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80" r:id="rId4"/>
    <p:sldId id="271" r:id="rId5"/>
    <p:sldId id="272" r:id="rId6"/>
    <p:sldId id="282" r:id="rId7"/>
    <p:sldId id="283" r:id="rId8"/>
    <p:sldId id="284" r:id="rId9"/>
    <p:sldId id="285" r:id="rId10"/>
    <p:sldId id="286" r:id="rId11"/>
    <p:sldId id="273" r:id="rId12"/>
    <p:sldId id="274" r:id="rId13"/>
    <p:sldId id="275" r:id="rId14"/>
    <p:sldId id="276" r:id="rId15"/>
    <p:sldId id="277" r:id="rId16"/>
    <p:sldId id="267" r:id="rId17"/>
  </p:sldIdLst>
  <p:sldSz cx="9144000" cy="6858000" type="screen4x3"/>
  <p:notesSz cx="6858000" cy="9144000"/>
  <p:embeddedFontLst>
    <p:embeddedFont>
      <p:font typeface="Twinkl SemiBold" charset="0"/>
      <p:regular r:id="rId20"/>
      <p:bold r:id="rId21"/>
    </p:embeddedFont>
    <p:embeddedFont>
      <p:font typeface="Twinkl" panose="020B060402020202020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53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46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42156B-B6F9-4646-931F-B553EFA80A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0FD1D5-1129-A445-B7AA-82E2D464CA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3940642-2185-CB48-BBCD-5770C0A2246C}" type="datetimeFigureOut">
              <a:rPr lang="en-GB"/>
              <a:pPr>
                <a:defRPr/>
              </a:pPr>
              <a:t>27/06/2021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D8C71-6644-914A-A2F4-7920061EE5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ACF3E-4421-FC42-812E-0563F98502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A34C3E-98C8-2140-B389-8B20EF4A51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1E1CAA-290F-1C44-AFB9-282793DF83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A72C68-9622-E443-BEA2-CCE6825489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E71BC11-0A41-D84E-9B53-E7BD47FF2F54}" type="datetimeFigureOut">
              <a:rPr lang="en-GB"/>
              <a:pPr>
                <a:defRPr/>
              </a:pPr>
              <a:t>27/06/2021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DDC1DD6-55DD-C54B-86D2-87F725503C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24EE52D-BFBE-0740-A7C3-D399CF898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E5EBC-8AFF-AF42-934E-39CE590296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667DE-3BB6-4740-B2B8-B05C26895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59E5C-E0BA-244A-B0BA-92BC4ED583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5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E112617-1AED-E645-BD41-76C05AD3C5E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80A6D23-D37E-9541-9DDD-614E81C4A5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53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2BE9AA-5FA2-6B40-AB16-8DC7C42860A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593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B44DD92-64E3-A048-AD35-5A317872195A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748961A-712E-D245-A415-2D502FDD679A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962A91-02CD-D44A-A555-C69A747492AD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507662-5424-9242-8435-077ABFD3B55C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5F2C088A-AF99-4345-B6A1-007BE8044332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431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40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107B31A-D87E-E147-BDEC-761AF4066C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6DADE51-4E33-5D42-98DC-2C5B4A6C9E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0">
            <a:extLst>
              <a:ext uri="{FF2B5EF4-FFF2-40B4-BE49-F238E27FC236}">
                <a16:creationId xmlns:a16="http://schemas.microsoft.com/office/drawing/2014/main" id="{ECBB341A-D81E-8C40-B638-9D528290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How Does Kindness Help Our School?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1F1844-227B-A443-BF65-D35622FF68D8}"/>
              </a:ext>
            </a:extLst>
          </p:cNvPr>
          <p:cNvGrpSpPr>
            <a:grpSpLocks/>
          </p:cNvGrpSpPr>
          <p:nvPr/>
        </p:nvGrpSpPr>
        <p:grpSpPr bwMode="auto">
          <a:xfrm>
            <a:off x="4308475" y="1647825"/>
            <a:ext cx="3740150" cy="2535238"/>
            <a:chOff x="4308389" y="1647568"/>
            <a:chExt cx="3739978" cy="2536078"/>
          </a:xfrm>
        </p:grpSpPr>
        <p:sp>
          <p:nvSpPr>
            <p:cNvPr id="2" name="Oval Callout 1">
              <a:extLst>
                <a:ext uri="{FF2B5EF4-FFF2-40B4-BE49-F238E27FC236}">
                  <a16:creationId xmlns:a16="http://schemas.microsoft.com/office/drawing/2014/main" id="{52B9BDC5-C06B-004D-8A36-C29E694319F6}"/>
                </a:ext>
              </a:extLst>
            </p:cNvPr>
            <p:cNvSpPr/>
            <p:nvPr/>
          </p:nvSpPr>
          <p:spPr>
            <a:xfrm>
              <a:off x="4308389" y="1647568"/>
              <a:ext cx="3739978" cy="2536078"/>
            </a:xfrm>
            <a:prstGeom prst="wedgeEllipseCallout">
              <a:avLst>
                <a:gd name="adj1" fmla="val -66361"/>
                <a:gd name="adj2" fmla="val 29830"/>
              </a:avLst>
            </a:prstGeom>
            <a:solidFill>
              <a:srgbClr val="F1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8437" name="Rectangle 4">
              <a:extLst>
                <a:ext uri="{FF2B5EF4-FFF2-40B4-BE49-F238E27FC236}">
                  <a16:creationId xmlns:a16="http://schemas.microsoft.com/office/drawing/2014/main" id="{10B68AEF-DBBE-D24C-A456-CB4B3B25D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375" y="2128135"/>
              <a:ext cx="3066535" cy="1438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dirty="0">
                  <a:solidFill>
                    <a:schemeClr val="bg1"/>
                  </a:solidFill>
                </a:rPr>
                <a:t>Kindness makes our world a better place for everyone!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AA8E7C-A3F6-FA48-B619-2218C61FBC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096441" y="2453567"/>
            <a:ext cx="1347688" cy="354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03A59D2D-BB4C-B549-98C7-B1759B90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Make the Choice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9543446D-A29E-B043-8CE5-8105EB48473B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55650" y="1473200"/>
            <a:ext cx="3306763" cy="1087438"/>
          </a:xfrm>
          <a:prstGeom prst="roundRect">
            <a:avLst>
              <a:gd name="adj" fmla="val 15236"/>
            </a:avLst>
          </a:prstGeom>
          <a:solidFill>
            <a:srgbClr val="F182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bg1"/>
                </a:solidFill>
              </a:rPr>
              <a:t>When you are kind, you make the world a happier, safer place.</a:t>
            </a:r>
          </a:p>
        </p:txBody>
      </p: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0C4B583D-D8E3-484F-B6D7-9DC9FF344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582863"/>
            <a:ext cx="3306763" cy="1416050"/>
          </a:xfrm>
          <a:prstGeom prst="roundRect">
            <a:avLst>
              <a:gd name="adj" fmla="val 12218"/>
            </a:avLst>
          </a:prstGeom>
          <a:solidFill>
            <a:srgbClr val="0094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You can be kind to everyone - to people who are just like you and to people who are different to you. </a:t>
            </a:r>
          </a:p>
        </p:txBody>
      </p:sp>
      <p:sp>
        <p:nvSpPr>
          <p:cNvPr id="7" name="Content Placeholder 21">
            <a:extLst>
              <a:ext uri="{FF2B5EF4-FFF2-40B4-BE49-F238E27FC236}">
                <a16:creationId xmlns:a16="http://schemas.microsoft.com/office/drawing/2014/main" id="{B0A6C3E6-AC90-0E4B-9A8C-5DE672CEA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029075"/>
            <a:ext cx="3306763" cy="1130300"/>
          </a:xfrm>
          <a:prstGeom prst="roundRect">
            <a:avLst>
              <a:gd name="adj" fmla="val 13171"/>
            </a:avLst>
          </a:prstGeom>
          <a:solidFill>
            <a:srgbClr val="F182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bg1"/>
                </a:solidFill>
              </a:rPr>
              <a:t>You have infinite kindness in you - share it with everyone, every day.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185625-9B3E-2F4D-B430-6389FDF7CB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1050" y="1500981"/>
            <a:ext cx="3578225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D3878BC1-C681-DF44-BE4A-F4400CE9C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192713"/>
            <a:ext cx="7632700" cy="655637"/>
          </a:xfrm>
          <a:prstGeom prst="roundRect">
            <a:avLst>
              <a:gd name="adj" fmla="val 18102"/>
            </a:avLst>
          </a:prstGeom>
          <a:solidFill>
            <a:srgbClr val="0094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</a:rPr>
              <a:t>Choose kindness!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 animBg="1"/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20">
            <a:extLst>
              <a:ext uri="{FF2B5EF4-FFF2-40B4-BE49-F238E27FC236}">
                <a16:creationId xmlns:a16="http://schemas.microsoft.com/office/drawing/2014/main" id="{A9DE72F5-DFD8-0044-BF4D-89307262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Make the Choice</a:t>
            </a:r>
          </a:p>
        </p:txBody>
      </p:sp>
      <p:sp>
        <p:nvSpPr>
          <p:cNvPr id="20482" name="Content Placeholder 21">
            <a:extLst>
              <a:ext uri="{FF2B5EF4-FFF2-40B4-BE49-F238E27FC236}">
                <a16:creationId xmlns:a16="http://schemas.microsoft.com/office/drawing/2014/main" id="{2631A9D2-8BAB-3B40-9683-8EAF89341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192713"/>
            <a:ext cx="7632700" cy="655637"/>
          </a:xfrm>
          <a:prstGeom prst="roundRect">
            <a:avLst>
              <a:gd name="adj" fmla="val 18102"/>
            </a:avLst>
          </a:prstGeom>
          <a:solidFill>
            <a:srgbClr val="0094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</a:rPr>
              <a:t>Choose kindness!</a:t>
            </a:r>
          </a:p>
        </p:txBody>
      </p:sp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68F7E2CE-5DFE-254E-916A-6471AD4F070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73113" y="1536700"/>
            <a:ext cx="7597775" cy="785813"/>
          </a:xfrm>
          <a:prstGeom prst="roundRect">
            <a:avLst>
              <a:gd name="adj" fmla="val 15236"/>
            </a:avLst>
          </a:prstGeom>
          <a:solidFill>
            <a:srgbClr val="F182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is-IS" altLang="en-US" dirty="0">
                <a:solidFill>
                  <a:schemeClr val="bg1"/>
                </a:solidFill>
              </a:rPr>
              <a:t>Your smile might be the brightest light in someone’s day, so let your kindness shine - smile at whoever you can, whenever you can.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65D1D3-F117-934B-BFB7-8F2C3C505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" b="-8384"/>
          <a:stretch/>
        </p:blipFill>
        <p:spPr bwMode="auto">
          <a:xfrm>
            <a:off x="2260467" y="2386013"/>
            <a:ext cx="4613540" cy="289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CBED2FC1-9CF0-4542-BED8-770FBEA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>
                <a:solidFill>
                  <a:srgbClr val="009486"/>
                </a:solidFill>
                <a:latin typeface="Twinkl SemiBold" pitchFamily="2" charset="77"/>
              </a:rPr>
              <a:t>Talk About it…</a:t>
            </a:r>
          </a:p>
        </p:txBody>
      </p:sp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1BD10F12-6D05-C741-B81D-17A8B7302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192713"/>
            <a:ext cx="7632700" cy="603250"/>
          </a:xfrm>
          <a:prstGeom prst="roundRect">
            <a:avLst>
              <a:gd name="adj" fmla="val 18102"/>
            </a:avLst>
          </a:prstGeom>
          <a:solidFill>
            <a:srgbClr val="F182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100">
                <a:solidFill>
                  <a:schemeClr val="bg1"/>
                </a:solidFill>
              </a:rPr>
              <a:t>Have you talked with thoughtful, caring words today?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9314A-1A55-E643-A595-DDF539EDFB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9286" y="1917044"/>
            <a:ext cx="4375902" cy="28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20">
            <a:extLst>
              <a:ext uri="{FF2B5EF4-FFF2-40B4-BE49-F238E27FC236}">
                <a16:creationId xmlns:a16="http://schemas.microsoft.com/office/drawing/2014/main" id="{897153B5-9F25-0142-8A95-74D84EE2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Talk About it…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9F17B-6AAA-F540-8016-5BCF528A4C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6137" y="1325077"/>
            <a:ext cx="2371725" cy="336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02DF5592-E227-7147-AC98-951F1D504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192713"/>
            <a:ext cx="7632700" cy="603250"/>
          </a:xfrm>
          <a:prstGeom prst="roundRect">
            <a:avLst>
              <a:gd name="adj" fmla="val 18102"/>
            </a:avLst>
          </a:prstGeom>
          <a:solidFill>
            <a:srgbClr val="F182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100">
                <a:solidFill>
                  <a:schemeClr val="bg1"/>
                </a:solidFill>
              </a:rPr>
              <a:t>Have you shown understanding of someone’s feelings today?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20">
            <a:extLst>
              <a:ext uri="{FF2B5EF4-FFF2-40B4-BE49-F238E27FC236}">
                <a16:creationId xmlns:a16="http://schemas.microsoft.com/office/drawing/2014/main" id="{0AFBE8F4-D616-5946-9471-41AC4517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Talk About it…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D36B928A-C112-0042-96A2-4166E293D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192713"/>
            <a:ext cx="7632700" cy="603250"/>
          </a:xfrm>
          <a:prstGeom prst="roundRect">
            <a:avLst>
              <a:gd name="adj" fmla="val 18102"/>
            </a:avLst>
          </a:prstGeom>
          <a:solidFill>
            <a:srgbClr val="F182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100">
                <a:solidFill>
                  <a:schemeClr val="bg1"/>
                </a:solidFill>
              </a:rPr>
              <a:t>Have you helped someone today?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37347-A503-1A47-AF5D-51B480459E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3217" y="1243166"/>
            <a:ext cx="3477565" cy="370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184EF35F-BB3B-8844-9955-AEDFBD7F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What Is ‘Kindness’?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3C9A0C-C8DD-0D40-994F-7E88E150375E}"/>
              </a:ext>
            </a:extLst>
          </p:cNvPr>
          <p:cNvSpPr/>
          <p:nvPr/>
        </p:nvSpPr>
        <p:spPr>
          <a:xfrm>
            <a:off x="755650" y="1514475"/>
            <a:ext cx="7632700" cy="300672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2000" dirty="0">
                <a:latin typeface="+mn-lt"/>
              </a:rPr>
              <a:t>Kindness is: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being friendly, generous and considerate of others;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showing goodwill to others;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being concerned when others are upset or worried;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helping people when they need you;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+mn-lt"/>
              </a:rPr>
              <a:t>doing something nice for someone else, without expecting anything</a:t>
            </a:r>
            <a:br>
              <a:rPr lang="en-GB" altLang="en-US" dirty="0">
                <a:latin typeface="+mn-lt"/>
              </a:rPr>
            </a:br>
            <a:r>
              <a:rPr lang="en-GB" altLang="en-US" dirty="0">
                <a:latin typeface="+mn-lt"/>
              </a:rPr>
              <a:t>in return.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5B0D52-9079-B249-B959-981DE765E9A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926013"/>
            <a:ext cx="7632700" cy="881062"/>
            <a:chOff x="755650" y="4926227"/>
            <a:chExt cx="7632700" cy="881448"/>
          </a:xfrm>
          <a:solidFill>
            <a:srgbClr val="F18215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EBFE7E3-13B2-354D-9DD0-B0E4570CC996}"/>
                </a:ext>
              </a:extLst>
            </p:cNvPr>
            <p:cNvSpPr/>
            <p:nvPr/>
          </p:nvSpPr>
          <p:spPr>
            <a:xfrm>
              <a:off x="755650" y="4926227"/>
              <a:ext cx="7632700" cy="88144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EA4E13"/>
                </a:solidFill>
              </a:endParaRPr>
            </a:p>
          </p:txBody>
        </p:sp>
        <p:sp>
          <p:nvSpPr>
            <p:cNvPr id="9222" name="Rectangle 1">
              <a:extLst>
                <a:ext uri="{FF2B5EF4-FFF2-40B4-BE49-F238E27FC236}">
                  <a16:creationId xmlns:a16="http://schemas.microsoft.com/office/drawing/2014/main" id="{37B867E5-B6ED-EE47-996E-79FE6C760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5081372"/>
              <a:ext cx="7632700" cy="52322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2800" dirty="0">
                  <a:solidFill>
                    <a:schemeClr val="bg1"/>
                  </a:solidFill>
                </a:rPr>
                <a:t>What does ‘kindness’ mean to you?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19F0A24-879C-D24E-A851-269E6CD10B06}"/>
              </a:ext>
            </a:extLst>
          </p:cNvPr>
          <p:cNvSpPr/>
          <p:nvPr/>
        </p:nvSpPr>
        <p:spPr>
          <a:xfrm>
            <a:off x="973138" y="1473200"/>
            <a:ext cx="3502025" cy="4506913"/>
          </a:xfrm>
          <a:prstGeom prst="roundRect">
            <a:avLst>
              <a:gd name="adj" fmla="val 8234"/>
            </a:avLst>
          </a:prstGeom>
          <a:solidFill>
            <a:srgbClr val="F1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18215"/>
              </a:solidFill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E83F7B56-C5D4-6542-894C-386CA454A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How Can You Show Kindness?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1FFBB8-D765-844F-AEF9-D60A239AF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163" y="1538288"/>
            <a:ext cx="3101975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GB" altLang="en-US" dirty="0">
                <a:solidFill>
                  <a:schemeClr val="bg1"/>
                </a:solidFill>
              </a:rPr>
              <a:t>Smile!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GB" altLang="en-US" dirty="0">
                <a:solidFill>
                  <a:schemeClr val="bg1"/>
                </a:solidFill>
              </a:rPr>
              <a:t>Help someone if they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fall over.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GB" altLang="en-US" dirty="0">
                <a:solidFill>
                  <a:schemeClr val="bg1"/>
                </a:solidFill>
              </a:rPr>
              <a:t>Go and sit with someone who is sitting alone (if they want you to).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GB" altLang="en-US" dirty="0">
                <a:solidFill>
                  <a:schemeClr val="bg1"/>
                </a:solidFill>
              </a:rPr>
              <a:t>Sit next to someone at lunchtime you would not normally sit with.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GB" altLang="en-US" dirty="0">
                <a:solidFill>
                  <a:schemeClr val="bg1"/>
                </a:solidFill>
              </a:rPr>
              <a:t>Ask someone how they are.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GB" altLang="en-US" dirty="0">
                <a:solidFill>
                  <a:schemeClr val="bg1"/>
                </a:solidFill>
              </a:rPr>
              <a:t>Pick up litter.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BF3C8-A96F-C14D-AE05-BA9FBFF453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482" y="1490663"/>
            <a:ext cx="2089674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DB442D-31A2-5C4E-AF8B-858E674E61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5838" y="3705655"/>
            <a:ext cx="2232025" cy="222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B9181AA-F3D6-8148-8B7F-6DE26ECE91F5}"/>
              </a:ext>
            </a:extLst>
          </p:cNvPr>
          <p:cNvSpPr/>
          <p:nvPr/>
        </p:nvSpPr>
        <p:spPr>
          <a:xfrm>
            <a:off x="973138" y="1473200"/>
            <a:ext cx="3502025" cy="4506913"/>
          </a:xfrm>
          <a:prstGeom prst="roundRect">
            <a:avLst>
              <a:gd name="adj" fmla="val 8234"/>
            </a:avLst>
          </a:prstGeom>
          <a:solidFill>
            <a:srgbClr val="F1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2290" name="Title 20">
            <a:extLst>
              <a:ext uri="{FF2B5EF4-FFF2-40B4-BE49-F238E27FC236}">
                <a16:creationId xmlns:a16="http://schemas.microsoft.com/office/drawing/2014/main" id="{9AD8D2A7-D540-A549-AC5C-24F46095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How Can You Show Kindness?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C4AFA3-EE93-4143-A693-B6112B971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163" y="1538288"/>
            <a:ext cx="3101975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</a:pPr>
            <a:r>
              <a:rPr lang="en-GB" altLang="en-US">
                <a:solidFill>
                  <a:schemeClr val="bg1"/>
                </a:solidFill>
              </a:rPr>
              <a:t>Say good morning.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</a:pPr>
            <a:r>
              <a:rPr lang="en-GB" altLang="en-US">
                <a:solidFill>
                  <a:schemeClr val="bg1"/>
                </a:solidFill>
              </a:rPr>
              <a:t>Write a letter to someone thanking them for something they’ve</a:t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GB" altLang="en-US">
                <a:solidFill>
                  <a:schemeClr val="bg1"/>
                </a:solidFill>
              </a:rPr>
              <a:t>done or said.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</a:pPr>
            <a:r>
              <a:rPr lang="en-GB" altLang="en-US">
                <a:solidFill>
                  <a:schemeClr val="bg1"/>
                </a:solidFill>
              </a:rPr>
              <a:t>Say something nice to as many people as possible.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</a:pPr>
            <a:r>
              <a:rPr lang="en-GB" altLang="en-US">
                <a:solidFill>
                  <a:schemeClr val="bg1"/>
                </a:solidFill>
              </a:rPr>
              <a:t>Let someone go ahead of you in the line.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</a:pPr>
            <a:r>
              <a:rPr lang="en-GB" altLang="en-US">
                <a:solidFill>
                  <a:schemeClr val="bg1"/>
                </a:solidFill>
              </a:rPr>
              <a:t>Hold doors for others.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154F81-837A-174B-BCBE-C2209FFA8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0061" y="3459163"/>
            <a:ext cx="184106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64826-A1D5-C546-948F-4B51647F71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9191" y="1558925"/>
            <a:ext cx="1137606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20">
            <a:extLst>
              <a:ext uri="{FF2B5EF4-FFF2-40B4-BE49-F238E27FC236}">
                <a16:creationId xmlns:a16="http://schemas.microsoft.com/office/drawing/2014/main" id="{3110E5EF-E33C-954B-9019-D007D920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How Does Kindness Help Our School?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FBDABA-796B-CC4E-A95A-66A65A0F222A}"/>
              </a:ext>
            </a:extLst>
          </p:cNvPr>
          <p:cNvGrpSpPr>
            <a:grpSpLocks/>
          </p:cNvGrpSpPr>
          <p:nvPr/>
        </p:nvGrpSpPr>
        <p:grpSpPr bwMode="auto">
          <a:xfrm>
            <a:off x="1325563" y="1473200"/>
            <a:ext cx="3946525" cy="3460750"/>
            <a:chOff x="1326292" y="1473201"/>
            <a:chExt cx="3945924" cy="3461264"/>
          </a:xfrm>
          <a:solidFill>
            <a:srgbClr val="F18215"/>
          </a:solidFill>
        </p:grpSpPr>
        <p:sp>
          <p:nvSpPr>
            <p:cNvPr id="2" name="Oval Callout 1">
              <a:extLst>
                <a:ext uri="{FF2B5EF4-FFF2-40B4-BE49-F238E27FC236}">
                  <a16:creationId xmlns:a16="http://schemas.microsoft.com/office/drawing/2014/main" id="{99F39285-7E71-BF41-85C7-0F109BA964C2}"/>
                </a:ext>
              </a:extLst>
            </p:cNvPr>
            <p:cNvSpPr/>
            <p:nvPr/>
          </p:nvSpPr>
          <p:spPr>
            <a:xfrm>
              <a:off x="1326292" y="1473201"/>
              <a:ext cx="3945924" cy="3461264"/>
            </a:xfrm>
            <a:prstGeom prst="wedgeEllipseCallout">
              <a:avLst>
                <a:gd name="adj1" fmla="val 67059"/>
                <a:gd name="adj2" fmla="val -43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294" name="Rectangle 4">
              <a:extLst>
                <a:ext uri="{FF2B5EF4-FFF2-40B4-BE49-F238E27FC236}">
                  <a16:creationId xmlns:a16="http://schemas.microsoft.com/office/drawing/2014/main" id="{7E86E3D4-6A04-464A-B842-30951D84D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5615" y="2157861"/>
              <a:ext cx="2967276" cy="2146273"/>
            </a:xfrm>
            <a:prstGeom prst="rect">
              <a:avLst/>
            </a:prstGeom>
            <a:grpFill/>
            <a:ln>
              <a:noFill/>
            </a:ln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2600" dirty="0">
                  <a:solidFill>
                    <a:schemeClr val="bg1"/>
                  </a:solidFill>
                </a:rPr>
                <a:t>Doing kind things for others activates the parts of the brain that make you feel happy.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960C007-F8D6-3143-9FF1-7F84ACD1CD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0750" y="2486025"/>
            <a:ext cx="1363663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20">
            <a:extLst>
              <a:ext uri="{FF2B5EF4-FFF2-40B4-BE49-F238E27FC236}">
                <a16:creationId xmlns:a16="http://schemas.microsoft.com/office/drawing/2014/main" id="{31C7CE40-18B3-1E43-B7B1-3DA70D34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How Does Kindness Help Our School?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18D9FA-3352-2F4A-A1FA-F3ECA76D7EFB}"/>
              </a:ext>
            </a:extLst>
          </p:cNvPr>
          <p:cNvGrpSpPr>
            <a:grpSpLocks/>
          </p:cNvGrpSpPr>
          <p:nvPr/>
        </p:nvGrpSpPr>
        <p:grpSpPr bwMode="auto">
          <a:xfrm>
            <a:off x="4135438" y="1473200"/>
            <a:ext cx="3946525" cy="3460750"/>
            <a:chOff x="4135394" y="1473201"/>
            <a:chExt cx="3945924" cy="3461264"/>
          </a:xfrm>
        </p:grpSpPr>
        <p:sp>
          <p:nvSpPr>
            <p:cNvPr id="2" name="Oval Callout 1">
              <a:extLst>
                <a:ext uri="{FF2B5EF4-FFF2-40B4-BE49-F238E27FC236}">
                  <a16:creationId xmlns:a16="http://schemas.microsoft.com/office/drawing/2014/main" id="{B13D79BA-0B71-6048-855B-C5BEF055C3B5}"/>
                </a:ext>
              </a:extLst>
            </p:cNvPr>
            <p:cNvSpPr/>
            <p:nvPr/>
          </p:nvSpPr>
          <p:spPr>
            <a:xfrm>
              <a:off x="4135394" y="1473201"/>
              <a:ext cx="3945924" cy="3461264"/>
            </a:xfrm>
            <a:prstGeom prst="wedgeEllipseCallout">
              <a:avLst>
                <a:gd name="adj1" fmla="val -71146"/>
                <a:gd name="adj2" fmla="val -16142"/>
              </a:avLst>
            </a:prstGeom>
            <a:solidFill>
              <a:srgbClr val="F1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341" name="Rectangle 4">
              <a:extLst>
                <a:ext uri="{FF2B5EF4-FFF2-40B4-BE49-F238E27FC236}">
                  <a16:creationId xmlns:a16="http://schemas.microsoft.com/office/drawing/2014/main" id="{7F27AAC9-FB0A-A844-BCE3-D530905FD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610" y="1930801"/>
              <a:ext cx="3245708" cy="25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600" dirty="0">
                  <a:solidFill>
                    <a:schemeClr val="bg1"/>
                  </a:solidFill>
                </a:rPr>
                <a:t>Kindness makes people feel that they belong and helps to reduce bullying.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600" dirty="0">
                  <a:solidFill>
                    <a:schemeClr val="bg1"/>
                  </a:solidFill>
                </a:rPr>
                <a:t>Being kind helps you to make friends.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39986C9-4E0C-B945-BBC3-185AD229FD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2888" y="1985562"/>
            <a:ext cx="1652587" cy="354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0">
            <a:extLst>
              <a:ext uri="{FF2B5EF4-FFF2-40B4-BE49-F238E27FC236}">
                <a16:creationId xmlns:a16="http://schemas.microsoft.com/office/drawing/2014/main" id="{BF22B786-0501-B24E-ACF9-570885618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How Does Kindness Help Our School?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4860E1-181E-E74B-8F4E-EB58A22B49FF}"/>
              </a:ext>
            </a:extLst>
          </p:cNvPr>
          <p:cNvGrpSpPr>
            <a:grpSpLocks/>
          </p:cNvGrpSpPr>
          <p:nvPr/>
        </p:nvGrpSpPr>
        <p:grpSpPr bwMode="auto">
          <a:xfrm>
            <a:off x="1185863" y="1473200"/>
            <a:ext cx="3946525" cy="3460750"/>
            <a:chOff x="1186249" y="1473201"/>
            <a:chExt cx="3945924" cy="3461264"/>
          </a:xfrm>
          <a:solidFill>
            <a:srgbClr val="F18215"/>
          </a:solidFill>
        </p:grpSpPr>
        <p:sp>
          <p:nvSpPr>
            <p:cNvPr id="2" name="Oval Callout 1">
              <a:extLst>
                <a:ext uri="{FF2B5EF4-FFF2-40B4-BE49-F238E27FC236}">
                  <a16:creationId xmlns:a16="http://schemas.microsoft.com/office/drawing/2014/main" id="{713D009D-78BB-944A-A8A8-60E55AA5493E}"/>
                </a:ext>
              </a:extLst>
            </p:cNvPr>
            <p:cNvSpPr/>
            <p:nvPr/>
          </p:nvSpPr>
          <p:spPr>
            <a:xfrm>
              <a:off x="1186249" y="1473201"/>
              <a:ext cx="3945924" cy="3461264"/>
            </a:xfrm>
            <a:prstGeom prst="wedgeEllipseCallout">
              <a:avLst>
                <a:gd name="adj1" fmla="val 70190"/>
                <a:gd name="adj2" fmla="val -471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342" name="Rectangle 4">
              <a:extLst>
                <a:ext uri="{FF2B5EF4-FFF2-40B4-BE49-F238E27FC236}">
                  <a16:creationId xmlns:a16="http://schemas.microsoft.com/office/drawing/2014/main" id="{1EA6E60D-6DB7-C64F-B4AC-9AC2F1895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3388" y="2131656"/>
              <a:ext cx="3245708" cy="229984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sz="2800" dirty="0">
                  <a:solidFill>
                    <a:schemeClr val="bg1"/>
                  </a:solidFill>
                </a:rPr>
                <a:t>Kindness can help you concentrate, as the good chemicals in your brain</a:t>
              </a:r>
              <a:br>
                <a:rPr lang="en-GB" altLang="en-US" sz="2800" dirty="0">
                  <a:solidFill>
                    <a:schemeClr val="bg1"/>
                  </a:solidFill>
                </a:rPr>
              </a:br>
              <a:r>
                <a:rPr lang="en-GB" altLang="en-US" sz="2800" dirty="0">
                  <a:solidFill>
                    <a:schemeClr val="bg1"/>
                  </a:solidFill>
                </a:rPr>
                <a:t>are released.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33FD4E-E3C5-AA4F-A53B-AD7384E6A6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5444" y="1680652"/>
            <a:ext cx="2898775" cy="44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20">
            <a:extLst>
              <a:ext uri="{FF2B5EF4-FFF2-40B4-BE49-F238E27FC236}">
                <a16:creationId xmlns:a16="http://schemas.microsoft.com/office/drawing/2014/main" id="{7A1F23B0-92DB-C149-AABE-66BA3F31E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How Does Kindness Help Our School?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58D5AC-44FA-E44E-AEAC-DF90AD1DA15B}"/>
              </a:ext>
            </a:extLst>
          </p:cNvPr>
          <p:cNvGrpSpPr>
            <a:grpSpLocks/>
          </p:cNvGrpSpPr>
          <p:nvPr/>
        </p:nvGrpSpPr>
        <p:grpSpPr bwMode="auto">
          <a:xfrm>
            <a:off x="4546600" y="1531938"/>
            <a:ext cx="3444875" cy="2941637"/>
            <a:chOff x="4547288" y="1532238"/>
            <a:chExt cx="3443416" cy="2940908"/>
          </a:xfrm>
        </p:grpSpPr>
        <p:sp>
          <p:nvSpPr>
            <p:cNvPr id="2" name="Oval Callout 1">
              <a:extLst>
                <a:ext uri="{FF2B5EF4-FFF2-40B4-BE49-F238E27FC236}">
                  <a16:creationId xmlns:a16="http://schemas.microsoft.com/office/drawing/2014/main" id="{ECB513FE-B304-514F-9D4E-3AC3D55A7CAF}"/>
                </a:ext>
              </a:extLst>
            </p:cNvPr>
            <p:cNvSpPr/>
            <p:nvPr/>
          </p:nvSpPr>
          <p:spPr>
            <a:xfrm>
              <a:off x="4547288" y="1532238"/>
              <a:ext cx="3443416" cy="2940908"/>
            </a:xfrm>
            <a:prstGeom prst="wedgeEllipseCallout">
              <a:avLst>
                <a:gd name="adj1" fmla="val -81984"/>
                <a:gd name="adj2" fmla="val 13572"/>
              </a:avLst>
            </a:prstGeom>
            <a:solidFill>
              <a:srgbClr val="F1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389" name="Rectangle 4">
              <a:extLst>
                <a:ext uri="{FF2B5EF4-FFF2-40B4-BE49-F238E27FC236}">
                  <a16:creationId xmlns:a16="http://schemas.microsoft.com/office/drawing/2014/main" id="{9C72B850-4931-304B-A2D1-BFCCA29B4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9194" y="2068214"/>
              <a:ext cx="2755558" cy="186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dirty="0">
                  <a:solidFill>
                    <a:schemeClr val="bg1"/>
                  </a:solidFill>
                </a:rPr>
                <a:t>Kindness increases our sense of</a:t>
              </a:r>
              <a:br>
                <a:rPr lang="en-GB" altLang="en-US" sz="2800" dirty="0">
                  <a:solidFill>
                    <a:schemeClr val="bg1"/>
                  </a:solidFill>
                </a:rPr>
              </a:br>
              <a:r>
                <a:rPr lang="en-GB" altLang="en-US" sz="2800" dirty="0">
                  <a:solidFill>
                    <a:schemeClr val="bg1"/>
                  </a:solidFill>
                </a:rPr>
                <a:t>well-being.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E2914D3-FF47-5240-BC71-DC10CB009A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7325" y="2456170"/>
            <a:ext cx="2546350" cy="316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20">
            <a:extLst>
              <a:ext uri="{FF2B5EF4-FFF2-40B4-BE49-F238E27FC236}">
                <a16:creationId xmlns:a16="http://schemas.microsoft.com/office/drawing/2014/main" id="{1D25FD28-2FF8-F141-8151-662C5D8D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solidFill>
                  <a:srgbClr val="009486"/>
                </a:solidFill>
                <a:latin typeface="Twinkl SemiBold" pitchFamily="2" charset="77"/>
              </a:rPr>
              <a:t>How Does Kindness Help Our School?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CBD305-E384-644D-948D-A7A1F129CD27}"/>
              </a:ext>
            </a:extLst>
          </p:cNvPr>
          <p:cNvGrpSpPr>
            <a:grpSpLocks/>
          </p:cNvGrpSpPr>
          <p:nvPr/>
        </p:nvGrpSpPr>
        <p:grpSpPr bwMode="auto">
          <a:xfrm>
            <a:off x="1301750" y="1746250"/>
            <a:ext cx="3409950" cy="2973388"/>
            <a:chOff x="1301579" y="1746421"/>
            <a:chExt cx="3410464" cy="2973859"/>
          </a:xfrm>
        </p:grpSpPr>
        <p:sp>
          <p:nvSpPr>
            <p:cNvPr id="2" name="Oval Callout 1">
              <a:extLst>
                <a:ext uri="{FF2B5EF4-FFF2-40B4-BE49-F238E27FC236}">
                  <a16:creationId xmlns:a16="http://schemas.microsoft.com/office/drawing/2014/main" id="{351674EB-8822-0E40-85B9-BA9ED23B32F1}"/>
                </a:ext>
              </a:extLst>
            </p:cNvPr>
            <p:cNvSpPr/>
            <p:nvPr/>
          </p:nvSpPr>
          <p:spPr>
            <a:xfrm>
              <a:off x="1301579" y="1746421"/>
              <a:ext cx="3410464" cy="2973859"/>
            </a:xfrm>
            <a:prstGeom prst="wedgeEllipseCallout">
              <a:avLst>
                <a:gd name="adj1" fmla="val 78413"/>
                <a:gd name="adj2" fmla="val -19371"/>
              </a:avLst>
            </a:prstGeom>
            <a:solidFill>
              <a:srgbClr val="F182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7413" name="Rectangle 4">
              <a:extLst>
                <a:ext uri="{FF2B5EF4-FFF2-40B4-BE49-F238E27FC236}">
                  <a16:creationId xmlns:a16="http://schemas.microsoft.com/office/drawing/2014/main" id="{513E1708-D477-854E-8274-606ED2042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553" y="2298872"/>
              <a:ext cx="2875005" cy="186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77"/>
                  <a:ea typeface="Sassoon Infant Rg" panose="02000803050000020003" pitchFamily="2" charset="0"/>
                  <a:cs typeface="Sassoon Infant Rg" panose="02000803050000020003" pitchFamily="2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800" dirty="0">
                  <a:solidFill>
                    <a:schemeClr val="bg1"/>
                  </a:solidFill>
                </a:rPr>
                <a:t>Being kind to people encourages them to be</a:t>
              </a:r>
              <a:br>
                <a:rPr lang="en-GB" altLang="en-US" sz="2800" dirty="0">
                  <a:solidFill>
                    <a:schemeClr val="bg1"/>
                  </a:solidFill>
                </a:rPr>
              </a:br>
              <a:r>
                <a:rPr lang="en-GB" altLang="en-US" sz="2800" dirty="0">
                  <a:solidFill>
                    <a:schemeClr val="bg1"/>
                  </a:solidFill>
                </a:rPr>
                <a:t>kind too.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43A1962-84DC-E141-9262-5D33536AAF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4118" y="2151383"/>
            <a:ext cx="2178132" cy="34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-T-2545863-Kindness-Week-PowerPoint" id="{1CCF28B4-7078-AC40-A06B-87A3683540C5}" vid="{14FB7AE8-FC27-204E-8B9C-F23EAB4D49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334</Words>
  <Application>Microsoft Office PowerPoint</Application>
  <PresentationFormat>On-screen Show (4:3)</PresentationFormat>
  <Paragraphs>48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Twinkl SemiBold</vt:lpstr>
      <vt:lpstr>Arial</vt:lpstr>
      <vt:lpstr>Sassoon Infant Rg</vt:lpstr>
      <vt:lpstr>Twinkl</vt:lpstr>
      <vt:lpstr>Calibri</vt:lpstr>
      <vt:lpstr>Office Theme</vt:lpstr>
      <vt:lpstr>PowerPoint Presentation</vt:lpstr>
      <vt:lpstr>What Is ‘Kindness’?</vt:lpstr>
      <vt:lpstr>How Can You Show Kindness?</vt:lpstr>
      <vt:lpstr>How Can You Show Kindness?</vt:lpstr>
      <vt:lpstr>How Does Kindness Help Our School?</vt:lpstr>
      <vt:lpstr>How Does Kindness Help Our School?</vt:lpstr>
      <vt:lpstr>How Does Kindness Help Our School?</vt:lpstr>
      <vt:lpstr>How Does Kindness Help Our School?</vt:lpstr>
      <vt:lpstr>How Does Kindness Help Our School?</vt:lpstr>
      <vt:lpstr>How Does Kindness Help Our School?</vt:lpstr>
      <vt:lpstr>Make the Choice</vt:lpstr>
      <vt:lpstr>Make the Choice</vt:lpstr>
      <vt:lpstr>Talk About it…</vt:lpstr>
      <vt:lpstr>Talk About it…</vt:lpstr>
      <vt:lpstr>Talk About it…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Charlotte Knowles (Staff - Star Academy)</cp:lastModifiedBy>
  <cp:revision>4</cp:revision>
  <dcterms:created xsi:type="dcterms:W3CDTF">2020-12-24T09:25:31Z</dcterms:created>
  <dcterms:modified xsi:type="dcterms:W3CDTF">2021-06-27T18:33:59Z</dcterms:modified>
</cp:coreProperties>
</file>