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2"/>
    <p:restoredTop sz="94550"/>
  </p:normalViewPr>
  <p:slideViewPr>
    <p:cSldViewPr snapToGrid="0" snapToObjects="1">
      <p:cViewPr varScale="1">
        <p:scale>
          <a:sx n="86" d="100"/>
          <a:sy n="86" d="100"/>
        </p:scale>
        <p:origin x="8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5F429-02FB-6844-871C-AF8C6CA7B58A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32E81-D95C-1A4D-A44F-7EFFB839F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4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-3nnht-b40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rezi.com/c74xebul1gos/writing-a-suspense-story-at-ks2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1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Extended starter activity. Could take up to 20 minutes.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4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hlinkClick r:id="rId3"/>
              </a:rPr>
              <a:t>https://www.youtube.com/watch?v=d-3nnht-b40</a:t>
            </a:r>
            <a:r>
              <a:rPr lang="en-GB" dirty="0"/>
              <a:t> (video link)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Ss may not need to recap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3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Ss could answer Qs in their books or discuss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93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 Ss Prezi PowerPoint to further explain literary suspense.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61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Show Ss Prezi PowerPoint to further explain literary suspense. </a:t>
            </a:r>
            <a:r>
              <a:rPr lang="en-US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http://prezi.com/c74xebul1gos/writing-a-suspense-story-at-ks2/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Descriptive sentences available in ‘Week Five Resources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 Discuss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methods used – could create mind-map in books.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51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Higher ability use the vocabulary bank, available in the ‘Week Five Resources’ folder.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80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Success criteria can be simplified for lower ability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32E81-D95C-1A4D-A44F-7EFFB839F0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4C98-8D9E-DA4B-98FC-587869170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0D149-1A20-7944-8B4F-E50DC2C9C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F0BB-0433-9244-8C98-29F9A262F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7C2F8-BD06-F647-8F36-C9D0BE64C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96E5-8086-3441-945A-449D891F6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0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71A2-2B49-AE4E-A887-96B511B2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3161E-B8C9-7C48-B102-854FA0B5A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E0B20-6DEB-FE47-9B25-24E4D957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1BFA-3BC8-CF47-ACBD-A2B2D2DCD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E073B-07C2-4B42-9468-ADE66E0E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6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95C119-9E6D-B34A-A8C9-21FB183FA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84613-32E7-E342-B6DD-5178F9DA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6B4B3-69CF-7A45-A46F-341935BF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5985-8925-E74A-B65F-78FB86623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A96F9-EE72-144F-B753-6E033F4B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FD38-51E5-D846-82BF-F88C76FE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3C744-39FE-8540-BD29-8C8AC04D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AB6F-61CA-3948-838A-5359DFD4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D503B-FF7C-5749-9201-A2C0BCEE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CE4DA-DE04-A043-B112-5CC41E93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0EF8-63A0-BE43-93F0-1137893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0DA9-3763-5941-8945-E8B5FCBFD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F3B80-90FA-4440-B42C-7CBABFCB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B3D4D-FEBA-884D-A3D6-41C96DEE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41FA0-ABD8-BA4A-A2AD-5AF77A57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4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8F7F4-16E4-B148-8377-04C433A2C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0EE9-6C91-A946-9DA6-234EC9CE9A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AD404-EF01-CC45-A2DD-E9C059E34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ADB57-09A4-2442-9A2B-5F99CE4A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38DA-E055-E44D-A97F-DDFC3FBF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FEC31-EBB5-3A49-8774-81C16C4E2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2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6E57-0681-FB4A-82E5-F8E75C801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D69FE-558A-B845-90E9-F55FA34AF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BDB58-3728-C040-916F-C31DB7967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ABC3E-298F-694B-A70B-A9C4A302E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2251D-6013-584D-84D5-096434322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3E086-3411-2348-9710-05540526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FD6B4-B43E-284C-8A05-02DB974E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9FA02-5139-AC4F-B165-AA60FBD1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CE3-2245-E747-BC4B-58C9EB765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8E807-B7C1-0140-93B9-C2BC013B4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969F2-7F66-444B-AFB0-57065563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BCD7C-EE47-4A4D-A2A7-B4723CDE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0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AE87A-976A-6640-94D4-74BB33C24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7572E-90FF-D742-8B60-347A1E9B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ECD79-7581-C54D-A989-7E57E6F0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9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CC89-DFD8-3E4B-953F-75763E25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4E71-BD8B-0848-ABB4-39A01137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632DF-77B4-BA41-B4CF-052822E79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EC27B-5691-E341-89FD-66FAB7DC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50C9C-56E9-4048-B885-78E0EE90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0FDF0-B56B-4D4E-8AC9-799D2C813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4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56A4-8C7E-DC42-A7B0-283ECC391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E8466-3B30-7A42-B452-C53C2BFDB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C7F24-D260-9F4F-A033-7D91D018B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186A3-0CDB-494C-ACC7-543EFC73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4315C-7132-9B4B-8608-5B52285D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0A9FE-F50E-C54A-A282-75704DA99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2DB85-EBFB-6C42-B79B-06111FA4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9B381-E014-0F40-9DF9-96637867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972B-A552-D247-B76B-C842F8CA7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0AED9-DFEA-6042-B354-C7A970A5551F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0ACC7-D7E0-F648-B3E9-5146D1495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FD953-DA49-E743-A6FB-5D338F84F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4A46-6EE9-924D-9413-7BAC9806E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9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-3nnht-b40?feature=oembed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D1CE-3687-8244-BA2A-3AB952A60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9673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pPr algn="l"/>
            <a:r>
              <a:rPr lang="en-US" b="1" dirty="0" smtClean="0"/>
              <a:t>Wednesday 30</a:t>
            </a:r>
            <a:r>
              <a:rPr lang="en-US" b="1" baseline="30000" dirty="0" smtClean="0"/>
              <a:t>th</a:t>
            </a:r>
            <a:r>
              <a:rPr lang="en-US" b="1" dirty="0" smtClean="0"/>
              <a:t> June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D308C-62E4-EC4B-BF39-6D1AADD1B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30438"/>
            <a:ext cx="9144000" cy="734435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LO: identify an author’s use of suspense.</a:t>
            </a:r>
            <a:endParaRPr lang="en-US" sz="4000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53089DB-E023-3645-BE0A-63AFFE369D16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27484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dirty="0"/>
              <a:t>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u="sng" dirty="0"/>
              <a:t>Recall</a:t>
            </a:r>
            <a:r>
              <a:rPr lang="en-US" dirty="0"/>
              <a:t> and </a:t>
            </a:r>
            <a:r>
              <a:rPr lang="en-US" u="sng" dirty="0"/>
              <a:t>apply</a:t>
            </a:r>
            <a:r>
              <a:rPr lang="en-US" dirty="0"/>
              <a:t> the rules of semi-colons. </a:t>
            </a:r>
          </a:p>
          <a:p>
            <a:r>
              <a:rPr lang="en-US" u="sng" dirty="0" smtClean="0"/>
              <a:t>Explain </a:t>
            </a:r>
            <a:r>
              <a:rPr lang="en-US" dirty="0" smtClean="0"/>
              <a:t>what ‘suspense’ means in a text </a:t>
            </a:r>
            <a:r>
              <a:rPr lang="en-US" dirty="0"/>
              <a:t>and </a:t>
            </a:r>
            <a:r>
              <a:rPr lang="en-US" u="sng" dirty="0"/>
              <a:t>identify</a:t>
            </a:r>
            <a:r>
              <a:rPr lang="en-US" dirty="0"/>
              <a:t> examples from the novel.</a:t>
            </a:r>
          </a:p>
          <a:p>
            <a:r>
              <a:rPr lang="en-US" u="sng" dirty="0"/>
              <a:t>Plan</a:t>
            </a:r>
            <a:r>
              <a:rPr lang="en-US" dirty="0"/>
              <a:t> a piece of writing that creates suspense.  </a:t>
            </a:r>
            <a:endParaRPr lang="en-US" u="sng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9320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b="1" dirty="0" smtClean="0"/>
              <a:t>Recall Starter! Semi-colons…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557331" cy="4351338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looked  intently at the captain he was waiting for the reply.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captain stood on the cliff he was watching for visitors.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Dr. Livesey and Jim  looked carefully at the map there was no clues to the treasure.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laid the table it was nearly time to serve the food.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I have been on many ships this is the best so far.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They hurried to the inn they were too late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captain fell asleep he had eaten a large meal.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 I try to sleep the noise keeps me awake all night.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and his mother lifted the lid they knew the answer might be in the sea chest.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cove was silent the captain realised there would be no visitors tonight.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D27E06-782D-614F-98A4-99A98B7DB41D}"/>
              </a:ext>
            </a:extLst>
          </p:cNvPr>
          <p:cNvSpPr/>
          <p:nvPr/>
        </p:nvSpPr>
        <p:spPr>
          <a:xfrm>
            <a:off x="9453587" y="1825624"/>
            <a:ext cx="1865560" cy="435133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In pairs, apply semi-colon rules to these sentences.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F07A8-751C-0540-9BD9-5BE4035F5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19550">
            <a:off x="9593612" y="-58747"/>
            <a:ext cx="2425304" cy="2406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DC61D-A263-FE48-AC21-0CD7DDC17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03" t="2640" r="41936" b="2414"/>
          <a:stretch/>
        </p:blipFill>
        <p:spPr>
          <a:xfrm>
            <a:off x="10226648" y="4391662"/>
            <a:ext cx="537780" cy="16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4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AB915E-FDC7-C842-8D38-ED222057EC71}"/>
              </a:ext>
            </a:extLst>
          </p:cNvPr>
          <p:cNvSpPr/>
          <p:nvPr/>
        </p:nvSpPr>
        <p:spPr>
          <a:xfrm>
            <a:off x="10103939" y="265793"/>
            <a:ext cx="1986461" cy="632641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tx1"/>
                </a:solidFill>
              </a:rPr>
              <a:t>Watch the video on semi-colons. </a:t>
            </a:r>
          </a:p>
          <a:p>
            <a:pPr algn="ctr"/>
            <a:endParaRPr lang="en-GB" sz="2200" dirty="0">
              <a:solidFill>
                <a:schemeClr val="tx1"/>
              </a:solidFill>
            </a:endParaRPr>
          </a:p>
          <a:p>
            <a:pPr algn="ctr"/>
            <a:r>
              <a:rPr lang="en-GB" sz="2200" dirty="0">
                <a:solidFill>
                  <a:schemeClr val="tx1"/>
                </a:solidFill>
              </a:rPr>
              <a:t>Then, with your partner, recap when you should use semi-colons.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pic>
        <p:nvPicPr>
          <p:cNvPr id="2" name="Online Media 1" descr="How to use a semicolon">
            <a:hlinkClick r:id="" action="ppaction://media"/>
            <a:extLst>
              <a:ext uri="{FF2B5EF4-FFF2-40B4-BE49-F238E27FC236}">
                <a16:creationId xmlns:a16="http://schemas.microsoft.com/office/drawing/2014/main" id="{940132E6-8044-674B-8201-C8D6846DE2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1600" y="111048"/>
            <a:ext cx="9918901" cy="65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4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dirty="0"/>
              <a:t>Correct the mistakes!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654143" cy="4351338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looked  intently at the captain he was waiting for the reply.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captain stood on the cliff he was watching for visitors.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Dr. Livesey and Jim  looked carefully at the map there was no clues to the treasure.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laid the table it was nearly time to serve the food.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I have been on many ships this is the best so far.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They hurried to the inn they were too late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captain fell asleep he had eaten a large meal.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 I try to sleep the noise keeps me awake all night.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Jim and his mother lifted the lid they knew the answer might be in the sea chest.</a:t>
            </a:r>
          </a:p>
          <a:p>
            <a:pPr marL="457200" lvl="0" indent="-457200">
              <a:buFont typeface="Arial" panose="020B0604020202020204" pitchFamily="34" charset="0"/>
              <a:buAutoNum type="arabicPeriod"/>
            </a:pPr>
            <a:r>
              <a:rPr lang="en-GB" sz="2600" dirty="0">
                <a:solidFill>
                  <a:prstClr val="black"/>
                </a:solidFill>
              </a:rPr>
              <a:t>The cove was silent the captain realised there would be no visitors tonight.</a:t>
            </a:r>
          </a:p>
          <a:p>
            <a:pPr marL="514350" indent="-514350" fontAlgn="base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D27E06-782D-614F-98A4-99A98B7DB41D}"/>
              </a:ext>
            </a:extLst>
          </p:cNvPr>
          <p:cNvSpPr/>
          <p:nvPr/>
        </p:nvSpPr>
        <p:spPr>
          <a:xfrm>
            <a:off x="9608457" y="1825624"/>
            <a:ext cx="1652633" cy="435133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highlight>
                  <a:srgbClr val="FFFF00"/>
                </a:highlight>
              </a:rPr>
              <a:t>Highlight </a:t>
            </a:r>
            <a:r>
              <a:rPr lang="en-US" sz="2400" dirty="0">
                <a:solidFill>
                  <a:schemeClr val="tx1"/>
                </a:solidFill>
              </a:rPr>
              <a:t>any you got incorrect and correct it!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CC189-0C76-2D45-8C10-42C286AE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7889" t="14483" r="15132" b="22068"/>
          <a:stretch/>
        </p:blipFill>
        <p:spPr>
          <a:xfrm rot="20957278">
            <a:off x="10238625" y="356582"/>
            <a:ext cx="1798079" cy="1839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DBABF-FA8B-BC45-A402-E9255ADF10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03" t="2640" r="41936" b="2414"/>
          <a:stretch/>
        </p:blipFill>
        <p:spPr>
          <a:xfrm>
            <a:off x="10226648" y="4391662"/>
            <a:ext cx="537780" cy="168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6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5600" cy="1325563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Suspense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AE416-C08B-DB48-B595-5D391A8D4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1286" b="14899"/>
          <a:stretch/>
        </p:blipFill>
        <p:spPr>
          <a:xfrm>
            <a:off x="7982856" y="365125"/>
            <a:ext cx="3370943" cy="13096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Suspense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is a method the writer uses to make the reader feel scared, anxious, excited, or desperate to know what happens next!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Suspense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is created when: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sentences are used to build up 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tension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ellipsis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is used to create a “what happens next?” moment;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similes and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metaphors are used to describe a character or setting.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Let’s look at an example…</a:t>
            </a:r>
          </a:p>
        </p:txBody>
      </p:sp>
    </p:spTree>
    <p:extLst>
      <p:ext uri="{BB962C8B-B14F-4D97-AF65-F5344CB8AC3E}">
        <p14:creationId xmlns:p14="http://schemas.microsoft.com/office/powerpoint/2010/main" val="23760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dirty="0"/>
              <a:t>An Example of </a:t>
            </a:r>
            <a:r>
              <a:rPr lang="en-US" dirty="0">
                <a:solidFill>
                  <a:srgbClr val="FF0000"/>
                </a:solidFill>
              </a:rPr>
              <a:t>Suspense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AE416-C08B-DB48-B595-5D391A8D40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1286" b="14899"/>
          <a:stretch/>
        </p:blipFill>
        <p:spPr>
          <a:xfrm>
            <a:off x="7982856" y="365125"/>
            <a:ext cx="3370943" cy="13096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The floorboards groaned </a:t>
            </a:r>
            <a:r>
              <a:rPr lang="en-GB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a menacing beast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 heart pounded. His hands shook. Sweat poured.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He could feel the eyes watching him from dark corners</a:t>
            </a:r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>
              <a:buNone/>
            </a:pP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2BA55-E870-6F43-A60E-59729D4D3D96}"/>
              </a:ext>
            </a:extLst>
          </p:cNvPr>
          <p:cNvSpPr txBox="1"/>
          <p:nvPr/>
        </p:nvSpPr>
        <p:spPr>
          <a:xfrm>
            <a:off x="10058574" y="3198167"/>
            <a:ext cx="915636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imile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A1516-61C9-E84C-BFB7-D9605AE0E070}"/>
              </a:ext>
            </a:extLst>
          </p:cNvPr>
          <p:cNvSpPr txBox="1"/>
          <p:nvPr/>
        </p:nvSpPr>
        <p:spPr>
          <a:xfrm>
            <a:off x="180709" y="3770461"/>
            <a:ext cx="2159758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s</a:t>
            </a:r>
            <a:r>
              <a:rPr lang="en-GB" sz="2400" dirty="0" smtClean="0"/>
              <a:t>hort </a:t>
            </a:r>
            <a:r>
              <a:rPr lang="en-GB" sz="2400" dirty="0"/>
              <a:t>sentences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5BE1F-BC9F-4544-96AB-EF212301C8E5}"/>
              </a:ext>
            </a:extLst>
          </p:cNvPr>
          <p:cNvSpPr txBox="1"/>
          <p:nvPr/>
        </p:nvSpPr>
        <p:spPr>
          <a:xfrm>
            <a:off x="4744335" y="3475368"/>
            <a:ext cx="3550459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e</a:t>
            </a:r>
            <a:r>
              <a:rPr lang="en-GB" sz="2400" dirty="0" smtClean="0">
                <a:solidFill>
                  <a:srgbClr val="FF0000"/>
                </a:solidFill>
              </a:rPr>
              <a:t>llipsis</a:t>
            </a:r>
            <a:r>
              <a:rPr lang="en-GB" sz="2400" dirty="0" smtClean="0"/>
              <a:t> </a:t>
            </a:r>
            <a:r>
              <a:rPr lang="en-GB" sz="2400" dirty="0"/>
              <a:t>“What if?” moment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5AEB0D-698E-9141-81C6-F7E1796D05B2}"/>
              </a:ext>
            </a:extLst>
          </p:cNvPr>
          <p:cNvCxnSpPr/>
          <p:nvPr/>
        </p:nvCxnSpPr>
        <p:spPr>
          <a:xfrm>
            <a:off x="8609428" y="2250831"/>
            <a:ext cx="1308295" cy="947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D55195-C762-8F42-B242-75DCE9DA908A}"/>
              </a:ext>
            </a:extLst>
          </p:cNvPr>
          <p:cNvCxnSpPr>
            <a:cxnSpLocks/>
          </p:cNvCxnSpPr>
          <p:nvPr/>
        </p:nvCxnSpPr>
        <p:spPr>
          <a:xfrm flipH="1">
            <a:off x="942535" y="2781583"/>
            <a:ext cx="1119720" cy="853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E969B5-8A48-CF4D-B0F4-296148762A25}"/>
              </a:ext>
            </a:extLst>
          </p:cNvPr>
          <p:cNvCxnSpPr>
            <a:cxnSpLocks/>
          </p:cNvCxnSpPr>
          <p:nvPr/>
        </p:nvCxnSpPr>
        <p:spPr>
          <a:xfrm>
            <a:off x="7160455" y="3198167"/>
            <a:ext cx="243542" cy="184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D2EA2A1-5CB5-0945-A498-6060D1467360}"/>
              </a:ext>
            </a:extLst>
          </p:cNvPr>
          <p:cNvSpPr/>
          <p:nvPr/>
        </p:nvSpPr>
        <p:spPr>
          <a:xfrm>
            <a:off x="2786207" y="4446015"/>
            <a:ext cx="6619586" cy="160625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2400" dirty="0">
                <a:ea typeface="Calibri"/>
                <a:cs typeface="Calibri"/>
                <a:sym typeface="Calibri"/>
              </a:rPr>
              <a:t>Now look at some descriptive sentences on the Word Document, which </a:t>
            </a:r>
            <a:r>
              <a:rPr lang="en-GB" sz="2400" dirty="0" smtClean="0">
                <a:ea typeface="Calibri"/>
                <a:cs typeface="Calibri"/>
                <a:sym typeface="Calibri"/>
              </a:rPr>
              <a:t>describes </a:t>
            </a:r>
            <a:r>
              <a:rPr lang="en-GB" sz="2400" dirty="0">
                <a:ea typeface="Calibri"/>
                <a:cs typeface="Calibri"/>
                <a:sym typeface="Calibri"/>
              </a:rPr>
              <a:t>the raid in </a:t>
            </a:r>
            <a:r>
              <a:rPr lang="en-GB" sz="2400" dirty="0" smtClean="0">
                <a:ea typeface="Calibri"/>
                <a:cs typeface="Calibri"/>
                <a:sym typeface="Calibri"/>
              </a:rPr>
              <a:t>Chapter </a:t>
            </a:r>
            <a:r>
              <a:rPr lang="en-GB" sz="2400" dirty="0">
                <a:ea typeface="Calibri"/>
                <a:cs typeface="Calibri"/>
                <a:sym typeface="Calibri"/>
              </a:rPr>
              <a:t>F</a:t>
            </a:r>
            <a:r>
              <a:rPr lang="en-GB" sz="2400" dirty="0" smtClean="0">
                <a:ea typeface="Calibri"/>
                <a:cs typeface="Calibri"/>
                <a:sym typeface="Calibri"/>
              </a:rPr>
              <a:t>ive</a:t>
            </a:r>
            <a:r>
              <a:rPr lang="en-GB" sz="2400" dirty="0">
                <a:ea typeface="Calibri"/>
                <a:cs typeface="Calibri"/>
                <a:sym typeface="Calibri"/>
              </a:rPr>
              <a:t>. In pairs, discuss the questions in green.</a:t>
            </a:r>
          </a:p>
        </p:txBody>
      </p:sp>
    </p:spTree>
    <p:extLst>
      <p:ext uri="{BB962C8B-B14F-4D97-AF65-F5344CB8AC3E}">
        <p14:creationId xmlns:p14="http://schemas.microsoft.com/office/powerpoint/2010/main" val="405615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634"/>
            <a:ext cx="10515600" cy="1325563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b="1" dirty="0"/>
              <a:t>Creating a Tense </a:t>
            </a:r>
            <a:r>
              <a:rPr lang="en-US" b="1" dirty="0" smtClean="0"/>
              <a:t>Atmosphere….</a:t>
            </a:r>
            <a:endParaRPr lang="en-US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-In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groups, choose a tense situation from the options below to plan a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descriptive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piece of writing. How will you create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suspense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-Think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about Stevenson’s sentences and the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discussed earlier. Use a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semi-colon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vary your sentences. 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sure you include a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narrative hook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draw the reader in!</a:t>
            </a:r>
          </a:p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Scenarios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pirate raid similar to the one at the Admiral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enbow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hiding from kidnappers</a:t>
            </a: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more contemporary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raid by the police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EC1D7-A717-6A4D-88C2-3C9066161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228"/>
          <a:stretch/>
        </p:blipFill>
        <p:spPr>
          <a:xfrm>
            <a:off x="8771890" y="3717291"/>
            <a:ext cx="2489200" cy="2349500"/>
          </a:xfrm>
          <a:prstGeom prst="round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29F2331-F0FF-E448-B505-A1E707891CBC}"/>
              </a:ext>
            </a:extLst>
          </p:cNvPr>
          <p:cNvSpPr/>
          <p:nvPr/>
        </p:nvSpPr>
        <p:spPr>
          <a:xfrm>
            <a:off x="6899564" y="5167745"/>
            <a:ext cx="5389937" cy="169025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GB" sz="2000" b="1" dirty="0" smtClean="0">
                <a:solidFill>
                  <a:srgbClr val="00B050"/>
                </a:solidFill>
                <a:ea typeface="Calibri"/>
                <a:cs typeface="Calibri"/>
                <a:sym typeface="Calibri"/>
              </a:rPr>
              <a:t>Extra Challenge: </a:t>
            </a:r>
            <a:r>
              <a:rPr lang="en-GB" sz="2000" dirty="0">
                <a:solidFill>
                  <a:srgbClr val="00B050"/>
                </a:solidFill>
                <a:ea typeface="Calibri"/>
                <a:cs typeface="Calibri"/>
                <a:sym typeface="Calibri"/>
              </a:rPr>
              <a:t>Look at the bank of high level vocabulary. Choose some of the words to help plan your tense atmosphere. If you need to, use a dictionary to help you understand the words!</a:t>
            </a:r>
          </a:p>
        </p:txBody>
      </p:sp>
    </p:spTree>
    <p:extLst>
      <p:ext uri="{BB962C8B-B14F-4D97-AF65-F5344CB8AC3E}">
        <p14:creationId xmlns:p14="http://schemas.microsoft.com/office/powerpoint/2010/main" val="4926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D35ED-DE29-834A-8C2E-F39D3491D2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/>
          <a:lstStyle/>
          <a:p>
            <a:r>
              <a:rPr lang="en-US" b="1" dirty="0"/>
              <a:t>Self-Assessed Plenary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01C72-51AF-D243-8B45-46D8A62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25837" cy="4351338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/>
              <a:t>Your plan should include: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/>
              <a:t> a narrative hook;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/>
              <a:t> methods to create suspense;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/>
              <a:t> a description of a tense situation;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/>
              <a:t> a semi-colon </a:t>
            </a:r>
          </a:p>
          <a:p>
            <a:pPr fontAlgn="base">
              <a:buFont typeface="Wingdings" pitchFamily="2" charset="2"/>
              <a:buChar char="ü"/>
            </a:pPr>
            <a:r>
              <a:rPr lang="en-US" dirty="0"/>
              <a:t> some high-level vocabulary.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622FFC-BFBB-4445-8422-6EFC2BD2B1F2}"/>
              </a:ext>
            </a:extLst>
          </p:cNvPr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61090" y="5845175"/>
            <a:ext cx="930910" cy="1012825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8D27E06-782D-614F-98A4-99A98B7DB41D}"/>
              </a:ext>
            </a:extLst>
          </p:cNvPr>
          <p:cNvSpPr/>
          <p:nvPr/>
        </p:nvSpPr>
        <p:spPr>
          <a:xfrm>
            <a:off x="6913419" y="1825624"/>
            <a:ext cx="4347672" cy="435133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highlight>
                  <a:srgbClr val="FFFF00"/>
                </a:highlight>
              </a:rPr>
              <a:t>Highlight where you have met the success criteria.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Where you didn’t meet the success criteria, add it in!</a:t>
            </a:r>
            <a:endParaRPr lang="en-US" sz="2800" dirty="0">
              <a:solidFill>
                <a:srgbClr val="0070C0"/>
              </a:solidFill>
            </a:endParaRPr>
          </a:p>
          <a:p>
            <a:pPr algn="ctr"/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9CC189-0C76-2D45-8C10-42C286AE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7889" t="14483" r="15132" b="22068"/>
          <a:stretch/>
        </p:blipFill>
        <p:spPr>
          <a:xfrm rot="20957278">
            <a:off x="9773169" y="832117"/>
            <a:ext cx="1798079" cy="183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799</Words>
  <Application>Microsoft Office PowerPoint</Application>
  <PresentationFormat>Widescreen</PresentationFormat>
  <Paragraphs>99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Wednesday 30th June</vt:lpstr>
      <vt:lpstr>Outcomes</vt:lpstr>
      <vt:lpstr>Recall Starter! Semi-colons…</vt:lpstr>
      <vt:lpstr>PowerPoint Presentation</vt:lpstr>
      <vt:lpstr>Correct the mistakes!</vt:lpstr>
      <vt:lpstr>Suspense</vt:lpstr>
      <vt:lpstr>An Example of Suspense</vt:lpstr>
      <vt:lpstr>Creating a Tense Atmosphere….</vt:lpstr>
      <vt:lpstr>Self-Assessed Plenary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Project</dc:title>
  <dc:creator>Beth Wood</dc:creator>
  <cp:lastModifiedBy>Leigh-Anne Eptlett (Staff - Star Academy)</cp:lastModifiedBy>
  <cp:revision>122</cp:revision>
  <dcterms:created xsi:type="dcterms:W3CDTF">2020-05-12T12:41:52Z</dcterms:created>
  <dcterms:modified xsi:type="dcterms:W3CDTF">2021-06-29T08:14:55Z</dcterms:modified>
</cp:coreProperties>
</file>