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447" r:id="rId2"/>
    <p:sldId id="448" r:id="rId3"/>
    <p:sldId id="449" r:id="rId4"/>
    <p:sldId id="450" r:id="rId5"/>
    <p:sldId id="451" r:id="rId6"/>
    <p:sldId id="452" r:id="rId7"/>
    <p:sldId id="453" r:id="rId8"/>
    <p:sldId id="454" r:id="rId9"/>
    <p:sldId id="455" r:id="rId1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32"/>
    <p:restoredTop sz="94550"/>
  </p:normalViewPr>
  <p:slideViewPr>
    <p:cSldViewPr snapToGrid="0" snapToObjects="1">
      <p:cViewPr varScale="1">
        <p:scale>
          <a:sx n="65" d="100"/>
          <a:sy n="65" d="100"/>
        </p:scale>
        <p:origin x="84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BB5F429-02FB-6844-871C-AF8C6CA7B58A}" type="datetimeFigureOut">
              <a:rPr lang="en-US" smtClean="0"/>
              <a:t>6/29/2021</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6D32E81-D95C-1A4D-A44F-7EFFB839F001}" type="slidenum">
              <a:rPr lang="en-US" smtClean="0"/>
              <a:t>‹#›</a:t>
            </a:fld>
            <a:endParaRPr lang="en-US"/>
          </a:p>
        </p:txBody>
      </p:sp>
    </p:spTree>
    <p:extLst>
      <p:ext uri="{BB962C8B-B14F-4D97-AF65-F5344CB8AC3E}">
        <p14:creationId xmlns:p14="http://schemas.microsoft.com/office/powerpoint/2010/main" val="4036948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32E81-D95C-1A4D-A44F-7EFFB839F001}" type="slidenum">
              <a:rPr lang="en-US" smtClean="0"/>
              <a:t>1</a:t>
            </a:fld>
            <a:endParaRPr lang="en-US"/>
          </a:p>
        </p:txBody>
      </p:sp>
    </p:spTree>
    <p:extLst>
      <p:ext uri="{BB962C8B-B14F-4D97-AF65-F5344CB8AC3E}">
        <p14:creationId xmlns:p14="http://schemas.microsoft.com/office/powerpoint/2010/main" val="180297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Extended starter activity. Could take up to 20 minutes. </a:t>
            </a:r>
          </a:p>
        </p:txBody>
      </p:sp>
      <p:sp>
        <p:nvSpPr>
          <p:cNvPr id="4" name="Slide Number Placeholder 3"/>
          <p:cNvSpPr>
            <a:spLocks noGrp="1"/>
          </p:cNvSpPr>
          <p:nvPr>
            <p:ph type="sldNum" sz="quarter" idx="5"/>
          </p:nvPr>
        </p:nvSpPr>
        <p:spPr/>
        <p:txBody>
          <a:bodyPr/>
          <a:lstStyle/>
          <a:p>
            <a:fld id="{F6D32E81-D95C-1A4D-A44F-7EFFB839F001}" type="slidenum">
              <a:rPr lang="en-US" smtClean="0"/>
              <a:t>3</a:t>
            </a:fld>
            <a:endParaRPr lang="en-US"/>
          </a:p>
        </p:txBody>
      </p:sp>
    </p:spTree>
    <p:extLst>
      <p:ext uri="{BB962C8B-B14F-4D97-AF65-F5344CB8AC3E}">
        <p14:creationId xmlns:p14="http://schemas.microsoft.com/office/powerpoint/2010/main" val="1405325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Ss could write down key word or apply it to something they know. </a:t>
            </a:r>
          </a:p>
        </p:txBody>
      </p:sp>
      <p:sp>
        <p:nvSpPr>
          <p:cNvPr id="4" name="Slide Number Placeholder 3"/>
          <p:cNvSpPr>
            <a:spLocks noGrp="1"/>
          </p:cNvSpPr>
          <p:nvPr>
            <p:ph type="sldNum" sz="quarter" idx="5"/>
          </p:nvPr>
        </p:nvSpPr>
        <p:spPr/>
        <p:txBody>
          <a:bodyPr/>
          <a:lstStyle/>
          <a:p>
            <a:fld id="{F6D32E81-D95C-1A4D-A44F-7EFFB839F001}" type="slidenum">
              <a:rPr lang="en-US" smtClean="0"/>
              <a:t>4</a:t>
            </a:fld>
            <a:endParaRPr lang="en-US"/>
          </a:p>
        </p:txBody>
      </p:sp>
    </p:spTree>
    <p:extLst>
      <p:ext uri="{BB962C8B-B14F-4D97-AF65-F5344CB8AC3E}">
        <p14:creationId xmlns:p14="http://schemas.microsoft.com/office/powerpoint/2010/main" val="1451472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Ss to rally robin the definitions of the narrative hooks. </a:t>
            </a:r>
          </a:p>
          <a:p>
            <a:pPr marL="171450" indent="-171450">
              <a:buFont typeface="Arial" panose="020B0604020202020204" pitchFamily="34" charset="0"/>
              <a:buChar char="•"/>
            </a:pPr>
            <a:r>
              <a:rPr lang="en-GB" dirty="0"/>
              <a:t>Hooks can be reduced for low ability students.</a:t>
            </a:r>
          </a:p>
        </p:txBody>
      </p:sp>
      <p:sp>
        <p:nvSpPr>
          <p:cNvPr id="4" name="Slide Number Placeholder 3"/>
          <p:cNvSpPr>
            <a:spLocks noGrp="1"/>
          </p:cNvSpPr>
          <p:nvPr>
            <p:ph type="sldNum" sz="quarter" idx="5"/>
          </p:nvPr>
        </p:nvSpPr>
        <p:spPr/>
        <p:txBody>
          <a:bodyPr/>
          <a:lstStyle/>
          <a:p>
            <a:fld id="{F6D32E81-D95C-1A4D-A44F-7EFFB839F001}" type="slidenum">
              <a:rPr lang="en-US" smtClean="0"/>
              <a:t>5</a:t>
            </a:fld>
            <a:endParaRPr lang="en-US"/>
          </a:p>
        </p:txBody>
      </p:sp>
    </p:spTree>
    <p:extLst>
      <p:ext uri="{BB962C8B-B14F-4D97-AF65-F5344CB8AC3E}">
        <p14:creationId xmlns:p14="http://schemas.microsoft.com/office/powerpoint/2010/main" val="313746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Ss to rally robin the definitions of the narrative hooks.</a:t>
            </a:r>
          </a:p>
        </p:txBody>
      </p:sp>
      <p:sp>
        <p:nvSpPr>
          <p:cNvPr id="4" name="Slide Number Placeholder 3"/>
          <p:cNvSpPr>
            <a:spLocks noGrp="1"/>
          </p:cNvSpPr>
          <p:nvPr>
            <p:ph type="sldNum" sz="quarter" idx="5"/>
          </p:nvPr>
        </p:nvSpPr>
        <p:spPr/>
        <p:txBody>
          <a:bodyPr/>
          <a:lstStyle/>
          <a:p>
            <a:fld id="{F6D32E81-D95C-1A4D-A44F-7EFFB839F001}" type="slidenum">
              <a:rPr lang="en-US" smtClean="0"/>
              <a:t>6</a:t>
            </a:fld>
            <a:endParaRPr lang="en-US"/>
          </a:p>
        </p:txBody>
      </p:sp>
    </p:spTree>
    <p:extLst>
      <p:ext uri="{BB962C8B-B14F-4D97-AF65-F5344CB8AC3E}">
        <p14:creationId xmlns:p14="http://schemas.microsoft.com/office/powerpoint/2010/main" val="1819918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Ss could discuss sentences with their partner, or it could be a carousel activity. </a:t>
            </a:r>
          </a:p>
        </p:txBody>
      </p:sp>
      <p:sp>
        <p:nvSpPr>
          <p:cNvPr id="4" name="Slide Number Placeholder 3"/>
          <p:cNvSpPr>
            <a:spLocks noGrp="1"/>
          </p:cNvSpPr>
          <p:nvPr>
            <p:ph type="sldNum" sz="quarter" idx="5"/>
          </p:nvPr>
        </p:nvSpPr>
        <p:spPr/>
        <p:txBody>
          <a:bodyPr/>
          <a:lstStyle/>
          <a:p>
            <a:fld id="{F6D32E81-D95C-1A4D-A44F-7EFFB839F001}" type="slidenum">
              <a:rPr lang="en-US" smtClean="0"/>
              <a:t>7</a:t>
            </a:fld>
            <a:endParaRPr lang="en-US"/>
          </a:p>
        </p:txBody>
      </p:sp>
    </p:spTree>
    <p:extLst>
      <p:ext uri="{BB962C8B-B14F-4D97-AF65-F5344CB8AC3E}">
        <p14:creationId xmlns:p14="http://schemas.microsoft.com/office/powerpoint/2010/main" val="3410410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Ss could discuss sentences with their partner, or it could be a carousel activity. </a:t>
            </a:r>
          </a:p>
        </p:txBody>
      </p:sp>
      <p:sp>
        <p:nvSpPr>
          <p:cNvPr id="4" name="Slide Number Placeholder 3"/>
          <p:cNvSpPr>
            <a:spLocks noGrp="1"/>
          </p:cNvSpPr>
          <p:nvPr>
            <p:ph type="sldNum" sz="quarter" idx="5"/>
          </p:nvPr>
        </p:nvSpPr>
        <p:spPr/>
        <p:txBody>
          <a:bodyPr/>
          <a:lstStyle/>
          <a:p>
            <a:fld id="{F6D32E81-D95C-1A4D-A44F-7EFFB839F001}" type="slidenum">
              <a:rPr lang="en-US" smtClean="0"/>
              <a:t>8</a:t>
            </a:fld>
            <a:endParaRPr lang="en-US"/>
          </a:p>
        </p:txBody>
      </p:sp>
    </p:spTree>
    <p:extLst>
      <p:ext uri="{BB962C8B-B14F-4D97-AF65-F5344CB8AC3E}">
        <p14:creationId xmlns:p14="http://schemas.microsoft.com/office/powerpoint/2010/main" val="3384419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Ss could rally robin the definitions of the key words. </a:t>
            </a:r>
          </a:p>
        </p:txBody>
      </p:sp>
      <p:sp>
        <p:nvSpPr>
          <p:cNvPr id="4" name="Slide Number Placeholder 3"/>
          <p:cNvSpPr>
            <a:spLocks noGrp="1"/>
          </p:cNvSpPr>
          <p:nvPr>
            <p:ph type="sldNum" sz="quarter" idx="5"/>
          </p:nvPr>
        </p:nvSpPr>
        <p:spPr/>
        <p:txBody>
          <a:bodyPr/>
          <a:lstStyle/>
          <a:p>
            <a:fld id="{F6D32E81-D95C-1A4D-A44F-7EFFB839F001}" type="slidenum">
              <a:rPr lang="en-US" smtClean="0"/>
              <a:t>9</a:t>
            </a:fld>
            <a:endParaRPr lang="en-US"/>
          </a:p>
        </p:txBody>
      </p:sp>
    </p:spTree>
    <p:extLst>
      <p:ext uri="{BB962C8B-B14F-4D97-AF65-F5344CB8AC3E}">
        <p14:creationId xmlns:p14="http://schemas.microsoft.com/office/powerpoint/2010/main" val="2195515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94C98-8D9E-DA4B-98FC-587869170EA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410D149-1A20-7944-8B4F-E50DC2C9C4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8B6F0BB-0433-9244-8C98-29F9A262FF24}"/>
              </a:ext>
            </a:extLst>
          </p:cNvPr>
          <p:cNvSpPr>
            <a:spLocks noGrp="1"/>
          </p:cNvSpPr>
          <p:nvPr>
            <p:ph type="dt" sz="half" idx="10"/>
          </p:nvPr>
        </p:nvSpPr>
        <p:spPr/>
        <p:txBody>
          <a:bodyPr/>
          <a:lstStyle/>
          <a:p>
            <a:fld id="{7160AED9-DFEA-6042-B354-C7A970A5551F}" type="datetimeFigureOut">
              <a:rPr lang="en-US" smtClean="0"/>
              <a:t>6/29/2021</a:t>
            </a:fld>
            <a:endParaRPr lang="en-US"/>
          </a:p>
        </p:txBody>
      </p:sp>
      <p:sp>
        <p:nvSpPr>
          <p:cNvPr id="5" name="Footer Placeholder 4">
            <a:extLst>
              <a:ext uri="{FF2B5EF4-FFF2-40B4-BE49-F238E27FC236}">
                <a16:creationId xmlns:a16="http://schemas.microsoft.com/office/drawing/2014/main" id="{32F7C2F8-BD06-F647-8F36-C9D0BE64C0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6496E5-8086-3441-945A-449D891F68EE}"/>
              </a:ext>
            </a:extLst>
          </p:cNvPr>
          <p:cNvSpPr>
            <a:spLocks noGrp="1"/>
          </p:cNvSpPr>
          <p:nvPr>
            <p:ph type="sldNum" sz="quarter" idx="12"/>
          </p:nvPr>
        </p:nvSpPr>
        <p:spPr/>
        <p:txBody>
          <a:bodyPr/>
          <a:lstStyle/>
          <a:p>
            <a:fld id="{CC6F4A46-6EE9-924D-9413-7BAC9806EB69}" type="slidenum">
              <a:rPr lang="en-US" smtClean="0"/>
              <a:t>‹#›</a:t>
            </a:fld>
            <a:endParaRPr lang="en-US"/>
          </a:p>
        </p:txBody>
      </p:sp>
    </p:spTree>
    <p:extLst>
      <p:ext uri="{BB962C8B-B14F-4D97-AF65-F5344CB8AC3E}">
        <p14:creationId xmlns:p14="http://schemas.microsoft.com/office/powerpoint/2010/main" val="3802409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171A2-2B49-AE4E-A887-96B511B292C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5C3161E-B8C9-7C48-B102-854FA0B5A68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9DE0B20-6DEB-FE47-9B25-24E4D957E0A2}"/>
              </a:ext>
            </a:extLst>
          </p:cNvPr>
          <p:cNvSpPr>
            <a:spLocks noGrp="1"/>
          </p:cNvSpPr>
          <p:nvPr>
            <p:ph type="dt" sz="half" idx="10"/>
          </p:nvPr>
        </p:nvSpPr>
        <p:spPr/>
        <p:txBody>
          <a:bodyPr/>
          <a:lstStyle/>
          <a:p>
            <a:fld id="{7160AED9-DFEA-6042-B354-C7A970A5551F}" type="datetimeFigureOut">
              <a:rPr lang="en-US" smtClean="0"/>
              <a:t>6/29/2021</a:t>
            </a:fld>
            <a:endParaRPr lang="en-US"/>
          </a:p>
        </p:txBody>
      </p:sp>
      <p:sp>
        <p:nvSpPr>
          <p:cNvPr id="5" name="Footer Placeholder 4">
            <a:extLst>
              <a:ext uri="{FF2B5EF4-FFF2-40B4-BE49-F238E27FC236}">
                <a16:creationId xmlns:a16="http://schemas.microsoft.com/office/drawing/2014/main" id="{D5D71BFA-3BC8-CF47-ACBD-A2B2D2DCD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AE073B-07C2-4B42-9468-ADE66E0E22CF}"/>
              </a:ext>
            </a:extLst>
          </p:cNvPr>
          <p:cNvSpPr>
            <a:spLocks noGrp="1"/>
          </p:cNvSpPr>
          <p:nvPr>
            <p:ph type="sldNum" sz="quarter" idx="12"/>
          </p:nvPr>
        </p:nvSpPr>
        <p:spPr/>
        <p:txBody>
          <a:bodyPr/>
          <a:lstStyle/>
          <a:p>
            <a:fld id="{CC6F4A46-6EE9-924D-9413-7BAC9806EB69}" type="slidenum">
              <a:rPr lang="en-US" smtClean="0"/>
              <a:t>‹#›</a:t>
            </a:fld>
            <a:endParaRPr lang="en-US"/>
          </a:p>
        </p:txBody>
      </p:sp>
    </p:spTree>
    <p:extLst>
      <p:ext uri="{BB962C8B-B14F-4D97-AF65-F5344CB8AC3E}">
        <p14:creationId xmlns:p14="http://schemas.microsoft.com/office/powerpoint/2010/main" val="2484769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95C119-9E6D-B34A-A8C9-21FB183FA86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AA84613-32E7-E342-B6DD-5178F9DA616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06B4B3-69CF-7A45-A46F-341935BF653A}"/>
              </a:ext>
            </a:extLst>
          </p:cNvPr>
          <p:cNvSpPr>
            <a:spLocks noGrp="1"/>
          </p:cNvSpPr>
          <p:nvPr>
            <p:ph type="dt" sz="half" idx="10"/>
          </p:nvPr>
        </p:nvSpPr>
        <p:spPr/>
        <p:txBody>
          <a:bodyPr/>
          <a:lstStyle/>
          <a:p>
            <a:fld id="{7160AED9-DFEA-6042-B354-C7A970A5551F}" type="datetimeFigureOut">
              <a:rPr lang="en-US" smtClean="0"/>
              <a:t>6/29/2021</a:t>
            </a:fld>
            <a:endParaRPr lang="en-US"/>
          </a:p>
        </p:txBody>
      </p:sp>
      <p:sp>
        <p:nvSpPr>
          <p:cNvPr id="5" name="Footer Placeholder 4">
            <a:extLst>
              <a:ext uri="{FF2B5EF4-FFF2-40B4-BE49-F238E27FC236}">
                <a16:creationId xmlns:a16="http://schemas.microsoft.com/office/drawing/2014/main" id="{46D15985-8925-E74A-B65F-78FB866232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A96F9-EE72-144F-B753-6E033F4BD770}"/>
              </a:ext>
            </a:extLst>
          </p:cNvPr>
          <p:cNvSpPr>
            <a:spLocks noGrp="1"/>
          </p:cNvSpPr>
          <p:nvPr>
            <p:ph type="sldNum" sz="quarter" idx="12"/>
          </p:nvPr>
        </p:nvSpPr>
        <p:spPr/>
        <p:txBody>
          <a:bodyPr/>
          <a:lstStyle/>
          <a:p>
            <a:fld id="{CC6F4A46-6EE9-924D-9413-7BAC9806EB69}" type="slidenum">
              <a:rPr lang="en-US" smtClean="0"/>
              <a:t>‹#›</a:t>
            </a:fld>
            <a:endParaRPr lang="en-US"/>
          </a:p>
        </p:txBody>
      </p:sp>
    </p:spTree>
    <p:extLst>
      <p:ext uri="{BB962C8B-B14F-4D97-AF65-F5344CB8AC3E}">
        <p14:creationId xmlns:p14="http://schemas.microsoft.com/office/powerpoint/2010/main" val="2584711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CFD38-51E5-D846-82BF-F88C76FEFAB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393C744-39FE-8540-BD29-8C8AC04D95A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66EAB6F-61CA-3948-838A-5359DFD4A784}"/>
              </a:ext>
            </a:extLst>
          </p:cNvPr>
          <p:cNvSpPr>
            <a:spLocks noGrp="1"/>
          </p:cNvSpPr>
          <p:nvPr>
            <p:ph type="dt" sz="half" idx="10"/>
          </p:nvPr>
        </p:nvSpPr>
        <p:spPr/>
        <p:txBody>
          <a:bodyPr/>
          <a:lstStyle/>
          <a:p>
            <a:fld id="{7160AED9-DFEA-6042-B354-C7A970A5551F}" type="datetimeFigureOut">
              <a:rPr lang="en-US" smtClean="0"/>
              <a:t>6/29/2021</a:t>
            </a:fld>
            <a:endParaRPr lang="en-US"/>
          </a:p>
        </p:txBody>
      </p:sp>
      <p:sp>
        <p:nvSpPr>
          <p:cNvPr id="5" name="Footer Placeholder 4">
            <a:extLst>
              <a:ext uri="{FF2B5EF4-FFF2-40B4-BE49-F238E27FC236}">
                <a16:creationId xmlns:a16="http://schemas.microsoft.com/office/drawing/2014/main" id="{83AD503B-FF7C-5749-9201-A2C0BCEE2B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9CE4DA-DE04-A043-B112-5CC41E934448}"/>
              </a:ext>
            </a:extLst>
          </p:cNvPr>
          <p:cNvSpPr>
            <a:spLocks noGrp="1"/>
          </p:cNvSpPr>
          <p:nvPr>
            <p:ph type="sldNum" sz="quarter" idx="12"/>
          </p:nvPr>
        </p:nvSpPr>
        <p:spPr/>
        <p:txBody>
          <a:bodyPr/>
          <a:lstStyle/>
          <a:p>
            <a:fld id="{CC6F4A46-6EE9-924D-9413-7BAC9806EB69}" type="slidenum">
              <a:rPr lang="en-US" smtClean="0"/>
              <a:t>‹#›</a:t>
            </a:fld>
            <a:endParaRPr lang="en-US"/>
          </a:p>
        </p:txBody>
      </p:sp>
    </p:spTree>
    <p:extLst>
      <p:ext uri="{BB962C8B-B14F-4D97-AF65-F5344CB8AC3E}">
        <p14:creationId xmlns:p14="http://schemas.microsoft.com/office/powerpoint/2010/main" val="725938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0EF8-63A0-BE43-93F0-1137893CE55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3E30DA9-3763-5941-8945-E8B5FCBFD4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1DF3B80-90FA-4440-B42C-7CBABFCB0D0C}"/>
              </a:ext>
            </a:extLst>
          </p:cNvPr>
          <p:cNvSpPr>
            <a:spLocks noGrp="1"/>
          </p:cNvSpPr>
          <p:nvPr>
            <p:ph type="dt" sz="half" idx="10"/>
          </p:nvPr>
        </p:nvSpPr>
        <p:spPr/>
        <p:txBody>
          <a:bodyPr/>
          <a:lstStyle/>
          <a:p>
            <a:fld id="{7160AED9-DFEA-6042-B354-C7A970A5551F}" type="datetimeFigureOut">
              <a:rPr lang="en-US" smtClean="0"/>
              <a:t>6/29/2021</a:t>
            </a:fld>
            <a:endParaRPr lang="en-US"/>
          </a:p>
        </p:txBody>
      </p:sp>
      <p:sp>
        <p:nvSpPr>
          <p:cNvPr id="5" name="Footer Placeholder 4">
            <a:extLst>
              <a:ext uri="{FF2B5EF4-FFF2-40B4-BE49-F238E27FC236}">
                <a16:creationId xmlns:a16="http://schemas.microsoft.com/office/drawing/2014/main" id="{977B3D4D-FEBA-884D-A3D6-41C96DEEF0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41FA0-ABD8-BA4A-A2AD-5AF77A578067}"/>
              </a:ext>
            </a:extLst>
          </p:cNvPr>
          <p:cNvSpPr>
            <a:spLocks noGrp="1"/>
          </p:cNvSpPr>
          <p:nvPr>
            <p:ph type="sldNum" sz="quarter" idx="12"/>
          </p:nvPr>
        </p:nvSpPr>
        <p:spPr/>
        <p:txBody>
          <a:bodyPr/>
          <a:lstStyle/>
          <a:p>
            <a:fld id="{CC6F4A46-6EE9-924D-9413-7BAC9806EB69}" type="slidenum">
              <a:rPr lang="en-US" smtClean="0"/>
              <a:t>‹#›</a:t>
            </a:fld>
            <a:endParaRPr lang="en-US"/>
          </a:p>
        </p:txBody>
      </p:sp>
    </p:spTree>
    <p:extLst>
      <p:ext uri="{BB962C8B-B14F-4D97-AF65-F5344CB8AC3E}">
        <p14:creationId xmlns:p14="http://schemas.microsoft.com/office/powerpoint/2010/main" val="3319746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8F7F4-16E4-B148-8377-04C433A2C8B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4850EE9-6C91-A946-9DA6-234EC9CE9AE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BFAD404-EF01-CC45-A2DD-E9C059E348C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C2ADB57-09A4-2442-9A2B-5F99CE4A12FB}"/>
              </a:ext>
            </a:extLst>
          </p:cNvPr>
          <p:cNvSpPr>
            <a:spLocks noGrp="1"/>
          </p:cNvSpPr>
          <p:nvPr>
            <p:ph type="dt" sz="half" idx="10"/>
          </p:nvPr>
        </p:nvSpPr>
        <p:spPr/>
        <p:txBody>
          <a:bodyPr/>
          <a:lstStyle/>
          <a:p>
            <a:fld id="{7160AED9-DFEA-6042-B354-C7A970A5551F}" type="datetimeFigureOut">
              <a:rPr lang="en-US" smtClean="0"/>
              <a:t>6/29/2021</a:t>
            </a:fld>
            <a:endParaRPr lang="en-US"/>
          </a:p>
        </p:txBody>
      </p:sp>
      <p:sp>
        <p:nvSpPr>
          <p:cNvPr id="6" name="Footer Placeholder 5">
            <a:extLst>
              <a:ext uri="{FF2B5EF4-FFF2-40B4-BE49-F238E27FC236}">
                <a16:creationId xmlns:a16="http://schemas.microsoft.com/office/drawing/2014/main" id="{E90038DA-E055-E44D-A97F-DDFC3FBFEC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8FEC31-EBB5-3A49-8774-81C16C4E2633}"/>
              </a:ext>
            </a:extLst>
          </p:cNvPr>
          <p:cNvSpPr>
            <a:spLocks noGrp="1"/>
          </p:cNvSpPr>
          <p:nvPr>
            <p:ph type="sldNum" sz="quarter" idx="12"/>
          </p:nvPr>
        </p:nvSpPr>
        <p:spPr/>
        <p:txBody>
          <a:bodyPr/>
          <a:lstStyle/>
          <a:p>
            <a:fld id="{CC6F4A46-6EE9-924D-9413-7BAC9806EB69}" type="slidenum">
              <a:rPr lang="en-US" smtClean="0"/>
              <a:t>‹#›</a:t>
            </a:fld>
            <a:endParaRPr lang="en-US"/>
          </a:p>
        </p:txBody>
      </p:sp>
    </p:spTree>
    <p:extLst>
      <p:ext uri="{BB962C8B-B14F-4D97-AF65-F5344CB8AC3E}">
        <p14:creationId xmlns:p14="http://schemas.microsoft.com/office/powerpoint/2010/main" val="3286325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D6E57-0681-FB4A-82E5-F8E75C801C9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B8D69FE-558A-B845-90E9-F55FA34AF6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2DBDB58-3728-C040-916F-C31DB79679C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42ABC3E-298F-694B-A70B-A9C4A302EB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062251D-6013-584D-84D5-09643432204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A43E086-3411-2348-9710-05540526004D}"/>
              </a:ext>
            </a:extLst>
          </p:cNvPr>
          <p:cNvSpPr>
            <a:spLocks noGrp="1"/>
          </p:cNvSpPr>
          <p:nvPr>
            <p:ph type="dt" sz="half" idx="10"/>
          </p:nvPr>
        </p:nvSpPr>
        <p:spPr/>
        <p:txBody>
          <a:bodyPr/>
          <a:lstStyle/>
          <a:p>
            <a:fld id="{7160AED9-DFEA-6042-B354-C7A970A5551F}" type="datetimeFigureOut">
              <a:rPr lang="en-US" smtClean="0"/>
              <a:t>6/29/2021</a:t>
            </a:fld>
            <a:endParaRPr lang="en-US"/>
          </a:p>
        </p:txBody>
      </p:sp>
      <p:sp>
        <p:nvSpPr>
          <p:cNvPr id="8" name="Footer Placeholder 7">
            <a:extLst>
              <a:ext uri="{FF2B5EF4-FFF2-40B4-BE49-F238E27FC236}">
                <a16:creationId xmlns:a16="http://schemas.microsoft.com/office/drawing/2014/main" id="{9CFFD6B4-B43E-284C-8A05-02DB974E17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59FA02-5139-AC4F-B165-AA60FBD19706}"/>
              </a:ext>
            </a:extLst>
          </p:cNvPr>
          <p:cNvSpPr>
            <a:spLocks noGrp="1"/>
          </p:cNvSpPr>
          <p:nvPr>
            <p:ph type="sldNum" sz="quarter" idx="12"/>
          </p:nvPr>
        </p:nvSpPr>
        <p:spPr/>
        <p:txBody>
          <a:bodyPr/>
          <a:lstStyle/>
          <a:p>
            <a:fld id="{CC6F4A46-6EE9-924D-9413-7BAC9806EB69}" type="slidenum">
              <a:rPr lang="en-US" smtClean="0"/>
              <a:t>‹#›</a:t>
            </a:fld>
            <a:endParaRPr lang="en-US"/>
          </a:p>
        </p:txBody>
      </p:sp>
    </p:spTree>
    <p:extLst>
      <p:ext uri="{BB962C8B-B14F-4D97-AF65-F5344CB8AC3E}">
        <p14:creationId xmlns:p14="http://schemas.microsoft.com/office/powerpoint/2010/main" val="4239817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1FCE3-2245-E747-BC4B-58C9EB76532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E48E807-B7C1-0140-93B9-C2BC013B4BFF}"/>
              </a:ext>
            </a:extLst>
          </p:cNvPr>
          <p:cNvSpPr>
            <a:spLocks noGrp="1"/>
          </p:cNvSpPr>
          <p:nvPr>
            <p:ph type="dt" sz="half" idx="10"/>
          </p:nvPr>
        </p:nvSpPr>
        <p:spPr/>
        <p:txBody>
          <a:bodyPr/>
          <a:lstStyle/>
          <a:p>
            <a:fld id="{7160AED9-DFEA-6042-B354-C7A970A5551F}" type="datetimeFigureOut">
              <a:rPr lang="en-US" smtClean="0"/>
              <a:t>6/29/2021</a:t>
            </a:fld>
            <a:endParaRPr lang="en-US"/>
          </a:p>
        </p:txBody>
      </p:sp>
      <p:sp>
        <p:nvSpPr>
          <p:cNvPr id="4" name="Footer Placeholder 3">
            <a:extLst>
              <a:ext uri="{FF2B5EF4-FFF2-40B4-BE49-F238E27FC236}">
                <a16:creationId xmlns:a16="http://schemas.microsoft.com/office/drawing/2014/main" id="{F88969F2-7F66-444B-AFB0-5706556367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7BCD7C-EE47-4A4D-A2A7-B4723CDE75E7}"/>
              </a:ext>
            </a:extLst>
          </p:cNvPr>
          <p:cNvSpPr>
            <a:spLocks noGrp="1"/>
          </p:cNvSpPr>
          <p:nvPr>
            <p:ph type="sldNum" sz="quarter" idx="12"/>
          </p:nvPr>
        </p:nvSpPr>
        <p:spPr/>
        <p:txBody>
          <a:bodyPr/>
          <a:lstStyle/>
          <a:p>
            <a:fld id="{CC6F4A46-6EE9-924D-9413-7BAC9806EB69}" type="slidenum">
              <a:rPr lang="en-US" smtClean="0"/>
              <a:t>‹#›</a:t>
            </a:fld>
            <a:endParaRPr lang="en-US"/>
          </a:p>
        </p:txBody>
      </p:sp>
    </p:spTree>
    <p:extLst>
      <p:ext uri="{BB962C8B-B14F-4D97-AF65-F5344CB8AC3E}">
        <p14:creationId xmlns:p14="http://schemas.microsoft.com/office/powerpoint/2010/main" val="3521101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0AE87A-976A-6640-94D4-74BB33C24303}"/>
              </a:ext>
            </a:extLst>
          </p:cNvPr>
          <p:cNvSpPr>
            <a:spLocks noGrp="1"/>
          </p:cNvSpPr>
          <p:nvPr>
            <p:ph type="dt" sz="half" idx="10"/>
          </p:nvPr>
        </p:nvSpPr>
        <p:spPr/>
        <p:txBody>
          <a:bodyPr/>
          <a:lstStyle/>
          <a:p>
            <a:fld id="{7160AED9-DFEA-6042-B354-C7A970A5551F}" type="datetimeFigureOut">
              <a:rPr lang="en-US" smtClean="0"/>
              <a:t>6/29/2021</a:t>
            </a:fld>
            <a:endParaRPr lang="en-US"/>
          </a:p>
        </p:txBody>
      </p:sp>
      <p:sp>
        <p:nvSpPr>
          <p:cNvPr id="3" name="Footer Placeholder 2">
            <a:extLst>
              <a:ext uri="{FF2B5EF4-FFF2-40B4-BE49-F238E27FC236}">
                <a16:creationId xmlns:a16="http://schemas.microsoft.com/office/drawing/2014/main" id="{9AD7572E-90FF-D742-8B60-347A1E9B1A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2ECD79-7581-C54D-A989-7E57E6F096F0}"/>
              </a:ext>
            </a:extLst>
          </p:cNvPr>
          <p:cNvSpPr>
            <a:spLocks noGrp="1"/>
          </p:cNvSpPr>
          <p:nvPr>
            <p:ph type="sldNum" sz="quarter" idx="12"/>
          </p:nvPr>
        </p:nvSpPr>
        <p:spPr/>
        <p:txBody>
          <a:bodyPr/>
          <a:lstStyle/>
          <a:p>
            <a:fld id="{CC6F4A46-6EE9-924D-9413-7BAC9806EB69}" type="slidenum">
              <a:rPr lang="en-US" smtClean="0"/>
              <a:t>‹#›</a:t>
            </a:fld>
            <a:endParaRPr lang="en-US"/>
          </a:p>
        </p:txBody>
      </p:sp>
    </p:spTree>
    <p:extLst>
      <p:ext uri="{BB962C8B-B14F-4D97-AF65-F5344CB8AC3E}">
        <p14:creationId xmlns:p14="http://schemas.microsoft.com/office/powerpoint/2010/main" val="3056393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2CC89-DFD8-3E4B-953F-75763E256FE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C5C4E71-BD8B-0848-ABB4-39A011374E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F1632DF-77B4-BA41-B4CF-052822E79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4AEC27B-5691-E341-89FD-66FAB7DC7349}"/>
              </a:ext>
            </a:extLst>
          </p:cNvPr>
          <p:cNvSpPr>
            <a:spLocks noGrp="1"/>
          </p:cNvSpPr>
          <p:nvPr>
            <p:ph type="dt" sz="half" idx="10"/>
          </p:nvPr>
        </p:nvSpPr>
        <p:spPr/>
        <p:txBody>
          <a:bodyPr/>
          <a:lstStyle/>
          <a:p>
            <a:fld id="{7160AED9-DFEA-6042-B354-C7A970A5551F}" type="datetimeFigureOut">
              <a:rPr lang="en-US" smtClean="0"/>
              <a:t>6/29/2021</a:t>
            </a:fld>
            <a:endParaRPr lang="en-US"/>
          </a:p>
        </p:txBody>
      </p:sp>
      <p:sp>
        <p:nvSpPr>
          <p:cNvPr id="6" name="Footer Placeholder 5">
            <a:extLst>
              <a:ext uri="{FF2B5EF4-FFF2-40B4-BE49-F238E27FC236}">
                <a16:creationId xmlns:a16="http://schemas.microsoft.com/office/drawing/2014/main" id="{C0F50C9C-56E9-4048-B885-78E0EE9068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70FDF0-B56B-4D4E-8AC9-799D2C81394C}"/>
              </a:ext>
            </a:extLst>
          </p:cNvPr>
          <p:cNvSpPr>
            <a:spLocks noGrp="1"/>
          </p:cNvSpPr>
          <p:nvPr>
            <p:ph type="sldNum" sz="quarter" idx="12"/>
          </p:nvPr>
        </p:nvSpPr>
        <p:spPr/>
        <p:txBody>
          <a:bodyPr/>
          <a:lstStyle/>
          <a:p>
            <a:fld id="{CC6F4A46-6EE9-924D-9413-7BAC9806EB69}" type="slidenum">
              <a:rPr lang="en-US" smtClean="0"/>
              <a:t>‹#›</a:t>
            </a:fld>
            <a:endParaRPr lang="en-US"/>
          </a:p>
        </p:txBody>
      </p:sp>
    </p:spTree>
    <p:extLst>
      <p:ext uri="{BB962C8B-B14F-4D97-AF65-F5344CB8AC3E}">
        <p14:creationId xmlns:p14="http://schemas.microsoft.com/office/powerpoint/2010/main" val="217064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856A4-8C7E-DC42-A7B0-283ECC3910C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34E8466-3B30-7A42-B452-C53C2BFDB5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6C7F24-D260-9F4F-A033-7D91D018BA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C186A3-0CDB-494C-ACC7-543EFC73B910}"/>
              </a:ext>
            </a:extLst>
          </p:cNvPr>
          <p:cNvSpPr>
            <a:spLocks noGrp="1"/>
          </p:cNvSpPr>
          <p:nvPr>
            <p:ph type="dt" sz="half" idx="10"/>
          </p:nvPr>
        </p:nvSpPr>
        <p:spPr/>
        <p:txBody>
          <a:bodyPr/>
          <a:lstStyle/>
          <a:p>
            <a:fld id="{7160AED9-DFEA-6042-B354-C7A970A5551F}" type="datetimeFigureOut">
              <a:rPr lang="en-US" smtClean="0"/>
              <a:t>6/29/2021</a:t>
            </a:fld>
            <a:endParaRPr lang="en-US"/>
          </a:p>
        </p:txBody>
      </p:sp>
      <p:sp>
        <p:nvSpPr>
          <p:cNvPr id="6" name="Footer Placeholder 5">
            <a:extLst>
              <a:ext uri="{FF2B5EF4-FFF2-40B4-BE49-F238E27FC236}">
                <a16:creationId xmlns:a16="http://schemas.microsoft.com/office/drawing/2014/main" id="{B564315C-7132-9B4B-8608-5B52285D1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D0A9FE-F50E-C54A-A282-75704DA99524}"/>
              </a:ext>
            </a:extLst>
          </p:cNvPr>
          <p:cNvSpPr>
            <a:spLocks noGrp="1"/>
          </p:cNvSpPr>
          <p:nvPr>
            <p:ph type="sldNum" sz="quarter" idx="12"/>
          </p:nvPr>
        </p:nvSpPr>
        <p:spPr/>
        <p:txBody>
          <a:bodyPr/>
          <a:lstStyle/>
          <a:p>
            <a:fld id="{CC6F4A46-6EE9-924D-9413-7BAC9806EB69}" type="slidenum">
              <a:rPr lang="en-US" smtClean="0"/>
              <a:t>‹#›</a:t>
            </a:fld>
            <a:endParaRPr lang="en-US"/>
          </a:p>
        </p:txBody>
      </p:sp>
    </p:spTree>
    <p:extLst>
      <p:ext uri="{BB962C8B-B14F-4D97-AF65-F5344CB8AC3E}">
        <p14:creationId xmlns:p14="http://schemas.microsoft.com/office/powerpoint/2010/main" val="10905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1000" b="-2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2DB85-EBFB-6C42-B79B-06111FA427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639B381-E014-0F40-9DF9-9663786704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68D972B-A552-D247-B76B-C842F8CA76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60AED9-DFEA-6042-B354-C7A970A5551F}" type="datetimeFigureOut">
              <a:rPr lang="en-US" smtClean="0"/>
              <a:t>6/29/2021</a:t>
            </a:fld>
            <a:endParaRPr lang="en-US"/>
          </a:p>
        </p:txBody>
      </p:sp>
      <p:sp>
        <p:nvSpPr>
          <p:cNvPr id="5" name="Footer Placeholder 4">
            <a:extLst>
              <a:ext uri="{FF2B5EF4-FFF2-40B4-BE49-F238E27FC236}">
                <a16:creationId xmlns:a16="http://schemas.microsoft.com/office/drawing/2014/main" id="{D4F0ACC7-D7E0-F648-B3E9-5146D14959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1FD953-DA49-E743-A6FB-5D338F84F4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6F4A46-6EE9-924D-9413-7BAC9806EB69}" type="slidenum">
              <a:rPr lang="en-US" smtClean="0"/>
              <a:t>‹#›</a:t>
            </a:fld>
            <a:endParaRPr lang="en-US"/>
          </a:p>
        </p:txBody>
      </p:sp>
    </p:spTree>
    <p:extLst>
      <p:ext uri="{BB962C8B-B14F-4D97-AF65-F5344CB8AC3E}">
        <p14:creationId xmlns:p14="http://schemas.microsoft.com/office/powerpoint/2010/main" val="3058290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4D1CE-3687-8244-BA2A-3AB952A60F9E}"/>
              </a:ext>
            </a:extLst>
          </p:cNvPr>
          <p:cNvSpPr>
            <a:spLocks noGrp="1"/>
          </p:cNvSpPr>
          <p:nvPr>
            <p:ph type="ctrTitle"/>
          </p:nvPr>
        </p:nvSpPr>
        <p:spPr>
          <a:xfrm>
            <a:off x="1524000" y="1122363"/>
            <a:ext cx="9144000" cy="969673"/>
          </a:xfrm>
          <a:solidFill>
            <a:schemeClr val="accent1">
              <a:lumMod val="20000"/>
              <a:lumOff val="80000"/>
              <a:alpha val="80000"/>
            </a:schemeClr>
          </a:solidFill>
        </p:spPr>
        <p:txBody>
          <a:bodyPr>
            <a:normAutofit/>
          </a:bodyPr>
          <a:lstStyle/>
          <a:p>
            <a:pPr algn="l"/>
            <a:r>
              <a:rPr lang="en-US" b="1" dirty="0" smtClean="0"/>
              <a:t>Tuesday 29</a:t>
            </a:r>
            <a:r>
              <a:rPr lang="en-US" b="1" baseline="30000" dirty="0" smtClean="0"/>
              <a:t>th</a:t>
            </a:r>
            <a:r>
              <a:rPr lang="en-US" b="1" dirty="0" smtClean="0"/>
              <a:t> June</a:t>
            </a:r>
            <a:endParaRPr lang="en-US" b="1" dirty="0"/>
          </a:p>
        </p:txBody>
      </p:sp>
      <p:sp>
        <p:nvSpPr>
          <p:cNvPr id="3" name="Subtitle 2">
            <a:extLst>
              <a:ext uri="{FF2B5EF4-FFF2-40B4-BE49-F238E27FC236}">
                <a16:creationId xmlns:a16="http://schemas.microsoft.com/office/drawing/2014/main" id="{5A1D308C-62E4-EC4B-BF39-6D1AADD1B3BD}"/>
              </a:ext>
            </a:extLst>
          </p:cNvPr>
          <p:cNvSpPr>
            <a:spLocks noGrp="1"/>
          </p:cNvSpPr>
          <p:nvPr>
            <p:ph type="subTitle" idx="1"/>
          </p:nvPr>
        </p:nvSpPr>
        <p:spPr>
          <a:xfrm>
            <a:off x="1524000" y="2216583"/>
            <a:ext cx="9144000" cy="651308"/>
          </a:xfrm>
          <a:solidFill>
            <a:schemeClr val="accent1">
              <a:lumMod val="20000"/>
              <a:lumOff val="80000"/>
              <a:alpha val="80000"/>
            </a:schemeClr>
          </a:solidFill>
        </p:spPr>
        <p:txBody>
          <a:bodyPr>
            <a:normAutofit/>
          </a:bodyPr>
          <a:lstStyle/>
          <a:p>
            <a:pPr algn="l"/>
            <a:r>
              <a:rPr lang="en-US" sz="4000" dirty="0" err="1" smtClean="0"/>
              <a:t>Re</a:t>
            </a:r>
            <a:r>
              <a:rPr lang="en-US" sz="4000" dirty="0" err="1" smtClean="0"/>
              <a:t>cognise</a:t>
            </a:r>
            <a:r>
              <a:rPr lang="en-US" sz="4000" dirty="0" smtClean="0"/>
              <a:t> </a:t>
            </a:r>
            <a:r>
              <a:rPr lang="en-US" sz="4000" dirty="0" smtClean="0"/>
              <a:t>a narrative hook.</a:t>
            </a:r>
            <a:endParaRPr lang="en-US" sz="4000" dirty="0"/>
          </a:p>
        </p:txBody>
      </p:sp>
      <p:pic>
        <p:nvPicPr>
          <p:cNvPr id="8" name="Picture 7" descr="A close up of a logo&#10;&#10;Description automatically generated">
            <a:extLst>
              <a:ext uri="{FF2B5EF4-FFF2-40B4-BE49-F238E27FC236}">
                <a16:creationId xmlns:a16="http://schemas.microsoft.com/office/drawing/2014/main" id="{153089DB-E023-3645-BE0A-63AFFE369D16}"/>
              </a:ext>
            </a:extLst>
          </p:cNvPr>
          <p:cNvPicPr/>
          <p:nvPr/>
        </p:nvPicPr>
        <p:blipFill>
          <a:blip r:embed="rId3">
            <a:extLst/>
          </a:blip>
          <a:stretch>
            <a:fillRect/>
          </a:stretch>
        </p:blipFill>
        <p:spPr>
          <a:xfrm>
            <a:off x="11261090" y="5845175"/>
            <a:ext cx="930910" cy="1012825"/>
          </a:xfrm>
          <a:prstGeom prst="rect">
            <a:avLst/>
          </a:prstGeom>
          <a:solidFill>
            <a:schemeClr val="accent1">
              <a:lumMod val="20000"/>
              <a:lumOff val="80000"/>
              <a:alpha val="49000"/>
            </a:schemeClr>
          </a:solidFill>
        </p:spPr>
      </p:pic>
    </p:spTree>
    <p:extLst>
      <p:ext uri="{BB962C8B-B14F-4D97-AF65-F5344CB8AC3E}">
        <p14:creationId xmlns:p14="http://schemas.microsoft.com/office/powerpoint/2010/main" val="2887378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D35ED-DE29-834A-8C2E-F39D3491D235}"/>
              </a:ext>
            </a:extLst>
          </p:cNvPr>
          <p:cNvSpPr>
            <a:spLocks noGrp="1"/>
          </p:cNvSpPr>
          <p:nvPr>
            <p:ph type="title"/>
          </p:nvPr>
        </p:nvSpPr>
        <p:spPr>
          <a:solidFill>
            <a:schemeClr val="accent1">
              <a:lumMod val="20000"/>
              <a:lumOff val="80000"/>
              <a:alpha val="80000"/>
            </a:schemeClr>
          </a:solidFill>
        </p:spPr>
        <p:txBody>
          <a:bodyPr/>
          <a:lstStyle/>
          <a:p>
            <a:r>
              <a:rPr lang="en-US" dirty="0"/>
              <a:t>Outcomes</a:t>
            </a:r>
          </a:p>
        </p:txBody>
      </p:sp>
      <p:sp>
        <p:nvSpPr>
          <p:cNvPr id="3" name="Content Placeholder 2">
            <a:extLst>
              <a:ext uri="{FF2B5EF4-FFF2-40B4-BE49-F238E27FC236}">
                <a16:creationId xmlns:a16="http://schemas.microsoft.com/office/drawing/2014/main" id="{10F01C72-51AF-D243-8B45-46D8A62A4D38}"/>
              </a:ext>
            </a:extLst>
          </p:cNvPr>
          <p:cNvSpPr>
            <a:spLocks noGrp="1"/>
          </p:cNvSpPr>
          <p:nvPr>
            <p:ph idx="1"/>
          </p:nvPr>
        </p:nvSpPr>
        <p:spPr>
          <a:solidFill>
            <a:schemeClr val="accent1">
              <a:lumMod val="20000"/>
              <a:lumOff val="80000"/>
              <a:alpha val="80000"/>
            </a:schemeClr>
          </a:solidFill>
        </p:spPr>
        <p:txBody>
          <a:bodyPr/>
          <a:lstStyle/>
          <a:p>
            <a:r>
              <a:rPr lang="en-US" u="sng" dirty="0"/>
              <a:t>Recall</a:t>
            </a:r>
            <a:r>
              <a:rPr lang="en-US" dirty="0"/>
              <a:t> what happens in the raid. </a:t>
            </a:r>
          </a:p>
          <a:p>
            <a:r>
              <a:rPr lang="en-US" u="sng" dirty="0"/>
              <a:t>Define</a:t>
            </a:r>
            <a:r>
              <a:rPr lang="en-US" dirty="0"/>
              <a:t> </a:t>
            </a:r>
            <a:r>
              <a:rPr lang="en-US" dirty="0" smtClean="0"/>
              <a:t>the terms ‘opening sentence’ </a:t>
            </a:r>
            <a:r>
              <a:rPr lang="en-US" dirty="0"/>
              <a:t>and </a:t>
            </a:r>
            <a:r>
              <a:rPr lang="en-US" dirty="0" smtClean="0"/>
              <a:t>‘narrative hook’. </a:t>
            </a:r>
            <a:endParaRPr lang="en-US" dirty="0"/>
          </a:p>
          <a:p>
            <a:r>
              <a:rPr lang="en-US" u="sng" dirty="0"/>
              <a:t>Create</a:t>
            </a:r>
            <a:r>
              <a:rPr lang="en-US" dirty="0"/>
              <a:t> an opening sentence/narrative hook for the raid in chapter 5.  </a:t>
            </a:r>
            <a:endParaRPr lang="en-US" u="sng" dirty="0"/>
          </a:p>
        </p:txBody>
      </p:sp>
      <p:pic>
        <p:nvPicPr>
          <p:cNvPr id="4" name="Picture 3" descr="A close up of a logo&#10;&#10;Description automatically generated">
            <a:extLst>
              <a:ext uri="{FF2B5EF4-FFF2-40B4-BE49-F238E27FC236}">
                <a16:creationId xmlns:a16="http://schemas.microsoft.com/office/drawing/2014/main" id="{09622FFC-BFBB-4445-8422-6EFC2BD2B1F2}"/>
              </a:ext>
            </a:extLst>
          </p:cNvPr>
          <p:cNvPicPr/>
          <p:nvPr/>
        </p:nvPicPr>
        <p:blipFill>
          <a:blip r:embed="rId2">
            <a:extLst/>
          </a:blip>
          <a:stretch>
            <a:fillRect/>
          </a:stretch>
        </p:blipFill>
        <p:spPr>
          <a:xfrm>
            <a:off x="11261090" y="5845175"/>
            <a:ext cx="930910" cy="1012825"/>
          </a:xfrm>
          <a:prstGeom prst="rect">
            <a:avLst/>
          </a:prstGeom>
          <a:solidFill>
            <a:schemeClr val="accent1">
              <a:lumMod val="20000"/>
              <a:lumOff val="80000"/>
              <a:alpha val="49000"/>
            </a:schemeClr>
          </a:solidFill>
        </p:spPr>
      </p:pic>
    </p:spTree>
    <p:extLst>
      <p:ext uri="{BB962C8B-B14F-4D97-AF65-F5344CB8AC3E}">
        <p14:creationId xmlns:p14="http://schemas.microsoft.com/office/powerpoint/2010/main" val="1103317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D35ED-DE29-834A-8C2E-F39D3491D235}"/>
              </a:ext>
            </a:extLst>
          </p:cNvPr>
          <p:cNvSpPr>
            <a:spLocks noGrp="1"/>
          </p:cNvSpPr>
          <p:nvPr>
            <p:ph type="title"/>
          </p:nvPr>
        </p:nvSpPr>
        <p:spPr>
          <a:solidFill>
            <a:schemeClr val="accent1">
              <a:lumMod val="20000"/>
              <a:lumOff val="80000"/>
              <a:alpha val="80000"/>
            </a:schemeClr>
          </a:solidFill>
        </p:spPr>
        <p:txBody>
          <a:bodyPr/>
          <a:lstStyle/>
          <a:p>
            <a:r>
              <a:rPr lang="en-US" b="1" dirty="0" smtClean="0"/>
              <a:t>Recall Starter for Five! </a:t>
            </a:r>
            <a:r>
              <a:rPr lang="en-US" b="1" dirty="0"/>
              <a:t>The Raid </a:t>
            </a:r>
            <a:r>
              <a:rPr lang="en-US" b="1" dirty="0" smtClean="0"/>
              <a:t>–</a:t>
            </a:r>
            <a:br>
              <a:rPr lang="en-US" b="1" dirty="0" smtClean="0"/>
            </a:br>
            <a:r>
              <a:rPr lang="en-US" b="1" dirty="0" smtClean="0"/>
              <a:t> </a:t>
            </a:r>
            <a:r>
              <a:rPr lang="en-US" b="1" dirty="0"/>
              <a:t>Chapter Five</a:t>
            </a:r>
          </a:p>
        </p:txBody>
      </p:sp>
      <p:sp>
        <p:nvSpPr>
          <p:cNvPr id="3" name="Content Placeholder 2">
            <a:extLst>
              <a:ext uri="{FF2B5EF4-FFF2-40B4-BE49-F238E27FC236}">
                <a16:creationId xmlns:a16="http://schemas.microsoft.com/office/drawing/2014/main" id="{10F01C72-51AF-D243-8B45-46D8A62A4D38}"/>
              </a:ext>
            </a:extLst>
          </p:cNvPr>
          <p:cNvSpPr>
            <a:spLocks noGrp="1"/>
          </p:cNvSpPr>
          <p:nvPr>
            <p:ph idx="1"/>
          </p:nvPr>
        </p:nvSpPr>
        <p:spPr>
          <a:xfrm>
            <a:off x="838199" y="1825625"/>
            <a:ext cx="8557331" cy="4351338"/>
          </a:xfrm>
          <a:solidFill>
            <a:schemeClr val="accent1">
              <a:lumMod val="20000"/>
              <a:lumOff val="80000"/>
              <a:alpha val="80000"/>
            </a:schemeClr>
          </a:solidFill>
        </p:spPr>
        <p:txBody>
          <a:bodyPr>
            <a:normAutofit/>
          </a:bodyPr>
          <a:lstStyle/>
          <a:p>
            <a:pPr marL="514350" indent="-514350" fontAlgn="base">
              <a:buFont typeface="+mj-lt"/>
              <a:buAutoNum type="arabicPeriod"/>
            </a:pPr>
            <a:r>
              <a:rPr lang="en-US" dirty="0"/>
              <a:t>Where are Jim and his mother during the raid?</a:t>
            </a:r>
          </a:p>
          <a:p>
            <a:pPr marL="514350" indent="-514350" fontAlgn="base">
              <a:buFont typeface="+mj-lt"/>
              <a:buAutoNum type="arabicPeriod"/>
            </a:pPr>
            <a:r>
              <a:rPr lang="en-US" dirty="0"/>
              <a:t>What has happened to Jim’s mother?</a:t>
            </a:r>
          </a:p>
          <a:p>
            <a:pPr marL="514350" indent="-514350" fontAlgn="base">
              <a:buFont typeface="+mj-lt"/>
              <a:buAutoNum type="arabicPeriod"/>
            </a:pPr>
            <a:r>
              <a:rPr lang="en-US" dirty="0"/>
              <a:t>What does Jim hear?</a:t>
            </a:r>
          </a:p>
          <a:p>
            <a:pPr marL="514350" indent="-514350" fontAlgn="base">
              <a:buFont typeface="+mj-lt"/>
              <a:buAutoNum type="arabicPeriod"/>
            </a:pPr>
            <a:r>
              <a:rPr lang="en-US" dirty="0"/>
              <a:t>How does Jim feel?</a:t>
            </a:r>
          </a:p>
          <a:p>
            <a:pPr marL="514350" indent="-514350" fontAlgn="base">
              <a:buFont typeface="+mj-lt"/>
              <a:buAutoNum type="arabicPeriod"/>
            </a:pPr>
            <a:r>
              <a:rPr lang="en-US" dirty="0"/>
              <a:t>How has Jim shown courage and bravery? What has he done?</a:t>
            </a:r>
          </a:p>
          <a:p>
            <a:pPr marL="0" indent="0" fontAlgn="base">
              <a:buNone/>
            </a:pPr>
            <a:endParaRPr lang="en-US" dirty="0">
              <a:solidFill>
                <a:srgbClr val="0070C0"/>
              </a:solidFill>
            </a:endParaRPr>
          </a:p>
          <a:p>
            <a:pPr marL="0" indent="0" fontAlgn="base">
              <a:buNone/>
            </a:pPr>
            <a:r>
              <a:rPr lang="en-US" dirty="0" smtClean="0">
                <a:solidFill>
                  <a:srgbClr val="00B050"/>
                </a:solidFill>
              </a:rPr>
              <a:t>Extra Challenge: </a:t>
            </a:r>
            <a:r>
              <a:rPr lang="en-US" dirty="0">
                <a:solidFill>
                  <a:srgbClr val="00B050"/>
                </a:solidFill>
              </a:rPr>
              <a:t>What do you think Jim’s next move will be?</a:t>
            </a:r>
          </a:p>
        </p:txBody>
      </p:sp>
      <p:pic>
        <p:nvPicPr>
          <p:cNvPr id="4" name="Picture 3" descr="A close up of a logo&#10;&#10;Description automatically generated">
            <a:extLst>
              <a:ext uri="{FF2B5EF4-FFF2-40B4-BE49-F238E27FC236}">
                <a16:creationId xmlns:a16="http://schemas.microsoft.com/office/drawing/2014/main" id="{09622FFC-BFBB-4445-8422-6EFC2BD2B1F2}"/>
              </a:ext>
            </a:extLst>
          </p:cNvPr>
          <p:cNvPicPr/>
          <p:nvPr/>
        </p:nvPicPr>
        <p:blipFill>
          <a:blip r:embed="rId3">
            <a:extLst/>
          </a:blip>
          <a:stretch>
            <a:fillRect/>
          </a:stretch>
        </p:blipFill>
        <p:spPr>
          <a:xfrm>
            <a:off x="11261090" y="5845175"/>
            <a:ext cx="930910" cy="1012825"/>
          </a:xfrm>
          <a:prstGeom prst="rect">
            <a:avLst/>
          </a:prstGeom>
          <a:solidFill>
            <a:schemeClr val="accent1">
              <a:lumMod val="20000"/>
              <a:lumOff val="80000"/>
              <a:alpha val="49000"/>
            </a:schemeClr>
          </a:solidFill>
        </p:spPr>
      </p:pic>
      <p:sp>
        <p:nvSpPr>
          <p:cNvPr id="9" name="Rounded Rectangle 8">
            <a:extLst>
              <a:ext uri="{FF2B5EF4-FFF2-40B4-BE49-F238E27FC236}">
                <a16:creationId xmlns:a16="http://schemas.microsoft.com/office/drawing/2014/main" id="{98D27E06-782D-614F-98A4-99A98B7DB41D}"/>
              </a:ext>
            </a:extLst>
          </p:cNvPr>
          <p:cNvSpPr/>
          <p:nvPr/>
        </p:nvSpPr>
        <p:spPr>
          <a:xfrm>
            <a:off x="9453587" y="1825624"/>
            <a:ext cx="1865560" cy="4351338"/>
          </a:xfrm>
          <a:prstGeom prst="roundRect">
            <a:avLst/>
          </a:prstGeom>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solidFill>
                <a:srgbClr val="0070C0"/>
              </a:solidFill>
            </a:endParaRPr>
          </a:p>
          <a:p>
            <a:pPr algn="ctr"/>
            <a:endParaRPr lang="en-US" sz="2400" dirty="0">
              <a:solidFill>
                <a:srgbClr val="0070C0"/>
              </a:solidFill>
            </a:endParaRPr>
          </a:p>
          <a:p>
            <a:pPr algn="ctr"/>
            <a:endParaRPr lang="en-US" sz="2400" dirty="0">
              <a:solidFill>
                <a:srgbClr val="0070C0"/>
              </a:solidFill>
            </a:endParaRPr>
          </a:p>
          <a:p>
            <a:pPr algn="ctr"/>
            <a:r>
              <a:rPr lang="en-US" sz="2400" dirty="0">
                <a:solidFill>
                  <a:srgbClr val="0070C0"/>
                </a:solidFill>
              </a:rPr>
              <a:t>In pairs, discuss the following recall questions about the raid in Chapter five. </a:t>
            </a:r>
          </a:p>
          <a:p>
            <a:pPr algn="ctr"/>
            <a:endParaRPr lang="en-US" sz="2400" dirty="0">
              <a:solidFill>
                <a:srgbClr val="0070C0"/>
              </a:solidFill>
            </a:endParaRPr>
          </a:p>
          <a:p>
            <a:pPr algn="ctr"/>
            <a:endParaRPr lang="en-US" sz="2400" dirty="0">
              <a:solidFill>
                <a:srgbClr val="0070C0"/>
              </a:solidFill>
            </a:endParaRPr>
          </a:p>
          <a:p>
            <a:pPr algn="ctr"/>
            <a:endParaRPr lang="en-US" sz="2400" dirty="0">
              <a:solidFill>
                <a:srgbClr val="0070C0"/>
              </a:solidFill>
            </a:endParaRPr>
          </a:p>
        </p:txBody>
      </p:sp>
      <p:pic>
        <p:nvPicPr>
          <p:cNvPr id="5" name="Picture 4">
            <a:extLst>
              <a:ext uri="{FF2B5EF4-FFF2-40B4-BE49-F238E27FC236}">
                <a16:creationId xmlns:a16="http://schemas.microsoft.com/office/drawing/2014/main" id="{DDDF07A8-751C-0540-9BD9-5BE4035F58D3}"/>
              </a:ext>
            </a:extLst>
          </p:cNvPr>
          <p:cNvPicPr>
            <a:picLocks noChangeAspect="1"/>
          </p:cNvPicPr>
          <p:nvPr/>
        </p:nvPicPr>
        <p:blipFill>
          <a:blip r:embed="rId4"/>
          <a:stretch>
            <a:fillRect/>
          </a:stretch>
        </p:blipFill>
        <p:spPr>
          <a:xfrm rot="3419550">
            <a:off x="9593612" y="-58747"/>
            <a:ext cx="2425304" cy="2406664"/>
          </a:xfrm>
          <a:prstGeom prst="rect">
            <a:avLst/>
          </a:prstGeom>
        </p:spPr>
      </p:pic>
    </p:spTree>
    <p:extLst>
      <p:ext uri="{BB962C8B-B14F-4D97-AF65-F5344CB8AC3E}">
        <p14:creationId xmlns:p14="http://schemas.microsoft.com/office/powerpoint/2010/main" val="2104902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D35ED-DE29-834A-8C2E-F39D3491D235}"/>
              </a:ext>
            </a:extLst>
          </p:cNvPr>
          <p:cNvSpPr>
            <a:spLocks noGrp="1"/>
          </p:cNvSpPr>
          <p:nvPr>
            <p:ph type="title"/>
          </p:nvPr>
        </p:nvSpPr>
        <p:spPr>
          <a:solidFill>
            <a:schemeClr val="accent1">
              <a:lumMod val="20000"/>
              <a:lumOff val="80000"/>
              <a:alpha val="80000"/>
            </a:schemeClr>
          </a:solidFill>
        </p:spPr>
        <p:txBody>
          <a:bodyPr/>
          <a:lstStyle/>
          <a:p>
            <a:r>
              <a:rPr lang="en-US" b="1" dirty="0"/>
              <a:t>Key Words</a:t>
            </a:r>
          </a:p>
        </p:txBody>
      </p:sp>
      <p:pic>
        <p:nvPicPr>
          <p:cNvPr id="4" name="Picture 3" descr="A close up of a logo&#10;&#10;Description automatically generated">
            <a:extLst>
              <a:ext uri="{FF2B5EF4-FFF2-40B4-BE49-F238E27FC236}">
                <a16:creationId xmlns:a16="http://schemas.microsoft.com/office/drawing/2014/main" id="{09622FFC-BFBB-4445-8422-6EFC2BD2B1F2}"/>
              </a:ext>
            </a:extLst>
          </p:cNvPr>
          <p:cNvPicPr/>
          <p:nvPr/>
        </p:nvPicPr>
        <p:blipFill>
          <a:blip r:embed="rId3">
            <a:extLst/>
          </a:blip>
          <a:stretch>
            <a:fillRect/>
          </a:stretch>
        </p:blipFill>
        <p:spPr>
          <a:xfrm>
            <a:off x="11261090" y="5845175"/>
            <a:ext cx="930910" cy="1012825"/>
          </a:xfrm>
          <a:prstGeom prst="rect">
            <a:avLst/>
          </a:prstGeom>
          <a:solidFill>
            <a:schemeClr val="accent1">
              <a:lumMod val="20000"/>
              <a:lumOff val="80000"/>
              <a:alpha val="49000"/>
            </a:schemeClr>
          </a:solidFill>
        </p:spPr>
      </p:pic>
      <p:pic>
        <p:nvPicPr>
          <p:cNvPr id="6" name="Picture 5">
            <a:extLst>
              <a:ext uri="{FF2B5EF4-FFF2-40B4-BE49-F238E27FC236}">
                <a16:creationId xmlns:a16="http://schemas.microsoft.com/office/drawing/2014/main" id="{BD7AE416-C08B-DB48-B595-5D391A8D4081}"/>
              </a:ext>
            </a:extLst>
          </p:cNvPr>
          <p:cNvPicPr>
            <a:picLocks noChangeAspect="1"/>
          </p:cNvPicPr>
          <p:nvPr/>
        </p:nvPicPr>
        <p:blipFill rotWithShape="1">
          <a:blip r:embed="rId4">
            <a:duotone>
              <a:schemeClr val="accent5">
                <a:shade val="45000"/>
                <a:satMod val="135000"/>
              </a:schemeClr>
              <a:prstClr val="white"/>
            </a:duotone>
          </a:blip>
          <a:srcRect t="11286" b="14899"/>
          <a:stretch/>
        </p:blipFill>
        <p:spPr>
          <a:xfrm>
            <a:off x="7982856" y="365125"/>
            <a:ext cx="3370943" cy="1309606"/>
          </a:xfrm>
          <a:prstGeom prst="rect">
            <a:avLst/>
          </a:prstGeom>
        </p:spPr>
      </p:pic>
      <p:sp>
        <p:nvSpPr>
          <p:cNvPr id="3" name="Content Placeholder 2">
            <a:extLst>
              <a:ext uri="{FF2B5EF4-FFF2-40B4-BE49-F238E27FC236}">
                <a16:creationId xmlns:a16="http://schemas.microsoft.com/office/drawing/2014/main" id="{10F01C72-51AF-D243-8B45-46D8A62A4D38}"/>
              </a:ext>
            </a:extLst>
          </p:cNvPr>
          <p:cNvSpPr>
            <a:spLocks noGrp="1"/>
          </p:cNvSpPr>
          <p:nvPr>
            <p:ph idx="1"/>
          </p:nvPr>
        </p:nvSpPr>
        <p:spPr>
          <a:solidFill>
            <a:schemeClr val="accent1">
              <a:lumMod val="20000"/>
              <a:lumOff val="80000"/>
              <a:alpha val="80000"/>
            </a:schemeClr>
          </a:solidFill>
        </p:spPr>
        <p:txBody>
          <a:bodyPr>
            <a:normAutofit/>
          </a:bodyPr>
          <a:lstStyle/>
          <a:p>
            <a:pPr marL="0" indent="0">
              <a:buNone/>
            </a:pPr>
            <a:r>
              <a:rPr lang="en-GB" dirty="0" smtClean="0">
                <a:solidFill>
                  <a:srgbClr val="FF0000"/>
                </a:solidFill>
                <a:latin typeface="Calibri" panose="020F0502020204030204" pitchFamily="34" charset="0"/>
                <a:cs typeface="Calibri" panose="020F0502020204030204" pitchFamily="34" charset="0"/>
              </a:rPr>
              <a:t>opening sentence </a:t>
            </a:r>
            <a:r>
              <a:rPr lang="en-GB" dirty="0" smtClean="0">
                <a:latin typeface="Calibri" panose="020F0502020204030204" pitchFamily="34" charset="0"/>
                <a:cs typeface="Calibri" panose="020F0502020204030204" pitchFamily="34" charset="0"/>
              </a:rPr>
              <a:t>– the first sentence of a story or new chapter. </a:t>
            </a:r>
          </a:p>
          <a:p>
            <a:pPr marL="0" indent="0">
              <a:buNone/>
            </a:pPr>
            <a:r>
              <a:rPr lang="en-GB" dirty="0" smtClean="0">
                <a:solidFill>
                  <a:srgbClr val="FF0000"/>
                </a:solidFill>
                <a:latin typeface="Calibri" panose="020F0502020204030204" pitchFamily="34" charset="0"/>
                <a:cs typeface="Calibri" panose="020F0502020204030204" pitchFamily="34" charset="0"/>
              </a:rPr>
              <a:t>narrative hook </a:t>
            </a:r>
            <a:r>
              <a:rPr lang="en-GB" dirty="0">
                <a:latin typeface="Calibri" panose="020F0502020204030204" pitchFamily="34" charset="0"/>
                <a:cs typeface="Calibri" panose="020F0502020204030204" pitchFamily="34" charset="0"/>
              </a:rPr>
              <a:t>– when </a:t>
            </a:r>
            <a:r>
              <a:rPr lang="en-GB" dirty="0"/>
              <a:t>the opening of a story "</a:t>
            </a:r>
            <a:r>
              <a:rPr lang="en-GB" b="1" dirty="0"/>
              <a:t>hooks</a:t>
            </a:r>
            <a:r>
              <a:rPr lang="en-GB" dirty="0"/>
              <a:t>" the reader's attention so that he or she will keep on reading. </a:t>
            </a:r>
          </a:p>
          <a:p>
            <a:pPr marL="0" indent="0">
              <a:buNone/>
            </a:pPr>
            <a:endParaRPr lang="en-GB" dirty="0"/>
          </a:p>
          <a:p>
            <a:pPr marL="0" indent="0">
              <a:buNone/>
            </a:pPr>
            <a:r>
              <a:rPr lang="en-GB" dirty="0"/>
              <a:t>Remember, an </a:t>
            </a:r>
            <a:r>
              <a:rPr lang="en-GB" dirty="0">
                <a:solidFill>
                  <a:srgbClr val="FF0000"/>
                </a:solidFill>
              </a:rPr>
              <a:t>opening sentence </a:t>
            </a:r>
            <a:r>
              <a:rPr lang="en-GB" dirty="0"/>
              <a:t>can be a </a:t>
            </a:r>
            <a:r>
              <a:rPr lang="en-GB" dirty="0">
                <a:solidFill>
                  <a:srgbClr val="FF0000"/>
                </a:solidFill>
              </a:rPr>
              <a:t>narrative hook </a:t>
            </a:r>
            <a:r>
              <a:rPr lang="en-GB" dirty="0"/>
              <a:t>to draw the reader in.</a:t>
            </a:r>
          </a:p>
          <a:p>
            <a:pPr marL="0" indent="0">
              <a:buNone/>
            </a:pPr>
            <a:endParaRPr lang="en-GB" dirty="0"/>
          </a:p>
        </p:txBody>
      </p:sp>
      <p:sp>
        <p:nvSpPr>
          <p:cNvPr id="7" name="Rounded Rectangle 6">
            <a:extLst>
              <a:ext uri="{FF2B5EF4-FFF2-40B4-BE49-F238E27FC236}">
                <a16:creationId xmlns:a16="http://schemas.microsoft.com/office/drawing/2014/main" id="{DBF4A467-A2B4-364E-8B67-02935683CBB0}"/>
              </a:ext>
            </a:extLst>
          </p:cNvPr>
          <p:cNvSpPr/>
          <p:nvPr/>
        </p:nvSpPr>
        <p:spPr>
          <a:xfrm>
            <a:off x="2786207" y="4946443"/>
            <a:ext cx="6619586" cy="774134"/>
          </a:xfrm>
          <a:prstGeom prst="roundRect">
            <a:avLst/>
          </a:prstGeom>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lvl="0" algn="ctr"/>
            <a:r>
              <a:rPr lang="en-GB" sz="2400" dirty="0">
                <a:ea typeface="Calibri"/>
                <a:cs typeface="Calibri"/>
                <a:sym typeface="Calibri"/>
              </a:rPr>
              <a:t>First, let’s look at types of </a:t>
            </a:r>
            <a:r>
              <a:rPr lang="en-GB" sz="2400" dirty="0">
                <a:solidFill>
                  <a:srgbClr val="FF0000"/>
                </a:solidFill>
                <a:ea typeface="Calibri"/>
                <a:cs typeface="Calibri"/>
                <a:sym typeface="Calibri"/>
              </a:rPr>
              <a:t>narrative hooks</a:t>
            </a:r>
            <a:r>
              <a:rPr lang="en-GB" sz="2400" dirty="0">
                <a:ea typeface="Calibri"/>
                <a:cs typeface="Calibri"/>
                <a:sym typeface="Calibri"/>
              </a:rPr>
              <a:t>. </a:t>
            </a:r>
          </a:p>
        </p:txBody>
      </p:sp>
      <p:pic>
        <p:nvPicPr>
          <p:cNvPr id="5" name="Picture 4">
            <a:extLst>
              <a:ext uri="{FF2B5EF4-FFF2-40B4-BE49-F238E27FC236}">
                <a16:creationId xmlns:a16="http://schemas.microsoft.com/office/drawing/2014/main" id="{6E2B3C07-1BBB-514B-8670-270EE51C3D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929" b="83214" l="10000" r="90000">
                        <a14:foregroundMark x1="38077" y1="83214" x2="66154" y2="75714"/>
                        <a14:foregroundMark x1="66154" y1="75714" x2="67692" y2="61429"/>
                      </a14:backgroundRemoval>
                    </a14:imgEffect>
                  </a14:imgLayer>
                </a14:imgProps>
              </a:ext>
            </a:extLst>
          </a:blip>
          <a:srcRect b="9091"/>
          <a:stretch/>
        </p:blipFill>
        <p:spPr>
          <a:xfrm rot="1603878" flipH="1">
            <a:off x="8480281" y="4173275"/>
            <a:ext cx="1709882" cy="1616364"/>
          </a:xfrm>
          <a:prstGeom prst="rect">
            <a:avLst/>
          </a:prstGeom>
        </p:spPr>
      </p:pic>
    </p:spTree>
    <p:extLst>
      <p:ext uri="{BB962C8B-B14F-4D97-AF65-F5344CB8AC3E}">
        <p14:creationId xmlns:p14="http://schemas.microsoft.com/office/powerpoint/2010/main" val="28325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4">
            <a:extLst>
              <a:ext uri="{FF2B5EF4-FFF2-40B4-BE49-F238E27FC236}">
                <a16:creationId xmlns:a16="http://schemas.microsoft.com/office/drawing/2014/main" id="{CEC4E535-DE3D-0342-8811-BCD0FF8F3D65}"/>
              </a:ext>
            </a:extLst>
          </p:cNvPr>
          <p:cNvGraphicFramePr>
            <a:graphicFrameLocks noGrp="1"/>
          </p:cNvGraphicFramePr>
          <p:nvPr>
            <p:ph idx="1"/>
            <p:extLst/>
          </p:nvPr>
        </p:nvGraphicFramePr>
        <p:xfrm>
          <a:off x="83127" y="274320"/>
          <a:ext cx="12025745" cy="6309360"/>
        </p:xfrm>
        <a:graphic>
          <a:graphicData uri="http://schemas.openxmlformats.org/drawingml/2006/table">
            <a:tbl>
              <a:tblPr firstRow="1" bandRow="1">
                <a:tableStyleId>{7DF18680-E054-41AD-8BC1-D1AEF772440D}</a:tableStyleId>
              </a:tblPr>
              <a:tblGrid>
                <a:gridCol w="5078144">
                  <a:extLst>
                    <a:ext uri="{9D8B030D-6E8A-4147-A177-3AD203B41FA5}">
                      <a16:colId xmlns:a16="http://schemas.microsoft.com/office/drawing/2014/main" val="1869546663"/>
                    </a:ext>
                  </a:extLst>
                </a:gridCol>
                <a:gridCol w="6947601">
                  <a:extLst>
                    <a:ext uri="{9D8B030D-6E8A-4147-A177-3AD203B41FA5}">
                      <a16:colId xmlns:a16="http://schemas.microsoft.com/office/drawing/2014/main" val="2710788300"/>
                    </a:ext>
                  </a:extLst>
                </a:gridCol>
              </a:tblGrid>
              <a:tr h="637344">
                <a:tc>
                  <a:txBody>
                    <a:bodyPr/>
                    <a:lstStyle/>
                    <a:p>
                      <a:pPr algn="ctr">
                        <a:spcAft>
                          <a:spcPts val="0"/>
                        </a:spcAft>
                      </a:pPr>
                      <a:r>
                        <a:rPr lang="en-GB" sz="1800" b="1" dirty="0">
                          <a:solidFill>
                            <a:schemeClr val="bg1"/>
                          </a:solidFill>
                          <a:effectLst/>
                          <a:latin typeface="Calibri" panose="020F0502020204030204" pitchFamily="34" charset="0"/>
                          <a:cs typeface="Calibri" panose="020F0502020204030204" pitchFamily="34" charset="0"/>
                        </a:rPr>
                        <a:t>The </a:t>
                      </a:r>
                      <a:r>
                        <a:rPr lang="en-GB" sz="1800" b="1" u="sng" dirty="0">
                          <a:solidFill>
                            <a:schemeClr val="bg1"/>
                          </a:solidFill>
                          <a:effectLst/>
                          <a:latin typeface="Calibri" panose="020F0502020204030204" pitchFamily="34" charset="0"/>
                          <a:cs typeface="Calibri" panose="020F0502020204030204" pitchFamily="34" charset="0"/>
                        </a:rPr>
                        <a:t>puzzling</a:t>
                      </a:r>
                      <a:r>
                        <a:rPr lang="en-GB" sz="1800" b="1" dirty="0">
                          <a:solidFill>
                            <a:schemeClr val="bg1"/>
                          </a:solidFill>
                          <a:effectLst/>
                          <a:latin typeface="Calibri" panose="020F0502020204030204" pitchFamily="34" charset="0"/>
                          <a:cs typeface="Calibri" panose="020F0502020204030204" pitchFamily="34" charset="0"/>
                        </a:rPr>
                        <a:t> hook:</a:t>
                      </a:r>
                    </a:p>
                    <a:p>
                      <a:pPr algn="ctr">
                        <a:spcAft>
                          <a:spcPts val="0"/>
                        </a:spcAft>
                      </a:pPr>
                      <a:r>
                        <a:rPr lang="en-GB" sz="1800" b="1" dirty="0">
                          <a:solidFill>
                            <a:schemeClr val="tx1"/>
                          </a:solidFill>
                          <a:effectLst/>
                          <a:latin typeface="Calibri" panose="020F0502020204030204" pitchFamily="34" charset="0"/>
                          <a:cs typeface="Calibri" panose="020F0502020204030204" pitchFamily="34" charset="0"/>
                        </a:rPr>
                        <a:t> this immediately makes you ask questions of the story.</a:t>
                      </a:r>
                    </a:p>
                    <a:p>
                      <a:pPr algn="ctr">
                        <a:spcAft>
                          <a:spcPts val="0"/>
                        </a:spcAft>
                      </a:pPr>
                      <a:r>
                        <a:rPr lang="en-GB" sz="1800" b="1" dirty="0">
                          <a:solidFill>
                            <a:schemeClr val="tx1"/>
                          </a:solidFill>
                          <a:effectLst/>
                          <a:latin typeface="Calibri" panose="020F0502020204030204" pitchFamily="34" charset="0"/>
                          <a:cs typeface="Calibri" panose="020F0502020204030204" pitchFamily="34" charset="0"/>
                        </a:rPr>
                        <a:t>Who? What? How? Etc.</a:t>
                      </a:r>
                    </a:p>
                  </a:txBody>
                  <a:tcPr marL="31131" marR="31131" marT="0" marB="0">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dirty="0">
                          <a:solidFill>
                            <a:schemeClr val="tx1"/>
                          </a:solidFill>
                          <a:effectLst/>
                          <a:latin typeface="Calibri" panose="020F0502020204030204" pitchFamily="34" charset="0"/>
                          <a:cs typeface="Calibri" panose="020F0502020204030204" pitchFamily="34" charset="0"/>
                        </a:rPr>
                        <a:t>‘Jim and Silver moved through the darkening ship, taking care to keep to one side, out of sight of the deckhand of course.</a:t>
                      </a:r>
                      <a:endParaRPr lang="en-GB"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131" marR="31131" marT="0" marB="0">
                    <a:solidFill>
                      <a:schemeClr val="accent5">
                        <a:lumMod val="40000"/>
                        <a:lumOff val="60000"/>
                      </a:schemeClr>
                    </a:solidFill>
                  </a:tcPr>
                </a:tc>
                <a:extLst>
                  <a:ext uri="{0D108BD9-81ED-4DB2-BD59-A6C34878D82A}">
                    <a16:rowId xmlns:a16="http://schemas.microsoft.com/office/drawing/2014/main" val="1136062801"/>
                  </a:ext>
                </a:extLst>
              </a:tr>
              <a:tr h="573109">
                <a:tc>
                  <a:txBody>
                    <a:bodyPr/>
                    <a:lstStyle/>
                    <a:p>
                      <a:pPr algn="ctr">
                        <a:spcAft>
                          <a:spcPts val="0"/>
                        </a:spcAft>
                      </a:pPr>
                      <a:r>
                        <a:rPr lang="en-GB" sz="1800" b="1" dirty="0">
                          <a:solidFill>
                            <a:schemeClr val="bg1"/>
                          </a:solidFill>
                          <a:effectLst/>
                          <a:latin typeface="Calibri" panose="020F0502020204030204" pitchFamily="34" charset="0"/>
                          <a:cs typeface="Calibri" panose="020F0502020204030204" pitchFamily="34" charset="0"/>
                        </a:rPr>
                        <a:t>The </a:t>
                      </a:r>
                      <a:r>
                        <a:rPr lang="en-GB" sz="1800" b="1" u="sng" dirty="0">
                          <a:solidFill>
                            <a:srgbClr val="FF0000"/>
                          </a:solidFill>
                          <a:effectLst/>
                          <a:latin typeface="Calibri" panose="020F0502020204030204" pitchFamily="34" charset="0"/>
                          <a:cs typeface="Calibri" panose="020F0502020204030204" pitchFamily="34" charset="0"/>
                        </a:rPr>
                        <a:t>direct address</a:t>
                      </a:r>
                      <a:r>
                        <a:rPr lang="en-GB" sz="1800" b="1" dirty="0">
                          <a:solidFill>
                            <a:srgbClr val="FF0000"/>
                          </a:solidFill>
                          <a:effectLst/>
                          <a:latin typeface="Calibri" panose="020F0502020204030204" pitchFamily="34" charset="0"/>
                          <a:cs typeface="Calibri" panose="020F0502020204030204" pitchFamily="34" charset="0"/>
                        </a:rPr>
                        <a:t> </a:t>
                      </a:r>
                      <a:r>
                        <a:rPr lang="en-GB" sz="1800" b="1" dirty="0">
                          <a:solidFill>
                            <a:schemeClr val="bg1"/>
                          </a:solidFill>
                          <a:effectLst/>
                          <a:latin typeface="Calibri" panose="020F0502020204030204" pitchFamily="34" charset="0"/>
                          <a:cs typeface="Calibri" panose="020F0502020204030204" pitchFamily="34" charset="0"/>
                        </a:rPr>
                        <a:t>hook:</a:t>
                      </a:r>
                    </a:p>
                    <a:p>
                      <a:pPr algn="ctr">
                        <a:spcAft>
                          <a:spcPts val="0"/>
                        </a:spcAft>
                      </a:pPr>
                      <a:r>
                        <a:rPr lang="en-GB" sz="1800" b="1" dirty="0">
                          <a:solidFill>
                            <a:schemeClr val="tx1"/>
                          </a:solidFill>
                          <a:effectLst/>
                          <a:latin typeface="Calibri" panose="020F0502020204030204" pitchFamily="34" charset="0"/>
                          <a:cs typeface="Calibri" panose="020F0502020204030204" pitchFamily="34" charset="0"/>
                        </a:rPr>
                        <a:t>you are spoken to directly and feel involved from the start.</a:t>
                      </a:r>
                      <a:endParaRPr lang="en-GB"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131" marR="31131" marT="0" marB="0">
                    <a:solidFill>
                      <a:schemeClr val="accent5">
                        <a:lumMod val="60000"/>
                        <a:lumOff val="40000"/>
                      </a:schemeClr>
                    </a:solidFill>
                  </a:tcPr>
                </a:tc>
                <a:tc>
                  <a:txBody>
                    <a:bodyPr/>
                    <a:lstStyle/>
                    <a:p>
                      <a:pPr algn="ctr">
                        <a:spcAft>
                          <a:spcPts val="0"/>
                        </a:spcAft>
                      </a:pPr>
                      <a:endParaRPr lang="en-GB" sz="1800" dirty="0">
                        <a:solidFill>
                          <a:schemeClr val="tx1"/>
                        </a:solidFill>
                        <a:effectLst/>
                        <a:latin typeface="Calibri" panose="020F0502020204030204" pitchFamily="34" charset="0"/>
                        <a:cs typeface="Calibri" panose="020F0502020204030204" pitchFamily="34" charset="0"/>
                      </a:endParaRPr>
                    </a:p>
                    <a:p>
                      <a:pPr algn="ctr">
                        <a:spcAft>
                          <a:spcPts val="0"/>
                        </a:spcAft>
                      </a:pPr>
                      <a:r>
                        <a:rPr lang="en-GB" sz="1800" dirty="0">
                          <a:solidFill>
                            <a:schemeClr val="tx1"/>
                          </a:solidFill>
                          <a:effectLst/>
                          <a:latin typeface="Calibri" panose="020F0502020204030204" pitchFamily="34" charset="0"/>
                          <a:cs typeface="Calibri" panose="020F0502020204030204" pitchFamily="34" charset="0"/>
                        </a:rPr>
                        <a:t>  Do you ever think about being a pirate? </a:t>
                      </a:r>
                    </a:p>
                  </a:txBody>
                  <a:tcPr marL="31131" marR="31131" marT="0" marB="0">
                    <a:solidFill>
                      <a:schemeClr val="accent5">
                        <a:lumMod val="40000"/>
                        <a:lumOff val="60000"/>
                      </a:schemeClr>
                    </a:solidFill>
                  </a:tcPr>
                </a:tc>
                <a:extLst>
                  <a:ext uri="{0D108BD9-81ED-4DB2-BD59-A6C34878D82A}">
                    <a16:rowId xmlns:a16="http://schemas.microsoft.com/office/drawing/2014/main" val="3020311605"/>
                  </a:ext>
                </a:extLst>
              </a:tr>
              <a:tr h="637344">
                <a:tc>
                  <a:txBody>
                    <a:bodyPr/>
                    <a:lstStyle/>
                    <a:p>
                      <a:pPr algn="ctr">
                        <a:spcAft>
                          <a:spcPts val="0"/>
                        </a:spcAft>
                      </a:pPr>
                      <a:r>
                        <a:rPr lang="en-GB" sz="1800" b="1" dirty="0">
                          <a:solidFill>
                            <a:schemeClr val="bg1"/>
                          </a:solidFill>
                          <a:effectLst/>
                          <a:latin typeface="Calibri" panose="020F0502020204030204" pitchFamily="34" charset="0"/>
                          <a:cs typeface="Calibri" panose="020F0502020204030204" pitchFamily="34" charset="0"/>
                        </a:rPr>
                        <a:t> The </a:t>
                      </a:r>
                      <a:r>
                        <a:rPr lang="en-GB" sz="1800" b="1" u="sng" dirty="0">
                          <a:solidFill>
                            <a:srgbClr val="FF0000"/>
                          </a:solidFill>
                          <a:effectLst/>
                          <a:latin typeface="Calibri" panose="020F0502020204030204" pitchFamily="34" charset="0"/>
                          <a:cs typeface="Calibri" panose="020F0502020204030204" pitchFamily="34" charset="0"/>
                        </a:rPr>
                        <a:t>subtle</a:t>
                      </a:r>
                      <a:r>
                        <a:rPr lang="en-GB" sz="1800" b="1" dirty="0">
                          <a:solidFill>
                            <a:schemeClr val="bg1"/>
                          </a:solidFill>
                          <a:effectLst/>
                          <a:latin typeface="Calibri" panose="020F0502020204030204" pitchFamily="34" charset="0"/>
                          <a:cs typeface="Calibri" panose="020F0502020204030204" pitchFamily="34" charset="0"/>
                        </a:rPr>
                        <a:t> hook:</a:t>
                      </a:r>
                    </a:p>
                    <a:p>
                      <a:pPr algn="ctr">
                        <a:spcAft>
                          <a:spcPts val="0"/>
                        </a:spcAft>
                      </a:pPr>
                      <a:r>
                        <a:rPr lang="en-GB" sz="1800" b="1" dirty="0">
                          <a:solidFill>
                            <a:schemeClr val="tx1"/>
                          </a:solidFill>
                          <a:effectLst/>
                          <a:latin typeface="Calibri" panose="020F0502020204030204" pitchFamily="34" charset="0"/>
                          <a:cs typeface="Calibri" panose="020F0502020204030204" pitchFamily="34" charset="0"/>
                        </a:rPr>
                        <a:t>this appeals to your sense of curiosity. Who is the seafaring man?</a:t>
                      </a:r>
                    </a:p>
                  </a:txBody>
                  <a:tcPr marL="31131" marR="31131" marT="0" marB="0">
                    <a:solidFill>
                      <a:schemeClr val="accent5">
                        <a:lumMod val="60000"/>
                        <a:lumOff val="40000"/>
                      </a:schemeClr>
                    </a:solidFill>
                  </a:tcPr>
                </a:tc>
                <a:tc>
                  <a:txBody>
                    <a:bodyPr/>
                    <a:lstStyle/>
                    <a:p>
                      <a:pPr algn="ctr">
                        <a:spcAft>
                          <a:spcPts val="0"/>
                        </a:spcAft>
                      </a:pPr>
                      <a:r>
                        <a:rPr lang="en-GB" sz="1800" dirty="0">
                          <a:solidFill>
                            <a:schemeClr val="tx1"/>
                          </a:solidFill>
                          <a:effectLst/>
                          <a:latin typeface="Calibri" panose="020F0502020204030204" pitchFamily="34" charset="0"/>
                          <a:cs typeface="Calibri" panose="020F0502020204030204" pitchFamily="34" charset="0"/>
                        </a:rPr>
                        <a:t>  </a:t>
                      </a:r>
                    </a:p>
                    <a:p>
                      <a:pPr algn="ctr">
                        <a:spcAft>
                          <a:spcPts val="0"/>
                        </a:spcAft>
                      </a:pPr>
                      <a:r>
                        <a:rPr lang="en-GB" sz="1800" dirty="0">
                          <a:solidFill>
                            <a:schemeClr val="tx1"/>
                          </a:solidFill>
                          <a:effectLst/>
                          <a:latin typeface="Calibri" panose="020F0502020204030204" pitchFamily="34" charset="0"/>
                          <a:cs typeface="Calibri" panose="020F0502020204030204" pitchFamily="34" charset="0"/>
                        </a:rPr>
                        <a:t>Jim started with the seafaring man.</a:t>
                      </a:r>
                    </a:p>
                  </a:txBody>
                  <a:tcPr marL="31131" marR="31131" marT="0" marB="0">
                    <a:solidFill>
                      <a:schemeClr val="accent5">
                        <a:lumMod val="40000"/>
                        <a:lumOff val="60000"/>
                      </a:schemeClr>
                    </a:solidFill>
                  </a:tcPr>
                </a:tc>
                <a:extLst>
                  <a:ext uri="{0D108BD9-81ED-4DB2-BD59-A6C34878D82A}">
                    <a16:rowId xmlns:a16="http://schemas.microsoft.com/office/drawing/2014/main" val="2194276893"/>
                  </a:ext>
                </a:extLst>
              </a:tr>
              <a:tr h="515713">
                <a:tc>
                  <a:txBody>
                    <a:bodyPr/>
                    <a:lstStyle/>
                    <a:p>
                      <a:pPr algn="ctr">
                        <a:spcAft>
                          <a:spcPts val="0"/>
                        </a:spcAft>
                      </a:pPr>
                      <a:r>
                        <a:rPr lang="en-GB" sz="1800" b="1" dirty="0">
                          <a:solidFill>
                            <a:schemeClr val="bg1"/>
                          </a:solidFill>
                          <a:effectLst/>
                          <a:latin typeface="Calibri" panose="020F0502020204030204" pitchFamily="34" charset="0"/>
                          <a:cs typeface="Calibri" panose="020F0502020204030204" pitchFamily="34" charset="0"/>
                        </a:rPr>
                        <a:t> The </a:t>
                      </a:r>
                      <a:r>
                        <a:rPr lang="en-GB" sz="1800" b="1" u="sng" dirty="0">
                          <a:solidFill>
                            <a:srgbClr val="FF0000"/>
                          </a:solidFill>
                          <a:effectLst/>
                          <a:latin typeface="Calibri" panose="020F0502020204030204" pitchFamily="34" charset="0"/>
                          <a:cs typeface="Calibri" panose="020F0502020204030204" pitchFamily="34" charset="0"/>
                        </a:rPr>
                        <a:t>atmospheric</a:t>
                      </a:r>
                      <a:r>
                        <a:rPr lang="en-GB" sz="1800" b="1" dirty="0">
                          <a:solidFill>
                            <a:schemeClr val="bg1"/>
                          </a:solidFill>
                          <a:effectLst/>
                          <a:latin typeface="Calibri" panose="020F0502020204030204" pitchFamily="34" charset="0"/>
                          <a:cs typeface="Calibri" panose="020F0502020204030204" pitchFamily="34" charset="0"/>
                        </a:rPr>
                        <a:t> hook:</a:t>
                      </a:r>
                    </a:p>
                    <a:p>
                      <a:pPr algn="ctr">
                        <a:spcAft>
                          <a:spcPts val="0"/>
                        </a:spcAft>
                      </a:pPr>
                      <a:r>
                        <a:rPr lang="en-GB" sz="1800" b="1" dirty="0">
                          <a:solidFill>
                            <a:schemeClr val="tx1"/>
                          </a:solidFill>
                          <a:effectLst/>
                          <a:latin typeface="Calibri" panose="020F0502020204030204" pitchFamily="34" charset="0"/>
                          <a:cs typeface="Calibri" panose="020F0502020204030204" pitchFamily="34" charset="0"/>
                        </a:rPr>
                        <a:t>this is descriptive, and could create a mood.</a:t>
                      </a:r>
                      <a:endParaRPr lang="en-GB"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131" marR="31131" marT="0" marB="0">
                    <a:solidFill>
                      <a:schemeClr val="accent5">
                        <a:lumMod val="60000"/>
                        <a:lumOff val="40000"/>
                      </a:schemeClr>
                    </a:solidFill>
                  </a:tcPr>
                </a:tc>
                <a:tc>
                  <a:txBody>
                    <a:bodyPr/>
                    <a:lstStyle/>
                    <a:p>
                      <a:pPr algn="ctr">
                        <a:spcAft>
                          <a:spcPts val="0"/>
                        </a:spcAft>
                      </a:pPr>
                      <a:r>
                        <a:rPr lang="en-GB" sz="1800" dirty="0">
                          <a:solidFill>
                            <a:schemeClr val="tx1"/>
                          </a:solidFill>
                          <a:effectLst/>
                          <a:latin typeface="Calibri" panose="020F0502020204030204" pitchFamily="34" charset="0"/>
                          <a:cs typeface="Calibri" panose="020F0502020204030204" pitchFamily="34" charset="0"/>
                        </a:rPr>
                        <a:t> A cold, wet and damp day in December. The clouds were so low they seemed to trail their mists in the treetops and already, at half past three it was dark within the forest.</a:t>
                      </a:r>
                    </a:p>
                  </a:txBody>
                  <a:tcPr marL="31131" marR="31131" marT="0" marB="0">
                    <a:solidFill>
                      <a:schemeClr val="accent5">
                        <a:lumMod val="40000"/>
                        <a:lumOff val="60000"/>
                      </a:schemeClr>
                    </a:solidFill>
                  </a:tcPr>
                </a:tc>
                <a:extLst>
                  <a:ext uri="{0D108BD9-81ED-4DB2-BD59-A6C34878D82A}">
                    <a16:rowId xmlns:a16="http://schemas.microsoft.com/office/drawing/2014/main" val="957428522"/>
                  </a:ext>
                </a:extLst>
              </a:tr>
              <a:tr h="515713">
                <a:tc>
                  <a:txBody>
                    <a:bodyPr/>
                    <a:lstStyle/>
                    <a:p>
                      <a:pPr algn="ctr">
                        <a:spcAft>
                          <a:spcPts val="0"/>
                        </a:spcAft>
                      </a:pPr>
                      <a:r>
                        <a:rPr lang="en-GB" sz="1800" b="1" dirty="0">
                          <a:solidFill>
                            <a:schemeClr val="bg1"/>
                          </a:solidFill>
                          <a:effectLst/>
                          <a:latin typeface="Calibri" panose="020F0502020204030204" pitchFamily="34" charset="0"/>
                          <a:cs typeface="Calibri" panose="020F0502020204030204" pitchFamily="34" charset="0"/>
                        </a:rPr>
                        <a:t> The </a:t>
                      </a:r>
                      <a:r>
                        <a:rPr lang="en-GB" sz="1800" b="1" u="sng" dirty="0">
                          <a:solidFill>
                            <a:schemeClr val="bg1"/>
                          </a:solidFill>
                          <a:effectLst/>
                          <a:latin typeface="Calibri" panose="020F0502020204030204" pitchFamily="34" charset="0"/>
                          <a:cs typeface="Calibri" panose="020F0502020204030204" pitchFamily="34" charset="0"/>
                        </a:rPr>
                        <a:t>visual</a:t>
                      </a:r>
                      <a:r>
                        <a:rPr lang="en-GB" sz="1800" b="1" dirty="0">
                          <a:solidFill>
                            <a:schemeClr val="bg1"/>
                          </a:solidFill>
                          <a:effectLst/>
                          <a:latin typeface="Calibri" panose="020F0502020204030204" pitchFamily="34" charset="0"/>
                          <a:cs typeface="Calibri" panose="020F0502020204030204" pitchFamily="34" charset="0"/>
                        </a:rPr>
                        <a:t> hook:</a:t>
                      </a:r>
                    </a:p>
                    <a:p>
                      <a:pPr algn="ctr">
                        <a:spcAft>
                          <a:spcPts val="0"/>
                        </a:spcAft>
                      </a:pPr>
                      <a:r>
                        <a:rPr lang="en-GB" sz="1800" b="1" dirty="0">
                          <a:solidFill>
                            <a:schemeClr val="tx1"/>
                          </a:solidFill>
                          <a:effectLst/>
                          <a:latin typeface="Calibri" panose="020F0502020204030204" pitchFamily="34" charset="0"/>
                          <a:cs typeface="Calibri" panose="020F0502020204030204" pitchFamily="34" charset="0"/>
                        </a:rPr>
                        <a:t>appeals to our sense of sight.</a:t>
                      </a:r>
                    </a:p>
                    <a:p>
                      <a:pPr algn="ctr">
                        <a:spcAft>
                          <a:spcPts val="0"/>
                        </a:spcAft>
                      </a:pPr>
                      <a:r>
                        <a:rPr lang="en-GB" sz="1800" b="1" dirty="0">
                          <a:solidFill>
                            <a:schemeClr val="tx1"/>
                          </a:solidFill>
                          <a:effectLst/>
                          <a:latin typeface="Calibri" panose="020F0502020204030204" pitchFamily="34" charset="0"/>
                          <a:cs typeface="Calibri" panose="020F0502020204030204" pitchFamily="34" charset="0"/>
                        </a:rPr>
                        <a:t> </a:t>
                      </a:r>
                      <a:endParaRPr lang="en-GB"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131" marR="31131" marT="0" marB="0">
                    <a:solidFill>
                      <a:schemeClr val="accent5">
                        <a:lumMod val="60000"/>
                        <a:lumOff val="40000"/>
                      </a:schemeClr>
                    </a:solidFill>
                  </a:tcPr>
                </a:tc>
                <a:tc>
                  <a:txBody>
                    <a:bodyPr/>
                    <a:lstStyle/>
                    <a:p>
                      <a:pPr algn="ctr">
                        <a:spcAft>
                          <a:spcPts val="0"/>
                        </a:spcAft>
                      </a:pPr>
                      <a:r>
                        <a:rPr lang="en-GB" sz="1800" dirty="0">
                          <a:solidFill>
                            <a:schemeClr val="tx1"/>
                          </a:solidFill>
                          <a:effectLst/>
                          <a:latin typeface="Calibri" panose="020F0502020204030204" pitchFamily="34" charset="0"/>
                          <a:cs typeface="Calibri" panose="020F0502020204030204" pitchFamily="34" charset="0"/>
                        </a:rPr>
                        <a:t> The Hispaniola looked marvellous. Bottles of rum and fresh fruits and eager sailors. We even had cheese.</a:t>
                      </a:r>
                      <a:endParaRPr lang="en-GB"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131" marR="31131" marT="0" marB="0">
                    <a:solidFill>
                      <a:schemeClr val="accent5">
                        <a:lumMod val="40000"/>
                        <a:lumOff val="60000"/>
                      </a:schemeClr>
                    </a:solidFill>
                  </a:tcPr>
                </a:tc>
                <a:extLst>
                  <a:ext uri="{0D108BD9-81ED-4DB2-BD59-A6C34878D82A}">
                    <a16:rowId xmlns:a16="http://schemas.microsoft.com/office/drawing/2014/main" val="2767481135"/>
                  </a:ext>
                </a:extLst>
              </a:tr>
              <a:tr h="515713">
                <a:tc>
                  <a:txBody>
                    <a:bodyPr/>
                    <a:lstStyle/>
                    <a:p>
                      <a:pPr algn="ctr">
                        <a:spcAft>
                          <a:spcPts val="0"/>
                        </a:spcAft>
                      </a:pPr>
                      <a:r>
                        <a:rPr lang="en-GB" sz="1800" b="1" dirty="0">
                          <a:solidFill>
                            <a:schemeClr val="bg1"/>
                          </a:solidFill>
                          <a:effectLst/>
                          <a:latin typeface="Calibri" panose="020F0502020204030204" pitchFamily="34" charset="0"/>
                          <a:cs typeface="Calibri" panose="020F0502020204030204" pitchFamily="34" charset="0"/>
                        </a:rPr>
                        <a:t> The </a:t>
                      </a:r>
                      <a:r>
                        <a:rPr lang="en-GB" sz="1800" b="1" u="sng" dirty="0">
                          <a:solidFill>
                            <a:schemeClr val="bg1"/>
                          </a:solidFill>
                          <a:effectLst/>
                          <a:latin typeface="Calibri" panose="020F0502020204030204" pitchFamily="34" charset="0"/>
                          <a:cs typeface="Calibri" panose="020F0502020204030204" pitchFamily="34" charset="0"/>
                        </a:rPr>
                        <a:t>funny</a:t>
                      </a:r>
                      <a:r>
                        <a:rPr lang="en-GB" sz="1800" b="1" dirty="0">
                          <a:solidFill>
                            <a:schemeClr val="bg1"/>
                          </a:solidFill>
                          <a:effectLst/>
                          <a:latin typeface="Calibri" panose="020F0502020204030204" pitchFamily="34" charset="0"/>
                          <a:cs typeface="Calibri" panose="020F0502020204030204" pitchFamily="34" charset="0"/>
                        </a:rPr>
                        <a:t> hook:</a:t>
                      </a:r>
                    </a:p>
                    <a:p>
                      <a:pPr algn="ctr">
                        <a:spcAft>
                          <a:spcPts val="0"/>
                        </a:spcAft>
                      </a:pPr>
                      <a:r>
                        <a:rPr lang="en-GB" sz="1800" b="1" dirty="0">
                          <a:solidFill>
                            <a:schemeClr val="tx1"/>
                          </a:solidFill>
                          <a:effectLst/>
                          <a:latin typeface="Calibri" panose="020F0502020204030204" pitchFamily="34" charset="0"/>
                          <a:cs typeface="Calibri" panose="020F0502020204030204" pitchFamily="34" charset="0"/>
                        </a:rPr>
                        <a:t> this is a tricky hook and only works if it appeals to your sense of humour.</a:t>
                      </a:r>
                      <a:endParaRPr lang="en-GB"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131" marR="31131" marT="0" marB="0">
                    <a:solidFill>
                      <a:schemeClr val="accent5">
                        <a:lumMod val="60000"/>
                        <a:lumOff val="40000"/>
                      </a:schemeClr>
                    </a:solidFill>
                  </a:tcPr>
                </a:tc>
                <a:tc>
                  <a:txBody>
                    <a:bodyPr/>
                    <a:lstStyle/>
                    <a:p>
                      <a:pPr algn="ctr">
                        <a:spcAft>
                          <a:spcPts val="0"/>
                        </a:spcAft>
                      </a:pPr>
                      <a:r>
                        <a:rPr lang="en-GB" sz="1800" dirty="0">
                          <a:solidFill>
                            <a:schemeClr val="tx1"/>
                          </a:solidFill>
                          <a:effectLst/>
                          <a:latin typeface="Calibri" panose="020F0502020204030204" pitchFamily="34" charset="0"/>
                          <a:cs typeface="Calibri" panose="020F0502020204030204" pitchFamily="34" charset="0"/>
                        </a:rPr>
                        <a:t> When Jim Hawkins woke up on Monday morning, he found he was a pirate. He was standing, staring at himself in the mirror, quite baffled, when his mother swept in. ‘Why don’t you wear this cutlass and hat?’ she said.</a:t>
                      </a:r>
                    </a:p>
                  </a:txBody>
                  <a:tcPr marL="31131" marR="31131" marT="0" marB="0">
                    <a:solidFill>
                      <a:schemeClr val="accent5">
                        <a:lumMod val="40000"/>
                        <a:lumOff val="60000"/>
                      </a:schemeClr>
                    </a:solidFill>
                  </a:tcPr>
                </a:tc>
                <a:extLst>
                  <a:ext uri="{0D108BD9-81ED-4DB2-BD59-A6C34878D82A}">
                    <a16:rowId xmlns:a16="http://schemas.microsoft.com/office/drawing/2014/main" val="3884025452"/>
                  </a:ext>
                </a:extLst>
              </a:tr>
              <a:tr h="515713">
                <a:tc>
                  <a:txBody>
                    <a:bodyPr/>
                    <a:lstStyle/>
                    <a:p>
                      <a:pPr algn="ctr">
                        <a:spcAft>
                          <a:spcPts val="0"/>
                        </a:spcAft>
                      </a:pPr>
                      <a:r>
                        <a:rPr lang="en-GB" sz="1800" b="1" dirty="0">
                          <a:solidFill>
                            <a:schemeClr val="bg1"/>
                          </a:solidFill>
                          <a:effectLst/>
                          <a:latin typeface="Calibri" panose="020F0502020204030204" pitchFamily="34" charset="0"/>
                          <a:cs typeface="Calibri" panose="020F0502020204030204" pitchFamily="34" charset="0"/>
                        </a:rPr>
                        <a:t> The </a:t>
                      </a:r>
                      <a:r>
                        <a:rPr lang="en-GB" sz="1800" b="1" u="sng" dirty="0">
                          <a:solidFill>
                            <a:schemeClr val="bg1"/>
                          </a:solidFill>
                          <a:effectLst/>
                          <a:latin typeface="Calibri" panose="020F0502020204030204" pitchFamily="34" charset="0"/>
                          <a:cs typeface="Calibri" panose="020F0502020204030204" pitchFamily="34" charset="0"/>
                        </a:rPr>
                        <a:t>direct speech</a:t>
                      </a:r>
                      <a:r>
                        <a:rPr lang="en-GB" sz="1800" b="1" dirty="0">
                          <a:solidFill>
                            <a:schemeClr val="bg1"/>
                          </a:solidFill>
                          <a:effectLst/>
                          <a:latin typeface="Calibri" panose="020F0502020204030204" pitchFamily="34" charset="0"/>
                          <a:cs typeface="Calibri" panose="020F0502020204030204" pitchFamily="34" charset="0"/>
                        </a:rPr>
                        <a:t> hook:</a:t>
                      </a:r>
                    </a:p>
                    <a:p>
                      <a:pPr algn="ctr">
                        <a:spcAft>
                          <a:spcPts val="0"/>
                        </a:spcAft>
                      </a:pPr>
                      <a:r>
                        <a:rPr lang="en-GB" sz="1800" b="1" dirty="0">
                          <a:solidFill>
                            <a:schemeClr val="tx1"/>
                          </a:solidFill>
                          <a:effectLst/>
                          <a:latin typeface="Calibri" panose="020F0502020204030204" pitchFamily="34" charset="0"/>
                          <a:cs typeface="Calibri" panose="020F0502020204030204" pitchFamily="34" charset="0"/>
                        </a:rPr>
                        <a:t>this often means there is lots of action and a fast pace.</a:t>
                      </a:r>
                      <a:endParaRPr lang="en-GB"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131" marR="31131" marT="0" marB="0">
                    <a:solidFill>
                      <a:schemeClr val="accent5">
                        <a:lumMod val="60000"/>
                        <a:lumOff val="40000"/>
                      </a:schemeClr>
                    </a:solidFill>
                  </a:tcPr>
                </a:tc>
                <a:tc>
                  <a:txBody>
                    <a:bodyPr/>
                    <a:lstStyle/>
                    <a:p>
                      <a:pPr algn="ctr">
                        <a:spcAft>
                          <a:spcPts val="0"/>
                        </a:spcAft>
                      </a:pPr>
                      <a:r>
                        <a:rPr lang="en-GB" sz="1800" dirty="0">
                          <a:solidFill>
                            <a:schemeClr val="tx1"/>
                          </a:solidFill>
                          <a:effectLst/>
                          <a:latin typeface="Calibri" panose="020F0502020204030204" pitchFamily="34" charset="0"/>
                          <a:cs typeface="Calibri" panose="020F0502020204030204" pitchFamily="34" charset="0"/>
                        </a:rPr>
                        <a:t> “I don’t care if your bride me with rum and gold,” said Jim, “the answer’s still no.”</a:t>
                      </a:r>
                    </a:p>
                  </a:txBody>
                  <a:tcPr marL="31131" marR="31131" marT="0" marB="0">
                    <a:solidFill>
                      <a:schemeClr val="accent5">
                        <a:lumMod val="40000"/>
                        <a:lumOff val="60000"/>
                      </a:schemeClr>
                    </a:solidFill>
                  </a:tcPr>
                </a:tc>
                <a:extLst>
                  <a:ext uri="{0D108BD9-81ED-4DB2-BD59-A6C34878D82A}">
                    <a16:rowId xmlns:a16="http://schemas.microsoft.com/office/drawing/2014/main" val="656189488"/>
                  </a:ext>
                </a:extLst>
              </a:tr>
            </a:tbl>
          </a:graphicData>
        </a:graphic>
      </p:graphicFrame>
      <p:pic>
        <p:nvPicPr>
          <p:cNvPr id="4" name="Picture 3" descr="A close up of a logo&#10;&#10;Description automatically generated">
            <a:extLst>
              <a:ext uri="{FF2B5EF4-FFF2-40B4-BE49-F238E27FC236}">
                <a16:creationId xmlns:a16="http://schemas.microsoft.com/office/drawing/2014/main" id="{09622FFC-BFBB-4445-8422-6EFC2BD2B1F2}"/>
              </a:ext>
            </a:extLst>
          </p:cNvPr>
          <p:cNvPicPr/>
          <p:nvPr/>
        </p:nvPicPr>
        <p:blipFill>
          <a:blip r:embed="rId3">
            <a:extLst/>
          </a:blip>
          <a:stretch>
            <a:fillRect/>
          </a:stretch>
        </p:blipFill>
        <p:spPr>
          <a:xfrm>
            <a:off x="11374582" y="6026727"/>
            <a:ext cx="817418" cy="831273"/>
          </a:xfrm>
          <a:prstGeom prst="rect">
            <a:avLst/>
          </a:prstGeom>
          <a:solidFill>
            <a:schemeClr val="accent1">
              <a:lumMod val="20000"/>
              <a:lumOff val="80000"/>
              <a:alpha val="49000"/>
            </a:schemeClr>
          </a:solidFill>
        </p:spPr>
      </p:pic>
      <p:sp>
        <p:nvSpPr>
          <p:cNvPr id="13" name="Rounded Rectangle 12">
            <a:extLst>
              <a:ext uri="{FF2B5EF4-FFF2-40B4-BE49-F238E27FC236}">
                <a16:creationId xmlns:a16="http://schemas.microsoft.com/office/drawing/2014/main" id="{B8E2E690-4522-844B-867C-5DB7EF6DECCD}"/>
              </a:ext>
            </a:extLst>
          </p:cNvPr>
          <p:cNvSpPr/>
          <p:nvPr/>
        </p:nvSpPr>
        <p:spPr>
          <a:xfrm>
            <a:off x="12289021" y="793290"/>
            <a:ext cx="2409975" cy="4351337"/>
          </a:xfrm>
          <a:prstGeom prst="roundRect">
            <a:avLst/>
          </a:prstGeom>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rgbClr val="0070C0"/>
                </a:solidFill>
              </a:rPr>
              <a:t>In pairs, take it in turns to define the narrative hooks (Rally Robin). </a:t>
            </a:r>
          </a:p>
          <a:p>
            <a:pPr algn="ctr"/>
            <a:endParaRPr lang="en-US" sz="2400" dirty="0">
              <a:solidFill>
                <a:srgbClr val="0070C0"/>
              </a:solidFill>
            </a:endParaRPr>
          </a:p>
          <a:p>
            <a:pPr algn="ctr"/>
            <a:endParaRPr lang="en-US" sz="2400" dirty="0">
              <a:solidFill>
                <a:srgbClr val="0070C0"/>
              </a:solidFill>
            </a:endParaRPr>
          </a:p>
          <a:p>
            <a:pPr algn="ctr"/>
            <a:endParaRPr lang="en-US" sz="2400" dirty="0">
              <a:solidFill>
                <a:srgbClr val="0070C0"/>
              </a:solidFill>
            </a:endParaRPr>
          </a:p>
          <a:p>
            <a:pPr algn="ctr"/>
            <a:endParaRPr lang="en-US" sz="2400" dirty="0">
              <a:solidFill>
                <a:srgbClr val="0070C0"/>
              </a:solidFill>
            </a:endParaRPr>
          </a:p>
          <a:p>
            <a:pPr algn="ctr"/>
            <a:endParaRPr lang="en-US" sz="2400" dirty="0">
              <a:solidFill>
                <a:srgbClr val="0070C0"/>
              </a:solidFill>
            </a:endParaRPr>
          </a:p>
          <a:p>
            <a:pPr algn="ctr"/>
            <a:endParaRPr lang="en-US" sz="2400" dirty="0">
              <a:solidFill>
                <a:srgbClr val="0070C0"/>
              </a:solidFill>
            </a:endParaRPr>
          </a:p>
        </p:txBody>
      </p:sp>
      <p:pic>
        <p:nvPicPr>
          <p:cNvPr id="14" name="Picture 13">
            <a:extLst>
              <a:ext uri="{FF2B5EF4-FFF2-40B4-BE49-F238E27FC236}">
                <a16:creationId xmlns:a16="http://schemas.microsoft.com/office/drawing/2014/main" id="{DFD7676B-F0A6-C54F-A5CA-FD2B9C086C57}"/>
              </a:ext>
            </a:extLst>
          </p:cNvPr>
          <p:cNvPicPr>
            <a:picLocks noChangeAspect="1"/>
          </p:cNvPicPr>
          <p:nvPr/>
        </p:nvPicPr>
        <p:blipFill>
          <a:blip r:embed="rId4"/>
          <a:stretch>
            <a:fillRect/>
          </a:stretch>
        </p:blipFill>
        <p:spPr>
          <a:xfrm>
            <a:off x="12289021" y="2595332"/>
            <a:ext cx="2376713" cy="1650495"/>
          </a:xfrm>
          <a:prstGeom prst="rect">
            <a:avLst/>
          </a:prstGeom>
        </p:spPr>
      </p:pic>
    </p:spTree>
    <p:extLst>
      <p:ext uri="{BB962C8B-B14F-4D97-AF65-F5344CB8AC3E}">
        <p14:creationId xmlns:p14="http://schemas.microsoft.com/office/powerpoint/2010/main" val="296833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EE0C23-7806-2941-8CFC-30567FA717E6}"/>
              </a:ext>
            </a:extLst>
          </p:cNvPr>
          <p:cNvSpPr>
            <a:spLocks noGrp="1"/>
          </p:cNvSpPr>
          <p:nvPr>
            <p:ph idx="1"/>
          </p:nvPr>
        </p:nvSpPr>
        <p:spPr/>
        <p:txBody>
          <a:bodyPr/>
          <a:lstStyle/>
          <a:p>
            <a:endParaRPr lang="en-GB"/>
          </a:p>
        </p:txBody>
      </p:sp>
      <p:graphicFrame>
        <p:nvGraphicFramePr>
          <p:cNvPr id="9" name="Content Placeholder 4">
            <a:extLst>
              <a:ext uri="{FF2B5EF4-FFF2-40B4-BE49-F238E27FC236}">
                <a16:creationId xmlns:a16="http://schemas.microsoft.com/office/drawing/2014/main" id="{7EAE1866-56D0-B945-A0BB-8480CB51774D}"/>
              </a:ext>
            </a:extLst>
          </p:cNvPr>
          <p:cNvGraphicFramePr>
            <a:graphicFrameLocks/>
          </p:cNvGraphicFramePr>
          <p:nvPr>
            <p:extLst/>
          </p:nvPr>
        </p:nvGraphicFramePr>
        <p:xfrm>
          <a:off x="83127" y="274320"/>
          <a:ext cx="12025745" cy="6368354"/>
        </p:xfrm>
        <a:graphic>
          <a:graphicData uri="http://schemas.openxmlformats.org/drawingml/2006/table">
            <a:tbl>
              <a:tblPr firstRow="1" bandRow="1">
                <a:tableStyleId>{7DF18680-E054-41AD-8BC1-D1AEF772440D}</a:tableStyleId>
              </a:tblPr>
              <a:tblGrid>
                <a:gridCol w="5078144">
                  <a:extLst>
                    <a:ext uri="{9D8B030D-6E8A-4147-A177-3AD203B41FA5}">
                      <a16:colId xmlns:a16="http://schemas.microsoft.com/office/drawing/2014/main" val="1869546663"/>
                    </a:ext>
                  </a:extLst>
                </a:gridCol>
                <a:gridCol w="6947601">
                  <a:extLst>
                    <a:ext uri="{9D8B030D-6E8A-4147-A177-3AD203B41FA5}">
                      <a16:colId xmlns:a16="http://schemas.microsoft.com/office/drawing/2014/main" val="2710788300"/>
                    </a:ext>
                  </a:extLst>
                </a:gridCol>
              </a:tblGrid>
              <a:tr h="1156274">
                <a:tc>
                  <a:txBody>
                    <a:bodyPr/>
                    <a:lstStyle/>
                    <a:p>
                      <a:pPr algn="ctr">
                        <a:spcAft>
                          <a:spcPts val="0"/>
                        </a:spcAft>
                      </a:pPr>
                      <a:r>
                        <a:rPr lang="en-GB" sz="1800" b="1" dirty="0">
                          <a:solidFill>
                            <a:schemeClr val="bg1"/>
                          </a:solidFill>
                          <a:effectLst/>
                          <a:latin typeface="Calibri" panose="020F0502020204030204" pitchFamily="34" charset="0"/>
                          <a:cs typeface="Calibri" panose="020F0502020204030204" pitchFamily="34" charset="0"/>
                        </a:rPr>
                        <a:t>The </a:t>
                      </a:r>
                      <a:r>
                        <a:rPr lang="en-GB" sz="1800" b="1" u="sng" dirty="0">
                          <a:solidFill>
                            <a:schemeClr val="bg1"/>
                          </a:solidFill>
                          <a:effectLst/>
                          <a:latin typeface="Calibri" panose="020F0502020204030204" pitchFamily="34" charset="0"/>
                          <a:cs typeface="Calibri" panose="020F0502020204030204" pitchFamily="34" charset="0"/>
                        </a:rPr>
                        <a:t>puzzling</a:t>
                      </a:r>
                      <a:r>
                        <a:rPr lang="en-GB" sz="1800" b="1" dirty="0">
                          <a:solidFill>
                            <a:schemeClr val="bg1"/>
                          </a:solidFill>
                          <a:effectLst/>
                          <a:latin typeface="Calibri" panose="020F0502020204030204" pitchFamily="34" charset="0"/>
                          <a:cs typeface="Calibri" panose="020F0502020204030204" pitchFamily="34" charset="0"/>
                        </a:rPr>
                        <a:t> hook:</a:t>
                      </a:r>
                    </a:p>
                    <a:p>
                      <a:pPr algn="ctr">
                        <a:spcAft>
                          <a:spcPts val="0"/>
                        </a:spcAft>
                      </a:pPr>
                      <a:r>
                        <a:rPr lang="en-GB" sz="1800" b="1" dirty="0">
                          <a:solidFill>
                            <a:schemeClr val="tx1"/>
                          </a:solidFill>
                          <a:effectLst/>
                          <a:latin typeface="Calibri" panose="020F0502020204030204" pitchFamily="34" charset="0"/>
                          <a:cs typeface="Calibri" panose="020F0502020204030204" pitchFamily="34" charset="0"/>
                        </a:rPr>
                        <a:t> this immediately makes you ask questions of the story.</a:t>
                      </a:r>
                    </a:p>
                    <a:p>
                      <a:pPr algn="ctr">
                        <a:spcAft>
                          <a:spcPts val="0"/>
                        </a:spcAft>
                      </a:pPr>
                      <a:r>
                        <a:rPr lang="en-GB" sz="1800" b="1" dirty="0">
                          <a:solidFill>
                            <a:schemeClr val="tx1"/>
                          </a:solidFill>
                          <a:effectLst/>
                          <a:latin typeface="Calibri" panose="020F0502020204030204" pitchFamily="34" charset="0"/>
                          <a:cs typeface="Calibri" panose="020F0502020204030204" pitchFamily="34" charset="0"/>
                        </a:rPr>
                        <a:t>Who? What? How? Etc.</a:t>
                      </a:r>
                    </a:p>
                  </a:txBody>
                  <a:tcPr marL="31131" marR="31131" marT="0" marB="0">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dirty="0">
                          <a:solidFill>
                            <a:schemeClr val="tx1"/>
                          </a:solidFill>
                          <a:effectLst/>
                          <a:latin typeface="Calibri" panose="020F0502020204030204" pitchFamily="34" charset="0"/>
                          <a:cs typeface="Calibri" panose="020F0502020204030204" pitchFamily="34" charset="0"/>
                        </a:rPr>
                        <a:t>‘Jim and Silver moved through the darkening ship, taking care to keep to one side, out of sight of the deckhand of course.</a:t>
                      </a:r>
                      <a:endParaRPr lang="en-GB"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131" marR="31131" marT="0" marB="0">
                    <a:solidFill>
                      <a:schemeClr val="accent5">
                        <a:lumMod val="40000"/>
                        <a:lumOff val="60000"/>
                      </a:schemeClr>
                    </a:solidFill>
                  </a:tcPr>
                </a:tc>
                <a:extLst>
                  <a:ext uri="{0D108BD9-81ED-4DB2-BD59-A6C34878D82A}">
                    <a16:rowId xmlns:a16="http://schemas.microsoft.com/office/drawing/2014/main" val="1136062801"/>
                  </a:ext>
                </a:extLst>
              </a:tr>
              <a:tr h="573109">
                <a:tc>
                  <a:txBody>
                    <a:bodyPr/>
                    <a:lstStyle/>
                    <a:p>
                      <a:pPr algn="ctr">
                        <a:spcAft>
                          <a:spcPts val="0"/>
                        </a:spcAft>
                      </a:pPr>
                      <a:r>
                        <a:rPr lang="en-GB" sz="1800" b="1" dirty="0">
                          <a:solidFill>
                            <a:schemeClr val="bg1"/>
                          </a:solidFill>
                          <a:effectLst/>
                          <a:latin typeface="Calibri" panose="020F0502020204030204" pitchFamily="34" charset="0"/>
                          <a:cs typeface="Calibri" panose="020F0502020204030204" pitchFamily="34" charset="0"/>
                        </a:rPr>
                        <a:t>The </a:t>
                      </a:r>
                      <a:r>
                        <a:rPr lang="en-GB" sz="1800" b="1" u="sng" dirty="0">
                          <a:solidFill>
                            <a:srgbClr val="FF0000"/>
                          </a:solidFill>
                          <a:effectLst/>
                          <a:latin typeface="Calibri" panose="020F0502020204030204" pitchFamily="34" charset="0"/>
                          <a:cs typeface="Calibri" panose="020F0502020204030204" pitchFamily="34" charset="0"/>
                        </a:rPr>
                        <a:t>direct address</a:t>
                      </a:r>
                      <a:r>
                        <a:rPr lang="en-GB" sz="1800" b="1" dirty="0">
                          <a:solidFill>
                            <a:srgbClr val="FF0000"/>
                          </a:solidFill>
                          <a:effectLst/>
                          <a:latin typeface="Calibri" panose="020F0502020204030204" pitchFamily="34" charset="0"/>
                          <a:cs typeface="Calibri" panose="020F0502020204030204" pitchFamily="34" charset="0"/>
                        </a:rPr>
                        <a:t> </a:t>
                      </a:r>
                      <a:r>
                        <a:rPr lang="en-GB" sz="1800" b="1" dirty="0">
                          <a:solidFill>
                            <a:schemeClr val="bg1"/>
                          </a:solidFill>
                          <a:effectLst/>
                          <a:latin typeface="Calibri" panose="020F0502020204030204" pitchFamily="34" charset="0"/>
                          <a:cs typeface="Calibri" panose="020F0502020204030204" pitchFamily="34" charset="0"/>
                        </a:rPr>
                        <a:t>hook:</a:t>
                      </a:r>
                    </a:p>
                    <a:p>
                      <a:pPr algn="ctr">
                        <a:spcAft>
                          <a:spcPts val="0"/>
                        </a:spcAft>
                      </a:pPr>
                      <a:r>
                        <a:rPr lang="en-GB" sz="1800" b="1" dirty="0">
                          <a:solidFill>
                            <a:schemeClr val="tx1"/>
                          </a:solidFill>
                          <a:effectLst/>
                          <a:latin typeface="Calibri" panose="020F0502020204030204" pitchFamily="34" charset="0"/>
                          <a:cs typeface="Calibri" panose="020F0502020204030204" pitchFamily="34" charset="0"/>
                        </a:rPr>
                        <a:t>you are spoken to directly and feel involved from the start.</a:t>
                      </a:r>
                      <a:endParaRPr lang="en-GB"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131" marR="31131" marT="0" marB="0">
                    <a:solidFill>
                      <a:schemeClr val="accent5">
                        <a:lumMod val="60000"/>
                        <a:lumOff val="40000"/>
                      </a:schemeClr>
                    </a:solidFill>
                  </a:tcPr>
                </a:tc>
                <a:tc>
                  <a:txBody>
                    <a:bodyPr/>
                    <a:lstStyle/>
                    <a:p>
                      <a:pPr algn="ctr">
                        <a:spcAft>
                          <a:spcPts val="0"/>
                        </a:spcAft>
                      </a:pPr>
                      <a:endParaRPr lang="en-GB" sz="1800" dirty="0">
                        <a:solidFill>
                          <a:schemeClr val="tx1"/>
                        </a:solidFill>
                        <a:effectLst/>
                        <a:latin typeface="Calibri" panose="020F0502020204030204" pitchFamily="34" charset="0"/>
                        <a:cs typeface="Calibri" panose="020F0502020204030204" pitchFamily="34" charset="0"/>
                      </a:endParaRPr>
                    </a:p>
                    <a:p>
                      <a:pPr algn="ctr">
                        <a:spcAft>
                          <a:spcPts val="0"/>
                        </a:spcAft>
                      </a:pPr>
                      <a:r>
                        <a:rPr lang="en-GB" sz="1800" dirty="0">
                          <a:solidFill>
                            <a:schemeClr val="tx1"/>
                          </a:solidFill>
                          <a:effectLst/>
                          <a:latin typeface="Calibri" panose="020F0502020204030204" pitchFamily="34" charset="0"/>
                          <a:cs typeface="Calibri" panose="020F0502020204030204" pitchFamily="34" charset="0"/>
                        </a:rPr>
                        <a:t>  Do you ever think about being a pirate? </a:t>
                      </a:r>
                    </a:p>
                  </a:txBody>
                  <a:tcPr marL="31131" marR="31131" marT="0" marB="0">
                    <a:solidFill>
                      <a:schemeClr val="accent5">
                        <a:lumMod val="40000"/>
                        <a:lumOff val="60000"/>
                      </a:schemeClr>
                    </a:solidFill>
                  </a:tcPr>
                </a:tc>
                <a:extLst>
                  <a:ext uri="{0D108BD9-81ED-4DB2-BD59-A6C34878D82A}">
                    <a16:rowId xmlns:a16="http://schemas.microsoft.com/office/drawing/2014/main" val="3020311605"/>
                  </a:ext>
                </a:extLst>
              </a:tr>
              <a:tr h="637344">
                <a:tc>
                  <a:txBody>
                    <a:bodyPr/>
                    <a:lstStyle/>
                    <a:p>
                      <a:pPr algn="ctr">
                        <a:spcAft>
                          <a:spcPts val="0"/>
                        </a:spcAft>
                      </a:pPr>
                      <a:r>
                        <a:rPr lang="en-GB" sz="1800" b="1" dirty="0">
                          <a:solidFill>
                            <a:schemeClr val="bg1"/>
                          </a:solidFill>
                          <a:effectLst/>
                          <a:latin typeface="Calibri" panose="020F0502020204030204" pitchFamily="34" charset="0"/>
                          <a:cs typeface="Calibri" panose="020F0502020204030204" pitchFamily="34" charset="0"/>
                        </a:rPr>
                        <a:t> The </a:t>
                      </a:r>
                      <a:r>
                        <a:rPr lang="en-GB" sz="1800" b="1" u="sng" dirty="0">
                          <a:solidFill>
                            <a:srgbClr val="FF0000"/>
                          </a:solidFill>
                          <a:effectLst/>
                          <a:latin typeface="Calibri" panose="020F0502020204030204" pitchFamily="34" charset="0"/>
                          <a:cs typeface="Calibri" panose="020F0502020204030204" pitchFamily="34" charset="0"/>
                        </a:rPr>
                        <a:t>subtle</a:t>
                      </a:r>
                      <a:r>
                        <a:rPr lang="en-GB" sz="1800" b="1" dirty="0">
                          <a:solidFill>
                            <a:schemeClr val="bg1"/>
                          </a:solidFill>
                          <a:effectLst/>
                          <a:latin typeface="Calibri" panose="020F0502020204030204" pitchFamily="34" charset="0"/>
                          <a:cs typeface="Calibri" panose="020F0502020204030204" pitchFamily="34" charset="0"/>
                        </a:rPr>
                        <a:t> hook:</a:t>
                      </a:r>
                    </a:p>
                    <a:p>
                      <a:pPr algn="ctr">
                        <a:spcAft>
                          <a:spcPts val="0"/>
                        </a:spcAft>
                      </a:pPr>
                      <a:r>
                        <a:rPr lang="en-GB" sz="1800" b="1" dirty="0">
                          <a:solidFill>
                            <a:schemeClr val="tx1"/>
                          </a:solidFill>
                          <a:effectLst/>
                          <a:latin typeface="Calibri" panose="020F0502020204030204" pitchFamily="34" charset="0"/>
                          <a:cs typeface="Calibri" panose="020F0502020204030204" pitchFamily="34" charset="0"/>
                        </a:rPr>
                        <a:t>this appeals to your sense of curiosity. Who is the seafaring man?</a:t>
                      </a:r>
                    </a:p>
                  </a:txBody>
                  <a:tcPr marL="31131" marR="31131" marT="0" marB="0">
                    <a:solidFill>
                      <a:schemeClr val="accent5">
                        <a:lumMod val="60000"/>
                        <a:lumOff val="40000"/>
                      </a:schemeClr>
                    </a:solidFill>
                  </a:tcPr>
                </a:tc>
                <a:tc>
                  <a:txBody>
                    <a:bodyPr/>
                    <a:lstStyle/>
                    <a:p>
                      <a:pPr algn="ctr">
                        <a:spcAft>
                          <a:spcPts val="0"/>
                        </a:spcAft>
                      </a:pPr>
                      <a:r>
                        <a:rPr lang="en-GB" sz="1800" dirty="0">
                          <a:solidFill>
                            <a:schemeClr val="tx1"/>
                          </a:solidFill>
                          <a:effectLst/>
                          <a:latin typeface="Calibri" panose="020F0502020204030204" pitchFamily="34" charset="0"/>
                          <a:cs typeface="Calibri" panose="020F0502020204030204" pitchFamily="34" charset="0"/>
                        </a:rPr>
                        <a:t>  </a:t>
                      </a:r>
                    </a:p>
                    <a:p>
                      <a:pPr algn="ctr">
                        <a:spcAft>
                          <a:spcPts val="0"/>
                        </a:spcAft>
                      </a:pPr>
                      <a:r>
                        <a:rPr lang="en-GB" sz="1800" dirty="0">
                          <a:solidFill>
                            <a:schemeClr val="tx1"/>
                          </a:solidFill>
                          <a:effectLst/>
                          <a:latin typeface="Calibri" panose="020F0502020204030204" pitchFamily="34" charset="0"/>
                          <a:cs typeface="Calibri" panose="020F0502020204030204" pitchFamily="34" charset="0"/>
                        </a:rPr>
                        <a:t>Jim started with the seafaring man.</a:t>
                      </a:r>
                    </a:p>
                  </a:txBody>
                  <a:tcPr marL="31131" marR="31131" marT="0" marB="0">
                    <a:solidFill>
                      <a:schemeClr val="accent5">
                        <a:lumMod val="40000"/>
                        <a:lumOff val="60000"/>
                      </a:schemeClr>
                    </a:solidFill>
                  </a:tcPr>
                </a:tc>
                <a:extLst>
                  <a:ext uri="{0D108BD9-81ED-4DB2-BD59-A6C34878D82A}">
                    <a16:rowId xmlns:a16="http://schemas.microsoft.com/office/drawing/2014/main" val="2194276893"/>
                  </a:ext>
                </a:extLst>
              </a:tr>
              <a:tr h="515713">
                <a:tc>
                  <a:txBody>
                    <a:bodyPr/>
                    <a:lstStyle/>
                    <a:p>
                      <a:pPr algn="ctr">
                        <a:spcAft>
                          <a:spcPts val="0"/>
                        </a:spcAft>
                      </a:pPr>
                      <a:r>
                        <a:rPr lang="en-GB" sz="1800" b="1" dirty="0">
                          <a:solidFill>
                            <a:schemeClr val="bg1"/>
                          </a:solidFill>
                          <a:effectLst/>
                          <a:latin typeface="Calibri" panose="020F0502020204030204" pitchFamily="34" charset="0"/>
                          <a:cs typeface="Calibri" panose="020F0502020204030204" pitchFamily="34" charset="0"/>
                        </a:rPr>
                        <a:t> The </a:t>
                      </a:r>
                      <a:r>
                        <a:rPr lang="en-GB" sz="1800" b="1" u="sng" dirty="0">
                          <a:solidFill>
                            <a:srgbClr val="FF0000"/>
                          </a:solidFill>
                          <a:effectLst/>
                          <a:latin typeface="Calibri" panose="020F0502020204030204" pitchFamily="34" charset="0"/>
                          <a:cs typeface="Calibri" panose="020F0502020204030204" pitchFamily="34" charset="0"/>
                        </a:rPr>
                        <a:t>atmospheric</a:t>
                      </a:r>
                      <a:r>
                        <a:rPr lang="en-GB" sz="1800" b="1" dirty="0">
                          <a:solidFill>
                            <a:schemeClr val="bg1"/>
                          </a:solidFill>
                          <a:effectLst/>
                          <a:latin typeface="Calibri" panose="020F0502020204030204" pitchFamily="34" charset="0"/>
                          <a:cs typeface="Calibri" panose="020F0502020204030204" pitchFamily="34" charset="0"/>
                        </a:rPr>
                        <a:t> hook:</a:t>
                      </a:r>
                    </a:p>
                    <a:p>
                      <a:pPr algn="ctr">
                        <a:spcAft>
                          <a:spcPts val="0"/>
                        </a:spcAft>
                      </a:pPr>
                      <a:r>
                        <a:rPr lang="en-GB" sz="1800" b="1" dirty="0">
                          <a:solidFill>
                            <a:schemeClr val="tx1"/>
                          </a:solidFill>
                          <a:effectLst/>
                          <a:latin typeface="Calibri" panose="020F0502020204030204" pitchFamily="34" charset="0"/>
                          <a:cs typeface="Calibri" panose="020F0502020204030204" pitchFamily="34" charset="0"/>
                        </a:rPr>
                        <a:t>this is descriptive, and could create a mood.</a:t>
                      </a:r>
                      <a:endParaRPr lang="en-GB"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131" marR="31131" marT="0" marB="0">
                    <a:solidFill>
                      <a:schemeClr val="accent5">
                        <a:lumMod val="60000"/>
                        <a:lumOff val="40000"/>
                      </a:schemeClr>
                    </a:solidFill>
                  </a:tcPr>
                </a:tc>
                <a:tc>
                  <a:txBody>
                    <a:bodyPr/>
                    <a:lstStyle/>
                    <a:p>
                      <a:pPr algn="ctr">
                        <a:spcAft>
                          <a:spcPts val="0"/>
                        </a:spcAft>
                      </a:pPr>
                      <a:r>
                        <a:rPr lang="en-GB" sz="1800" dirty="0">
                          <a:solidFill>
                            <a:schemeClr val="tx1"/>
                          </a:solidFill>
                          <a:effectLst/>
                          <a:latin typeface="Calibri" panose="020F0502020204030204" pitchFamily="34" charset="0"/>
                          <a:cs typeface="Calibri" panose="020F0502020204030204" pitchFamily="34" charset="0"/>
                        </a:rPr>
                        <a:t> A cold, wet and damp day in December. The clouds were so low they seemed to trail their mists in the treetops and already, at half past three it was dark within the forest.</a:t>
                      </a:r>
                    </a:p>
                  </a:txBody>
                  <a:tcPr marL="31131" marR="31131" marT="0" marB="0">
                    <a:solidFill>
                      <a:schemeClr val="accent5">
                        <a:lumMod val="40000"/>
                        <a:lumOff val="60000"/>
                      </a:schemeClr>
                    </a:solidFill>
                  </a:tcPr>
                </a:tc>
                <a:extLst>
                  <a:ext uri="{0D108BD9-81ED-4DB2-BD59-A6C34878D82A}">
                    <a16:rowId xmlns:a16="http://schemas.microsoft.com/office/drawing/2014/main" val="957428522"/>
                  </a:ext>
                </a:extLst>
              </a:tr>
              <a:tr h="515713">
                <a:tc>
                  <a:txBody>
                    <a:bodyPr/>
                    <a:lstStyle/>
                    <a:p>
                      <a:pPr algn="ctr">
                        <a:spcAft>
                          <a:spcPts val="0"/>
                        </a:spcAft>
                      </a:pPr>
                      <a:r>
                        <a:rPr lang="en-GB" sz="1800" b="1" dirty="0">
                          <a:solidFill>
                            <a:schemeClr val="bg1"/>
                          </a:solidFill>
                          <a:effectLst/>
                          <a:latin typeface="Calibri" panose="020F0502020204030204" pitchFamily="34" charset="0"/>
                          <a:cs typeface="Calibri" panose="020F0502020204030204" pitchFamily="34" charset="0"/>
                        </a:rPr>
                        <a:t> The </a:t>
                      </a:r>
                      <a:r>
                        <a:rPr lang="en-GB" sz="1800" b="1" u="sng" dirty="0">
                          <a:solidFill>
                            <a:schemeClr val="bg1"/>
                          </a:solidFill>
                          <a:effectLst/>
                          <a:latin typeface="Calibri" panose="020F0502020204030204" pitchFamily="34" charset="0"/>
                          <a:cs typeface="Calibri" panose="020F0502020204030204" pitchFamily="34" charset="0"/>
                        </a:rPr>
                        <a:t>visual</a:t>
                      </a:r>
                      <a:r>
                        <a:rPr lang="en-GB" sz="1800" b="1" dirty="0">
                          <a:solidFill>
                            <a:schemeClr val="bg1"/>
                          </a:solidFill>
                          <a:effectLst/>
                          <a:latin typeface="Calibri" panose="020F0502020204030204" pitchFamily="34" charset="0"/>
                          <a:cs typeface="Calibri" panose="020F0502020204030204" pitchFamily="34" charset="0"/>
                        </a:rPr>
                        <a:t> hook:</a:t>
                      </a:r>
                    </a:p>
                    <a:p>
                      <a:pPr algn="ctr">
                        <a:spcAft>
                          <a:spcPts val="0"/>
                        </a:spcAft>
                      </a:pPr>
                      <a:r>
                        <a:rPr lang="en-GB" sz="1800" b="1" dirty="0">
                          <a:solidFill>
                            <a:schemeClr val="tx1"/>
                          </a:solidFill>
                          <a:effectLst/>
                          <a:latin typeface="Calibri" panose="020F0502020204030204" pitchFamily="34" charset="0"/>
                          <a:cs typeface="Calibri" panose="020F0502020204030204" pitchFamily="34" charset="0"/>
                        </a:rPr>
                        <a:t>appeals to our sense of sight.</a:t>
                      </a:r>
                    </a:p>
                    <a:p>
                      <a:pPr algn="ctr">
                        <a:spcAft>
                          <a:spcPts val="0"/>
                        </a:spcAft>
                      </a:pPr>
                      <a:r>
                        <a:rPr lang="en-GB" sz="1800" b="1" dirty="0">
                          <a:solidFill>
                            <a:schemeClr val="tx1"/>
                          </a:solidFill>
                          <a:effectLst/>
                          <a:latin typeface="Calibri" panose="020F0502020204030204" pitchFamily="34" charset="0"/>
                          <a:cs typeface="Calibri" panose="020F0502020204030204" pitchFamily="34" charset="0"/>
                        </a:rPr>
                        <a:t> </a:t>
                      </a:r>
                      <a:endParaRPr lang="en-GB"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131" marR="31131" marT="0" marB="0">
                    <a:solidFill>
                      <a:schemeClr val="accent5">
                        <a:lumMod val="60000"/>
                        <a:lumOff val="40000"/>
                      </a:schemeClr>
                    </a:solidFill>
                  </a:tcPr>
                </a:tc>
                <a:tc>
                  <a:txBody>
                    <a:bodyPr/>
                    <a:lstStyle/>
                    <a:p>
                      <a:pPr algn="ctr">
                        <a:spcAft>
                          <a:spcPts val="0"/>
                        </a:spcAft>
                      </a:pPr>
                      <a:r>
                        <a:rPr lang="en-GB" sz="1800" dirty="0">
                          <a:solidFill>
                            <a:schemeClr val="tx1"/>
                          </a:solidFill>
                          <a:effectLst/>
                          <a:latin typeface="Calibri" panose="020F0502020204030204" pitchFamily="34" charset="0"/>
                          <a:cs typeface="Calibri" panose="020F0502020204030204" pitchFamily="34" charset="0"/>
                        </a:rPr>
                        <a:t> The Hispaniola looked marvellous. Bottles of rum and fresh fruits and eager sailors. We even had cheese.</a:t>
                      </a:r>
                      <a:endParaRPr lang="en-GB"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131" marR="31131" marT="0" marB="0">
                    <a:solidFill>
                      <a:schemeClr val="accent5">
                        <a:lumMod val="40000"/>
                        <a:lumOff val="60000"/>
                      </a:schemeClr>
                    </a:solidFill>
                  </a:tcPr>
                </a:tc>
                <a:extLst>
                  <a:ext uri="{0D108BD9-81ED-4DB2-BD59-A6C34878D82A}">
                    <a16:rowId xmlns:a16="http://schemas.microsoft.com/office/drawing/2014/main" val="2767481135"/>
                  </a:ext>
                </a:extLst>
              </a:tr>
              <a:tr h="515713">
                <a:tc>
                  <a:txBody>
                    <a:bodyPr/>
                    <a:lstStyle/>
                    <a:p>
                      <a:pPr algn="ctr">
                        <a:spcAft>
                          <a:spcPts val="0"/>
                        </a:spcAft>
                      </a:pPr>
                      <a:r>
                        <a:rPr lang="en-GB" sz="1800" b="1" dirty="0">
                          <a:solidFill>
                            <a:schemeClr val="bg1"/>
                          </a:solidFill>
                          <a:effectLst/>
                          <a:latin typeface="Calibri" panose="020F0502020204030204" pitchFamily="34" charset="0"/>
                          <a:cs typeface="Calibri" panose="020F0502020204030204" pitchFamily="34" charset="0"/>
                        </a:rPr>
                        <a:t> The </a:t>
                      </a:r>
                      <a:r>
                        <a:rPr lang="en-GB" sz="1800" b="1" u="sng" dirty="0">
                          <a:solidFill>
                            <a:schemeClr val="bg1"/>
                          </a:solidFill>
                          <a:effectLst/>
                          <a:latin typeface="Calibri" panose="020F0502020204030204" pitchFamily="34" charset="0"/>
                          <a:cs typeface="Calibri" panose="020F0502020204030204" pitchFamily="34" charset="0"/>
                        </a:rPr>
                        <a:t>funny</a:t>
                      </a:r>
                      <a:r>
                        <a:rPr lang="en-GB" sz="1800" b="1" dirty="0">
                          <a:solidFill>
                            <a:schemeClr val="bg1"/>
                          </a:solidFill>
                          <a:effectLst/>
                          <a:latin typeface="Calibri" panose="020F0502020204030204" pitchFamily="34" charset="0"/>
                          <a:cs typeface="Calibri" panose="020F0502020204030204" pitchFamily="34" charset="0"/>
                        </a:rPr>
                        <a:t> hook:</a:t>
                      </a:r>
                    </a:p>
                    <a:p>
                      <a:pPr algn="ctr">
                        <a:spcAft>
                          <a:spcPts val="0"/>
                        </a:spcAft>
                      </a:pPr>
                      <a:r>
                        <a:rPr lang="en-GB" sz="1800" b="1" dirty="0">
                          <a:solidFill>
                            <a:schemeClr val="tx1"/>
                          </a:solidFill>
                          <a:effectLst/>
                          <a:latin typeface="Calibri" panose="020F0502020204030204" pitchFamily="34" charset="0"/>
                          <a:cs typeface="Calibri" panose="020F0502020204030204" pitchFamily="34" charset="0"/>
                        </a:rPr>
                        <a:t> this is a tricky hook and only works if it appeals to your sense of humour.</a:t>
                      </a:r>
                      <a:endParaRPr lang="en-GB"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131" marR="31131" marT="0" marB="0">
                    <a:solidFill>
                      <a:schemeClr val="accent5">
                        <a:lumMod val="60000"/>
                        <a:lumOff val="40000"/>
                      </a:schemeClr>
                    </a:solidFill>
                  </a:tcPr>
                </a:tc>
                <a:tc>
                  <a:txBody>
                    <a:bodyPr/>
                    <a:lstStyle/>
                    <a:p>
                      <a:pPr algn="ctr">
                        <a:spcAft>
                          <a:spcPts val="0"/>
                        </a:spcAft>
                      </a:pPr>
                      <a:r>
                        <a:rPr lang="en-GB" sz="1800" dirty="0">
                          <a:solidFill>
                            <a:schemeClr val="tx1"/>
                          </a:solidFill>
                          <a:effectLst/>
                          <a:latin typeface="Calibri" panose="020F0502020204030204" pitchFamily="34" charset="0"/>
                          <a:cs typeface="Calibri" panose="020F0502020204030204" pitchFamily="34" charset="0"/>
                        </a:rPr>
                        <a:t> When Jim Hawkins woke up on Monday morning, he found he was a pirate. He was standing, staring at himself in the mirror, quite baffled, when his mother swept in. ‘Why don’t you wear this cutlass and hat?’ she said.</a:t>
                      </a:r>
                    </a:p>
                  </a:txBody>
                  <a:tcPr marL="31131" marR="31131" marT="0" marB="0">
                    <a:solidFill>
                      <a:schemeClr val="accent5">
                        <a:lumMod val="40000"/>
                        <a:lumOff val="60000"/>
                      </a:schemeClr>
                    </a:solidFill>
                  </a:tcPr>
                </a:tc>
                <a:extLst>
                  <a:ext uri="{0D108BD9-81ED-4DB2-BD59-A6C34878D82A}">
                    <a16:rowId xmlns:a16="http://schemas.microsoft.com/office/drawing/2014/main" val="3884025452"/>
                  </a:ext>
                </a:extLst>
              </a:tr>
              <a:tr h="515713">
                <a:tc>
                  <a:txBody>
                    <a:bodyPr/>
                    <a:lstStyle/>
                    <a:p>
                      <a:pPr algn="ctr">
                        <a:spcAft>
                          <a:spcPts val="0"/>
                        </a:spcAft>
                      </a:pPr>
                      <a:r>
                        <a:rPr lang="en-GB" sz="1800" b="1" dirty="0">
                          <a:solidFill>
                            <a:schemeClr val="bg1"/>
                          </a:solidFill>
                          <a:effectLst/>
                          <a:latin typeface="Calibri" panose="020F0502020204030204" pitchFamily="34" charset="0"/>
                          <a:cs typeface="Calibri" panose="020F0502020204030204" pitchFamily="34" charset="0"/>
                        </a:rPr>
                        <a:t> The </a:t>
                      </a:r>
                      <a:r>
                        <a:rPr lang="en-GB" sz="1800" b="1" u="sng" dirty="0">
                          <a:solidFill>
                            <a:schemeClr val="bg1"/>
                          </a:solidFill>
                          <a:effectLst/>
                          <a:latin typeface="Calibri" panose="020F0502020204030204" pitchFamily="34" charset="0"/>
                          <a:cs typeface="Calibri" panose="020F0502020204030204" pitchFamily="34" charset="0"/>
                        </a:rPr>
                        <a:t>direct speech</a:t>
                      </a:r>
                      <a:r>
                        <a:rPr lang="en-GB" sz="1800" b="1" dirty="0">
                          <a:solidFill>
                            <a:schemeClr val="bg1"/>
                          </a:solidFill>
                          <a:effectLst/>
                          <a:latin typeface="Calibri" panose="020F0502020204030204" pitchFamily="34" charset="0"/>
                          <a:cs typeface="Calibri" panose="020F0502020204030204" pitchFamily="34" charset="0"/>
                        </a:rPr>
                        <a:t> hook:</a:t>
                      </a:r>
                    </a:p>
                    <a:p>
                      <a:pPr algn="ctr">
                        <a:spcAft>
                          <a:spcPts val="0"/>
                        </a:spcAft>
                      </a:pPr>
                      <a:r>
                        <a:rPr lang="en-GB" sz="1800" b="1" dirty="0">
                          <a:solidFill>
                            <a:schemeClr val="tx1"/>
                          </a:solidFill>
                          <a:effectLst/>
                          <a:latin typeface="Calibri" panose="020F0502020204030204" pitchFamily="34" charset="0"/>
                          <a:cs typeface="Calibri" panose="020F0502020204030204" pitchFamily="34" charset="0"/>
                        </a:rPr>
                        <a:t>this often means there is lots of action and a fast pace.</a:t>
                      </a:r>
                      <a:endParaRPr lang="en-GB"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131" marR="31131" marT="0" marB="0">
                    <a:solidFill>
                      <a:schemeClr val="accent5">
                        <a:lumMod val="60000"/>
                        <a:lumOff val="40000"/>
                      </a:schemeClr>
                    </a:solidFill>
                  </a:tcPr>
                </a:tc>
                <a:tc>
                  <a:txBody>
                    <a:bodyPr/>
                    <a:lstStyle/>
                    <a:p>
                      <a:pPr algn="ctr">
                        <a:spcAft>
                          <a:spcPts val="0"/>
                        </a:spcAft>
                      </a:pPr>
                      <a:r>
                        <a:rPr lang="en-GB" sz="1800" dirty="0">
                          <a:solidFill>
                            <a:schemeClr val="tx1"/>
                          </a:solidFill>
                          <a:effectLst/>
                          <a:latin typeface="Calibri" panose="020F0502020204030204" pitchFamily="34" charset="0"/>
                          <a:cs typeface="Calibri" panose="020F0502020204030204" pitchFamily="34" charset="0"/>
                        </a:rPr>
                        <a:t> “I don’t care if your bride me with rum and gold,” said Jim, “the answer’s still no.”</a:t>
                      </a:r>
                    </a:p>
                  </a:txBody>
                  <a:tcPr marL="31131" marR="31131" marT="0" marB="0">
                    <a:solidFill>
                      <a:schemeClr val="accent5">
                        <a:lumMod val="40000"/>
                        <a:lumOff val="60000"/>
                      </a:schemeClr>
                    </a:solidFill>
                  </a:tcPr>
                </a:tc>
                <a:extLst>
                  <a:ext uri="{0D108BD9-81ED-4DB2-BD59-A6C34878D82A}">
                    <a16:rowId xmlns:a16="http://schemas.microsoft.com/office/drawing/2014/main" val="656189488"/>
                  </a:ext>
                </a:extLst>
              </a:tr>
            </a:tbl>
          </a:graphicData>
        </a:graphic>
      </p:graphicFrame>
      <p:sp>
        <p:nvSpPr>
          <p:cNvPr id="13" name="Rounded Rectangle 12">
            <a:extLst>
              <a:ext uri="{FF2B5EF4-FFF2-40B4-BE49-F238E27FC236}">
                <a16:creationId xmlns:a16="http://schemas.microsoft.com/office/drawing/2014/main" id="{B8E2E690-4522-844B-867C-5DB7EF6DECCD}"/>
              </a:ext>
            </a:extLst>
          </p:cNvPr>
          <p:cNvSpPr/>
          <p:nvPr/>
        </p:nvSpPr>
        <p:spPr>
          <a:xfrm>
            <a:off x="9571552" y="419664"/>
            <a:ext cx="2409975" cy="4351337"/>
          </a:xfrm>
          <a:prstGeom prst="roundRect">
            <a:avLst/>
          </a:prstGeom>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100" dirty="0">
              <a:solidFill>
                <a:srgbClr val="0070C0"/>
              </a:solidFill>
            </a:endParaRPr>
          </a:p>
          <a:p>
            <a:pPr algn="ctr"/>
            <a:endParaRPr lang="en-US" sz="2100" dirty="0">
              <a:solidFill>
                <a:srgbClr val="0070C0"/>
              </a:solidFill>
            </a:endParaRPr>
          </a:p>
          <a:p>
            <a:pPr algn="ctr"/>
            <a:r>
              <a:rPr lang="en-US" sz="2100" dirty="0">
                <a:solidFill>
                  <a:srgbClr val="0070C0"/>
                </a:solidFill>
              </a:rPr>
              <a:t>Which hooks would be most appropriate for the raid in </a:t>
            </a:r>
            <a:r>
              <a:rPr lang="en-US" sz="2100" dirty="0" smtClean="0">
                <a:solidFill>
                  <a:srgbClr val="0070C0"/>
                </a:solidFill>
              </a:rPr>
              <a:t>Chapter Five</a:t>
            </a:r>
            <a:r>
              <a:rPr lang="en-US" sz="2100" dirty="0">
                <a:solidFill>
                  <a:srgbClr val="0070C0"/>
                </a:solidFill>
              </a:rPr>
              <a:t>?</a:t>
            </a:r>
          </a:p>
          <a:p>
            <a:pPr algn="ctr"/>
            <a:endParaRPr lang="en-US" sz="2100" dirty="0">
              <a:solidFill>
                <a:srgbClr val="0070C0"/>
              </a:solidFill>
            </a:endParaRPr>
          </a:p>
          <a:p>
            <a:pPr algn="ctr"/>
            <a:r>
              <a:rPr lang="en-US" sz="2100" dirty="0">
                <a:solidFill>
                  <a:srgbClr val="0070C0"/>
                </a:solidFill>
              </a:rPr>
              <a:t>Think about what has happened to Jim and his mother and how they might be feeling.</a:t>
            </a:r>
          </a:p>
          <a:p>
            <a:pPr algn="ctr"/>
            <a:endParaRPr lang="en-US" sz="2100" dirty="0">
              <a:solidFill>
                <a:srgbClr val="0070C0"/>
              </a:solidFill>
            </a:endParaRPr>
          </a:p>
          <a:p>
            <a:pPr algn="ctr"/>
            <a:endParaRPr lang="en-US" sz="2100" dirty="0">
              <a:solidFill>
                <a:srgbClr val="0070C0"/>
              </a:solidFill>
            </a:endParaRPr>
          </a:p>
        </p:txBody>
      </p:sp>
      <p:pic>
        <p:nvPicPr>
          <p:cNvPr id="4" name="Picture 3" descr="A close up of a logo&#10;&#10;Description automatically generated">
            <a:extLst>
              <a:ext uri="{FF2B5EF4-FFF2-40B4-BE49-F238E27FC236}">
                <a16:creationId xmlns:a16="http://schemas.microsoft.com/office/drawing/2014/main" id="{09622FFC-BFBB-4445-8422-6EFC2BD2B1F2}"/>
              </a:ext>
            </a:extLst>
          </p:cNvPr>
          <p:cNvPicPr/>
          <p:nvPr/>
        </p:nvPicPr>
        <p:blipFill>
          <a:blip r:embed="rId3">
            <a:extLst/>
          </a:blip>
          <a:stretch>
            <a:fillRect/>
          </a:stretch>
        </p:blipFill>
        <p:spPr>
          <a:xfrm>
            <a:off x="11374582" y="6026727"/>
            <a:ext cx="817418" cy="831273"/>
          </a:xfrm>
          <a:prstGeom prst="rect">
            <a:avLst/>
          </a:prstGeom>
          <a:solidFill>
            <a:schemeClr val="accent1">
              <a:lumMod val="20000"/>
              <a:lumOff val="80000"/>
              <a:alpha val="49000"/>
            </a:schemeClr>
          </a:solidFill>
        </p:spPr>
      </p:pic>
    </p:spTree>
    <p:extLst>
      <p:ext uri="{BB962C8B-B14F-4D97-AF65-F5344CB8AC3E}">
        <p14:creationId xmlns:p14="http://schemas.microsoft.com/office/powerpoint/2010/main" val="3130648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035A7D2F-84DF-F542-8642-FA050E1FE9E8}"/>
              </a:ext>
            </a:extLst>
          </p:cNvPr>
          <p:cNvSpPr/>
          <p:nvPr/>
        </p:nvSpPr>
        <p:spPr>
          <a:xfrm>
            <a:off x="6662056" y="188687"/>
            <a:ext cx="5428343" cy="6316890"/>
          </a:xfrm>
          <a:prstGeom prst="roundRect">
            <a:avLst/>
          </a:prstGeom>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2400" b="1" dirty="0"/>
              <a:t>Now look at the Stevenson’s opening sentences from </a:t>
            </a:r>
            <a:r>
              <a:rPr lang="en-GB" sz="2400" b="1" i="1" dirty="0"/>
              <a:t>Treasure Island.</a:t>
            </a:r>
            <a:r>
              <a:rPr lang="en-GB" sz="2400" b="1" dirty="0"/>
              <a:t>  How do the openings impact on the reader?</a:t>
            </a:r>
          </a:p>
          <a:p>
            <a:r>
              <a:rPr lang="en-GB" sz="2400" dirty="0"/>
              <a:t> </a:t>
            </a:r>
          </a:p>
          <a:p>
            <a:pPr marL="285750" lvl="0" indent="-285750">
              <a:buFont typeface="Arial" panose="020B0604020202020204" pitchFamily="34" charset="0"/>
              <a:buChar char="•"/>
            </a:pPr>
            <a:r>
              <a:rPr lang="en-GB" sz="2400" dirty="0"/>
              <a:t>Are any of them narrative hooks? How?</a:t>
            </a:r>
          </a:p>
          <a:p>
            <a:pPr marL="285750" lvl="0" indent="-285750">
              <a:buFont typeface="Arial" panose="020B0604020202020204" pitchFamily="34" charset="0"/>
              <a:buChar char="•"/>
            </a:pPr>
            <a:r>
              <a:rPr lang="en-GB" sz="2400" dirty="0"/>
              <a:t>Are they effective? Why?</a:t>
            </a:r>
          </a:p>
          <a:p>
            <a:pPr marL="285750" lvl="0" indent="-285750">
              <a:buFont typeface="Arial" panose="020B0604020202020204" pitchFamily="34" charset="0"/>
              <a:buChar char="•"/>
            </a:pPr>
            <a:r>
              <a:rPr lang="en-GB" sz="2400" dirty="0"/>
              <a:t>Does the sentence move the plot forward – e.g. time of day; outside to inside the inn; different place; introduce a problem etc.?</a:t>
            </a:r>
          </a:p>
        </p:txBody>
      </p:sp>
      <p:sp>
        <p:nvSpPr>
          <p:cNvPr id="6" name="Rounded Rectangle 5">
            <a:extLst>
              <a:ext uri="{FF2B5EF4-FFF2-40B4-BE49-F238E27FC236}">
                <a16:creationId xmlns:a16="http://schemas.microsoft.com/office/drawing/2014/main" id="{6259556F-24A5-5744-8DE3-3E28D36D0634}"/>
              </a:ext>
            </a:extLst>
          </p:cNvPr>
          <p:cNvSpPr/>
          <p:nvPr/>
        </p:nvSpPr>
        <p:spPr>
          <a:xfrm>
            <a:off x="116114" y="188687"/>
            <a:ext cx="6429829" cy="6316890"/>
          </a:xfrm>
          <a:prstGeom prst="roundRect">
            <a:avLst/>
          </a:prstGeom>
          <a:solidFill>
            <a:schemeClr val="accent1">
              <a:lumMod val="20000"/>
              <a:lumOff val="8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b="1" dirty="0">
                <a:solidFill>
                  <a:schemeClr val="tx1"/>
                </a:solidFill>
              </a:rPr>
              <a:t>Stevenson’s Opening Sentences</a:t>
            </a:r>
          </a:p>
          <a:p>
            <a:pPr marL="514350" indent="-514350">
              <a:buFont typeface="+mj-lt"/>
              <a:buAutoNum type="arabicPeriod"/>
            </a:pPr>
            <a:endParaRPr lang="en-GB" sz="2300" dirty="0">
              <a:solidFill>
                <a:schemeClr val="tx1"/>
              </a:solidFill>
            </a:endParaRPr>
          </a:p>
          <a:p>
            <a:pPr marL="514350" indent="-514350">
              <a:buFont typeface="+mj-lt"/>
              <a:buAutoNum type="arabicPeriod"/>
            </a:pPr>
            <a:r>
              <a:rPr lang="en-GB" sz="2300" dirty="0">
                <a:solidFill>
                  <a:schemeClr val="tx1"/>
                </a:solidFill>
              </a:rPr>
              <a:t>It was not long after that the first mysterious event happened and we saw the last of the captain.</a:t>
            </a:r>
          </a:p>
          <a:p>
            <a:pPr marL="514350" indent="-514350">
              <a:buFont typeface="+mj-lt"/>
              <a:buAutoNum type="arabicPeriod"/>
            </a:pPr>
            <a:r>
              <a:rPr lang="en-GB" sz="2300" dirty="0">
                <a:solidFill>
                  <a:schemeClr val="tx1"/>
                </a:solidFill>
              </a:rPr>
              <a:t>All that night we were in a great bustle getting things stowed in their place. Boatfuls of the squire’s friends came to wish him a good voyage and a safe return.</a:t>
            </a:r>
          </a:p>
          <a:p>
            <a:pPr marL="514350" indent="-514350">
              <a:buFont typeface="+mj-lt"/>
              <a:buAutoNum type="arabicPeriod"/>
            </a:pPr>
            <a:r>
              <a:rPr lang="en-GB" sz="2300" dirty="0">
                <a:solidFill>
                  <a:schemeClr val="tx1"/>
                </a:solidFill>
              </a:rPr>
              <a:t>The appearance of the island when I came on deck next morning was altogether changed.</a:t>
            </a:r>
          </a:p>
          <a:p>
            <a:pPr marL="514350" indent="-514350">
              <a:buFont typeface="+mj-lt"/>
              <a:buAutoNum type="arabicPeriod"/>
            </a:pPr>
            <a:r>
              <a:rPr lang="en-GB" sz="2300" dirty="0">
                <a:solidFill>
                  <a:schemeClr val="tx1"/>
                </a:solidFill>
              </a:rPr>
              <a:t>The red glare of the torch, lighting up the interior of the block-house, showed that the worst of my fears had come true.  The pirates were in possession of the house and stores.</a:t>
            </a:r>
          </a:p>
        </p:txBody>
      </p:sp>
      <p:pic>
        <p:nvPicPr>
          <p:cNvPr id="4" name="Picture 3" descr="A close up of a logo&#10;&#10;Description automatically generated">
            <a:extLst>
              <a:ext uri="{FF2B5EF4-FFF2-40B4-BE49-F238E27FC236}">
                <a16:creationId xmlns:a16="http://schemas.microsoft.com/office/drawing/2014/main" id="{09622FFC-BFBB-4445-8422-6EFC2BD2B1F2}"/>
              </a:ext>
            </a:extLst>
          </p:cNvPr>
          <p:cNvPicPr/>
          <p:nvPr/>
        </p:nvPicPr>
        <p:blipFill>
          <a:blip r:embed="rId3">
            <a:extLst/>
          </a:blip>
          <a:stretch>
            <a:fillRect/>
          </a:stretch>
        </p:blipFill>
        <p:spPr>
          <a:xfrm>
            <a:off x="11261090" y="5845175"/>
            <a:ext cx="930910" cy="1012825"/>
          </a:xfrm>
          <a:prstGeom prst="rect">
            <a:avLst/>
          </a:prstGeom>
          <a:solidFill>
            <a:schemeClr val="accent1">
              <a:lumMod val="20000"/>
              <a:lumOff val="80000"/>
              <a:alpha val="49000"/>
            </a:schemeClr>
          </a:solidFill>
        </p:spPr>
      </p:pic>
    </p:spTree>
    <p:extLst>
      <p:ext uri="{BB962C8B-B14F-4D97-AF65-F5344CB8AC3E}">
        <p14:creationId xmlns:p14="http://schemas.microsoft.com/office/powerpoint/2010/main" val="1691326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035A7D2F-84DF-F542-8642-FA050E1FE9E8}"/>
              </a:ext>
            </a:extLst>
          </p:cNvPr>
          <p:cNvSpPr/>
          <p:nvPr/>
        </p:nvSpPr>
        <p:spPr>
          <a:xfrm>
            <a:off x="7162800" y="188687"/>
            <a:ext cx="4927599" cy="6316890"/>
          </a:xfrm>
          <a:prstGeom prst="roundRect">
            <a:avLst/>
          </a:prstGeom>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solidFill>
                  <a:schemeClr val="tx1"/>
                </a:solidFill>
              </a:rPr>
              <a:t>Task</a:t>
            </a:r>
          </a:p>
          <a:p>
            <a:pPr algn="ctr"/>
            <a:endParaRPr lang="en-US" sz="2400" b="1" dirty="0">
              <a:solidFill>
                <a:schemeClr val="tx1"/>
              </a:solidFill>
            </a:endParaRPr>
          </a:p>
          <a:p>
            <a:pPr algn="ctr"/>
            <a:r>
              <a:rPr lang="en-US" sz="2400" dirty="0">
                <a:solidFill>
                  <a:schemeClr val="tx1"/>
                </a:solidFill>
              </a:rPr>
              <a:t>Imagine you are Jim. Choose an </a:t>
            </a:r>
            <a:r>
              <a:rPr lang="en-US" sz="2400" u="sng" dirty="0">
                <a:solidFill>
                  <a:schemeClr val="tx1"/>
                </a:solidFill>
              </a:rPr>
              <a:t>appropriate</a:t>
            </a:r>
            <a:r>
              <a:rPr lang="en-US" sz="2400" dirty="0">
                <a:solidFill>
                  <a:schemeClr val="tx1"/>
                </a:solidFill>
              </a:rPr>
              <a:t> hook to begin telling the story of the raid. </a:t>
            </a:r>
          </a:p>
          <a:p>
            <a:pPr algn="ctr"/>
            <a:endParaRPr lang="en-US" sz="2400" dirty="0">
              <a:solidFill>
                <a:schemeClr val="tx1"/>
              </a:solidFill>
            </a:endParaRPr>
          </a:p>
          <a:p>
            <a:pPr algn="ctr"/>
            <a:r>
              <a:rPr lang="en-US" sz="2400" dirty="0">
                <a:solidFill>
                  <a:schemeClr val="tx1"/>
                </a:solidFill>
              </a:rPr>
              <a:t>Think specifically about how </a:t>
            </a:r>
            <a:r>
              <a:rPr lang="en-US" sz="2400" u="sng" dirty="0">
                <a:solidFill>
                  <a:schemeClr val="tx1"/>
                </a:solidFill>
              </a:rPr>
              <a:t>Jim is feeling</a:t>
            </a:r>
            <a:r>
              <a:rPr lang="en-US" sz="2400" dirty="0">
                <a:solidFill>
                  <a:schemeClr val="tx1"/>
                </a:solidFill>
              </a:rPr>
              <a:t> and the </a:t>
            </a:r>
            <a:r>
              <a:rPr lang="en-US" sz="2400" u="sng" dirty="0">
                <a:solidFill>
                  <a:schemeClr val="tx1"/>
                </a:solidFill>
              </a:rPr>
              <a:t>atmosphere you want to create</a:t>
            </a:r>
            <a:r>
              <a:rPr lang="en-US" sz="2400" dirty="0">
                <a:solidFill>
                  <a:schemeClr val="tx1"/>
                </a:solidFill>
              </a:rPr>
              <a:t>. It is probably very tense and emotional for Jim and his mother.</a:t>
            </a:r>
          </a:p>
          <a:p>
            <a:pPr algn="ctr"/>
            <a:endParaRPr lang="en-US" sz="2400" dirty="0">
              <a:solidFill>
                <a:schemeClr val="tx1"/>
              </a:solidFill>
            </a:endParaRPr>
          </a:p>
          <a:p>
            <a:pPr algn="ctr"/>
            <a:r>
              <a:rPr lang="en-US" sz="2400" dirty="0" smtClean="0">
                <a:solidFill>
                  <a:srgbClr val="00B050"/>
                </a:solidFill>
              </a:rPr>
              <a:t>Extra Challenge: </a:t>
            </a:r>
            <a:r>
              <a:rPr lang="en-US" sz="2400" dirty="0">
                <a:solidFill>
                  <a:srgbClr val="00B050"/>
                </a:solidFill>
              </a:rPr>
              <a:t>Look back at Stevenson’s opening sentences and mimic his style. </a:t>
            </a:r>
          </a:p>
          <a:p>
            <a:r>
              <a:rPr lang="en-GB" sz="2400" dirty="0">
                <a:solidFill>
                  <a:srgbClr val="00B050"/>
                </a:solidFill>
              </a:rPr>
              <a:t> </a:t>
            </a:r>
          </a:p>
        </p:txBody>
      </p:sp>
      <p:sp>
        <p:nvSpPr>
          <p:cNvPr id="6" name="Rounded Rectangle 5">
            <a:extLst>
              <a:ext uri="{FF2B5EF4-FFF2-40B4-BE49-F238E27FC236}">
                <a16:creationId xmlns:a16="http://schemas.microsoft.com/office/drawing/2014/main" id="{6259556F-24A5-5744-8DE3-3E28D36D0634}"/>
              </a:ext>
            </a:extLst>
          </p:cNvPr>
          <p:cNvSpPr/>
          <p:nvPr/>
        </p:nvSpPr>
        <p:spPr>
          <a:xfrm>
            <a:off x="116114" y="188687"/>
            <a:ext cx="6945085" cy="6316890"/>
          </a:xfrm>
          <a:prstGeom prst="roundRect">
            <a:avLst/>
          </a:prstGeom>
          <a:solidFill>
            <a:schemeClr val="accent1">
              <a:lumMod val="20000"/>
              <a:lumOff val="8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b="1" dirty="0">
                <a:solidFill>
                  <a:schemeClr val="tx1"/>
                </a:solidFill>
              </a:rPr>
              <a:t>The puzzling hook:</a:t>
            </a:r>
          </a:p>
          <a:p>
            <a:pPr algn="ctr"/>
            <a:r>
              <a:rPr lang="en-GB" sz="2300" dirty="0">
                <a:solidFill>
                  <a:schemeClr val="tx1"/>
                </a:solidFill>
              </a:rPr>
              <a:t> this immediately makes you ask questions of the story. Who? What? How? Etc.</a:t>
            </a:r>
          </a:p>
          <a:p>
            <a:pPr algn="ctr"/>
            <a:r>
              <a:rPr lang="en-GB" sz="2300" b="1" dirty="0">
                <a:solidFill>
                  <a:schemeClr val="tx1"/>
                </a:solidFill>
              </a:rPr>
              <a:t>The </a:t>
            </a:r>
            <a:r>
              <a:rPr lang="en-GB" sz="2300" b="1" dirty="0">
                <a:solidFill>
                  <a:srgbClr val="FF0000"/>
                </a:solidFill>
              </a:rPr>
              <a:t>direct address </a:t>
            </a:r>
            <a:r>
              <a:rPr lang="en-GB" sz="2300" b="1" dirty="0">
                <a:solidFill>
                  <a:schemeClr val="tx1"/>
                </a:solidFill>
              </a:rPr>
              <a:t>hook:</a:t>
            </a:r>
          </a:p>
          <a:p>
            <a:pPr algn="ctr"/>
            <a:r>
              <a:rPr lang="en-GB" sz="2300" dirty="0">
                <a:solidFill>
                  <a:schemeClr val="tx1"/>
                </a:solidFill>
              </a:rPr>
              <a:t>you are spoken to directly and feel involved from the start.</a:t>
            </a:r>
          </a:p>
          <a:p>
            <a:pPr algn="ctr"/>
            <a:r>
              <a:rPr lang="en-GB" sz="2300" b="1" dirty="0">
                <a:solidFill>
                  <a:schemeClr val="tx1"/>
                </a:solidFill>
              </a:rPr>
              <a:t>The </a:t>
            </a:r>
            <a:r>
              <a:rPr lang="en-GB" sz="2300" b="1" dirty="0">
                <a:solidFill>
                  <a:srgbClr val="FF0000"/>
                </a:solidFill>
              </a:rPr>
              <a:t>subtle </a:t>
            </a:r>
            <a:r>
              <a:rPr lang="en-GB" sz="2300" b="1" dirty="0">
                <a:solidFill>
                  <a:schemeClr val="tx1"/>
                </a:solidFill>
              </a:rPr>
              <a:t>hook:</a:t>
            </a:r>
          </a:p>
          <a:p>
            <a:pPr algn="ctr"/>
            <a:r>
              <a:rPr lang="en-GB" sz="2300" dirty="0">
                <a:solidFill>
                  <a:schemeClr val="tx1"/>
                </a:solidFill>
              </a:rPr>
              <a:t>this appeals to your sense of curiosity. </a:t>
            </a:r>
          </a:p>
          <a:p>
            <a:pPr algn="ctr"/>
            <a:r>
              <a:rPr lang="en-GB" sz="2300" b="1" dirty="0">
                <a:solidFill>
                  <a:schemeClr val="tx1"/>
                </a:solidFill>
              </a:rPr>
              <a:t>The </a:t>
            </a:r>
            <a:r>
              <a:rPr lang="en-GB" sz="2300" b="1" dirty="0">
                <a:solidFill>
                  <a:srgbClr val="FF0000"/>
                </a:solidFill>
              </a:rPr>
              <a:t>atmospheric</a:t>
            </a:r>
            <a:r>
              <a:rPr lang="en-GB" sz="2300" b="1" dirty="0">
                <a:solidFill>
                  <a:schemeClr val="tx1"/>
                </a:solidFill>
              </a:rPr>
              <a:t> hook:</a:t>
            </a:r>
          </a:p>
          <a:p>
            <a:pPr algn="ctr"/>
            <a:r>
              <a:rPr lang="en-GB" sz="2300" dirty="0">
                <a:solidFill>
                  <a:schemeClr val="tx1"/>
                </a:solidFill>
              </a:rPr>
              <a:t>this is descriptive, and could create a mood.</a:t>
            </a:r>
          </a:p>
          <a:p>
            <a:pPr algn="ctr"/>
            <a:r>
              <a:rPr lang="en-GB" sz="2300" b="1" dirty="0">
                <a:solidFill>
                  <a:schemeClr val="tx1"/>
                </a:solidFill>
              </a:rPr>
              <a:t>The visual hook:</a:t>
            </a:r>
          </a:p>
          <a:p>
            <a:pPr algn="ctr"/>
            <a:r>
              <a:rPr lang="en-GB" sz="2300" dirty="0">
                <a:solidFill>
                  <a:schemeClr val="tx1"/>
                </a:solidFill>
              </a:rPr>
              <a:t>appeals to our sense of sight.</a:t>
            </a:r>
          </a:p>
          <a:p>
            <a:pPr algn="ctr"/>
            <a:r>
              <a:rPr lang="en-GB" sz="2300" b="1" dirty="0">
                <a:solidFill>
                  <a:schemeClr val="tx1"/>
                </a:solidFill>
              </a:rPr>
              <a:t>The funny hook:</a:t>
            </a:r>
          </a:p>
          <a:p>
            <a:pPr algn="ctr"/>
            <a:r>
              <a:rPr lang="en-GB" sz="2300" dirty="0">
                <a:solidFill>
                  <a:schemeClr val="tx1"/>
                </a:solidFill>
              </a:rPr>
              <a:t>This is a tricky hook and only works if it appeals to your sense of humour.</a:t>
            </a:r>
          </a:p>
          <a:p>
            <a:pPr algn="ctr"/>
            <a:r>
              <a:rPr lang="en-GB" sz="2300" b="1" dirty="0">
                <a:solidFill>
                  <a:schemeClr val="tx1"/>
                </a:solidFill>
              </a:rPr>
              <a:t>The direct speech hook:</a:t>
            </a:r>
          </a:p>
          <a:p>
            <a:pPr algn="ctr"/>
            <a:r>
              <a:rPr lang="en-GB" sz="2300" dirty="0">
                <a:solidFill>
                  <a:schemeClr val="tx1"/>
                </a:solidFill>
              </a:rPr>
              <a:t>This often means there is lots of action and a fast pace.</a:t>
            </a:r>
          </a:p>
        </p:txBody>
      </p:sp>
      <p:pic>
        <p:nvPicPr>
          <p:cNvPr id="4" name="Picture 3" descr="A close up of a logo&#10;&#10;Description automatically generated">
            <a:extLst>
              <a:ext uri="{FF2B5EF4-FFF2-40B4-BE49-F238E27FC236}">
                <a16:creationId xmlns:a16="http://schemas.microsoft.com/office/drawing/2014/main" id="{09622FFC-BFBB-4445-8422-6EFC2BD2B1F2}"/>
              </a:ext>
            </a:extLst>
          </p:cNvPr>
          <p:cNvPicPr/>
          <p:nvPr/>
        </p:nvPicPr>
        <p:blipFill>
          <a:blip r:embed="rId3">
            <a:extLst/>
          </a:blip>
          <a:stretch>
            <a:fillRect/>
          </a:stretch>
        </p:blipFill>
        <p:spPr>
          <a:xfrm>
            <a:off x="11261090" y="5845175"/>
            <a:ext cx="930910" cy="1012825"/>
          </a:xfrm>
          <a:prstGeom prst="rect">
            <a:avLst/>
          </a:prstGeom>
          <a:solidFill>
            <a:schemeClr val="accent1">
              <a:lumMod val="20000"/>
              <a:lumOff val="80000"/>
              <a:alpha val="49000"/>
            </a:schemeClr>
          </a:solidFill>
        </p:spPr>
      </p:pic>
    </p:spTree>
    <p:extLst>
      <p:ext uri="{BB962C8B-B14F-4D97-AF65-F5344CB8AC3E}">
        <p14:creationId xmlns:p14="http://schemas.microsoft.com/office/powerpoint/2010/main" val="449200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D35ED-DE29-834A-8C2E-F39D3491D235}"/>
              </a:ext>
            </a:extLst>
          </p:cNvPr>
          <p:cNvSpPr>
            <a:spLocks noGrp="1"/>
          </p:cNvSpPr>
          <p:nvPr>
            <p:ph type="title"/>
          </p:nvPr>
        </p:nvSpPr>
        <p:spPr>
          <a:solidFill>
            <a:schemeClr val="accent1">
              <a:lumMod val="20000"/>
              <a:lumOff val="80000"/>
              <a:alpha val="80000"/>
            </a:schemeClr>
          </a:solidFill>
        </p:spPr>
        <p:txBody>
          <a:bodyPr/>
          <a:lstStyle/>
          <a:p>
            <a:r>
              <a:rPr lang="en-US" b="1" dirty="0" smtClean="0"/>
              <a:t>Plenary: Key </a:t>
            </a:r>
            <a:r>
              <a:rPr lang="en-US" b="1" dirty="0"/>
              <a:t>Word Check!</a:t>
            </a:r>
          </a:p>
        </p:txBody>
      </p:sp>
      <p:sp>
        <p:nvSpPr>
          <p:cNvPr id="3" name="Content Placeholder 2">
            <a:extLst>
              <a:ext uri="{FF2B5EF4-FFF2-40B4-BE49-F238E27FC236}">
                <a16:creationId xmlns:a16="http://schemas.microsoft.com/office/drawing/2014/main" id="{10F01C72-51AF-D243-8B45-46D8A62A4D38}"/>
              </a:ext>
            </a:extLst>
          </p:cNvPr>
          <p:cNvSpPr>
            <a:spLocks noGrp="1"/>
          </p:cNvSpPr>
          <p:nvPr>
            <p:ph idx="1"/>
          </p:nvPr>
        </p:nvSpPr>
        <p:spPr>
          <a:xfrm>
            <a:off x="838200" y="1825625"/>
            <a:ext cx="7899400" cy="4351338"/>
          </a:xfrm>
          <a:solidFill>
            <a:schemeClr val="accent1">
              <a:lumMod val="20000"/>
              <a:lumOff val="80000"/>
              <a:alpha val="80000"/>
            </a:schemeClr>
          </a:solidFill>
        </p:spPr>
        <p:txBody>
          <a:bodyPr>
            <a:normAutofit lnSpcReduction="10000"/>
          </a:bodyPr>
          <a:lstStyle/>
          <a:p>
            <a:pPr fontAlgn="base"/>
            <a:r>
              <a:rPr lang="en-US" dirty="0">
                <a:solidFill>
                  <a:srgbClr val="FF0000"/>
                </a:solidFill>
              </a:rPr>
              <a:t>Opening sentence</a:t>
            </a:r>
          </a:p>
          <a:p>
            <a:pPr fontAlgn="base"/>
            <a:r>
              <a:rPr lang="en-US" dirty="0">
                <a:solidFill>
                  <a:srgbClr val="FF0000"/>
                </a:solidFill>
              </a:rPr>
              <a:t>Narrative hook</a:t>
            </a:r>
          </a:p>
          <a:p>
            <a:r>
              <a:rPr lang="en-GB" dirty="0"/>
              <a:t>The puzzling hook</a:t>
            </a:r>
          </a:p>
          <a:p>
            <a:r>
              <a:rPr lang="en-GB" dirty="0"/>
              <a:t>The </a:t>
            </a:r>
            <a:r>
              <a:rPr lang="en-GB" dirty="0">
                <a:solidFill>
                  <a:srgbClr val="FF0000"/>
                </a:solidFill>
              </a:rPr>
              <a:t>direct address </a:t>
            </a:r>
            <a:r>
              <a:rPr lang="en-GB" dirty="0"/>
              <a:t>hook</a:t>
            </a:r>
          </a:p>
          <a:p>
            <a:r>
              <a:rPr lang="en-GB" dirty="0"/>
              <a:t>The </a:t>
            </a:r>
            <a:r>
              <a:rPr lang="en-GB" dirty="0">
                <a:solidFill>
                  <a:srgbClr val="FF0000"/>
                </a:solidFill>
              </a:rPr>
              <a:t>subtle</a:t>
            </a:r>
            <a:r>
              <a:rPr lang="en-GB" dirty="0"/>
              <a:t> </a:t>
            </a:r>
            <a:r>
              <a:rPr lang="en-GB" dirty="0" smtClean="0"/>
              <a:t>hook</a:t>
            </a:r>
            <a:endParaRPr lang="en-GB" dirty="0"/>
          </a:p>
          <a:p>
            <a:r>
              <a:rPr lang="en-GB" dirty="0"/>
              <a:t>The </a:t>
            </a:r>
            <a:r>
              <a:rPr lang="en-GB" dirty="0" smtClean="0">
                <a:solidFill>
                  <a:srgbClr val="FF0000"/>
                </a:solidFill>
              </a:rPr>
              <a:t>atmospheric</a:t>
            </a:r>
            <a:r>
              <a:rPr lang="en-GB" dirty="0" smtClean="0"/>
              <a:t> hook</a:t>
            </a:r>
            <a:endParaRPr lang="en-GB" dirty="0"/>
          </a:p>
          <a:p>
            <a:r>
              <a:rPr lang="en-GB" dirty="0"/>
              <a:t>The visual hook</a:t>
            </a:r>
          </a:p>
          <a:p>
            <a:r>
              <a:rPr lang="en-GB" dirty="0"/>
              <a:t>The funny hook</a:t>
            </a:r>
          </a:p>
          <a:p>
            <a:r>
              <a:rPr lang="en-GB" dirty="0"/>
              <a:t>The direct speech hook</a:t>
            </a:r>
          </a:p>
          <a:p>
            <a:pPr fontAlgn="base"/>
            <a:endParaRPr lang="en-US" dirty="0"/>
          </a:p>
        </p:txBody>
      </p:sp>
      <p:pic>
        <p:nvPicPr>
          <p:cNvPr id="4" name="Picture 3" descr="A close up of a logo&#10;&#10;Description automatically generated">
            <a:extLst>
              <a:ext uri="{FF2B5EF4-FFF2-40B4-BE49-F238E27FC236}">
                <a16:creationId xmlns:a16="http://schemas.microsoft.com/office/drawing/2014/main" id="{09622FFC-BFBB-4445-8422-6EFC2BD2B1F2}"/>
              </a:ext>
            </a:extLst>
          </p:cNvPr>
          <p:cNvPicPr/>
          <p:nvPr/>
        </p:nvPicPr>
        <p:blipFill>
          <a:blip r:embed="rId3">
            <a:extLst/>
          </a:blip>
          <a:stretch>
            <a:fillRect/>
          </a:stretch>
        </p:blipFill>
        <p:spPr>
          <a:xfrm>
            <a:off x="11261090" y="5845175"/>
            <a:ext cx="930910" cy="1012825"/>
          </a:xfrm>
          <a:prstGeom prst="rect">
            <a:avLst/>
          </a:prstGeom>
          <a:solidFill>
            <a:schemeClr val="accent1">
              <a:lumMod val="20000"/>
              <a:lumOff val="80000"/>
              <a:alpha val="49000"/>
            </a:schemeClr>
          </a:solidFill>
        </p:spPr>
      </p:pic>
      <p:sp>
        <p:nvSpPr>
          <p:cNvPr id="9" name="Rounded Rectangle 8">
            <a:extLst>
              <a:ext uri="{FF2B5EF4-FFF2-40B4-BE49-F238E27FC236}">
                <a16:creationId xmlns:a16="http://schemas.microsoft.com/office/drawing/2014/main" id="{98D27E06-782D-614F-98A4-99A98B7DB41D}"/>
              </a:ext>
            </a:extLst>
          </p:cNvPr>
          <p:cNvSpPr/>
          <p:nvPr/>
        </p:nvSpPr>
        <p:spPr>
          <a:xfrm>
            <a:off x="8851115" y="1825624"/>
            <a:ext cx="2409975" cy="4351337"/>
          </a:xfrm>
          <a:prstGeom prst="roundRect">
            <a:avLst/>
          </a:prstGeom>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rgbClr val="0070C0"/>
                </a:solidFill>
              </a:rPr>
              <a:t>In pairs, take it in turns to define the key words (Rally Robin). </a:t>
            </a:r>
          </a:p>
          <a:p>
            <a:pPr algn="ctr"/>
            <a:endParaRPr lang="en-US" sz="2400" dirty="0">
              <a:solidFill>
                <a:srgbClr val="0070C0"/>
              </a:solidFill>
            </a:endParaRPr>
          </a:p>
          <a:p>
            <a:pPr algn="ctr"/>
            <a:endParaRPr lang="en-US" sz="2400" dirty="0">
              <a:solidFill>
                <a:srgbClr val="0070C0"/>
              </a:solidFill>
            </a:endParaRPr>
          </a:p>
          <a:p>
            <a:pPr algn="ctr"/>
            <a:endParaRPr lang="en-US" sz="2400" dirty="0">
              <a:solidFill>
                <a:srgbClr val="0070C0"/>
              </a:solidFill>
            </a:endParaRPr>
          </a:p>
          <a:p>
            <a:pPr algn="ctr"/>
            <a:endParaRPr lang="en-US" sz="2400" dirty="0">
              <a:solidFill>
                <a:srgbClr val="0070C0"/>
              </a:solidFill>
            </a:endParaRPr>
          </a:p>
          <a:p>
            <a:pPr algn="ctr"/>
            <a:endParaRPr lang="en-US" sz="2400" dirty="0">
              <a:solidFill>
                <a:srgbClr val="0070C0"/>
              </a:solidFill>
            </a:endParaRPr>
          </a:p>
          <a:p>
            <a:pPr algn="ctr"/>
            <a:endParaRPr lang="en-US" sz="2400" dirty="0">
              <a:solidFill>
                <a:srgbClr val="0070C0"/>
              </a:solidFill>
            </a:endParaRPr>
          </a:p>
        </p:txBody>
      </p:sp>
      <p:pic>
        <p:nvPicPr>
          <p:cNvPr id="10" name="Picture 9">
            <a:extLst>
              <a:ext uri="{FF2B5EF4-FFF2-40B4-BE49-F238E27FC236}">
                <a16:creationId xmlns:a16="http://schemas.microsoft.com/office/drawing/2014/main" id="{923D8E52-CE49-294B-A9CF-06FC5EA5B2B9}"/>
              </a:ext>
            </a:extLst>
          </p:cNvPr>
          <p:cNvPicPr>
            <a:picLocks noChangeAspect="1"/>
          </p:cNvPicPr>
          <p:nvPr/>
        </p:nvPicPr>
        <p:blipFill>
          <a:blip r:embed="rId4"/>
          <a:stretch>
            <a:fillRect/>
          </a:stretch>
        </p:blipFill>
        <p:spPr>
          <a:xfrm>
            <a:off x="8884377" y="4091803"/>
            <a:ext cx="2376713" cy="1650495"/>
          </a:xfrm>
          <a:prstGeom prst="rect">
            <a:avLst/>
          </a:prstGeom>
        </p:spPr>
      </p:pic>
    </p:spTree>
    <p:extLst>
      <p:ext uri="{BB962C8B-B14F-4D97-AF65-F5344CB8AC3E}">
        <p14:creationId xmlns:p14="http://schemas.microsoft.com/office/powerpoint/2010/main" val="17728239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594</TotalTime>
  <Words>1359</Words>
  <Application>Microsoft Office PowerPoint</Application>
  <PresentationFormat>Widescreen</PresentationFormat>
  <Paragraphs>149</Paragraphs>
  <Slides>9</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Times New Roman</vt:lpstr>
      <vt:lpstr>Office Theme</vt:lpstr>
      <vt:lpstr>Tuesday 29th June</vt:lpstr>
      <vt:lpstr>Outcomes</vt:lpstr>
      <vt:lpstr>Recall Starter for Five! The Raid –  Chapter Five</vt:lpstr>
      <vt:lpstr>Key Words</vt:lpstr>
      <vt:lpstr>PowerPoint Presentation</vt:lpstr>
      <vt:lpstr>PowerPoint Presentation</vt:lpstr>
      <vt:lpstr>PowerPoint Presentation</vt:lpstr>
      <vt:lpstr>PowerPoint Presentation</vt:lpstr>
      <vt:lpstr>Plenary: Key Word Check!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Transition Project</dc:title>
  <dc:creator>Beth Wood</dc:creator>
  <cp:lastModifiedBy>Leigh-Anne Eptlett (Staff - Star Academy)</cp:lastModifiedBy>
  <cp:revision>122</cp:revision>
  <cp:lastPrinted>2021-06-29T07:03:33Z</cp:lastPrinted>
  <dcterms:created xsi:type="dcterms:W3CDTF">2020-05-12T12:41:52Z</dcterms:created>
  <dcterms:modified xsi:type="dcterms:W3CDTF">2021-06-29T07:04:12Z</dcterms:modified>
</cp:coreProperties>
</file>