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45" r:id="rId2"/>
    <p:sldMasterId id="2147483733" r:id="rId3"/>
  </p:sldMasterIdLst>
  <p:notesMasterIdLst>
    <p:notesMasterId r:id="rId31"/>
  </p:notesMasterIdLst>
  <p:handoutMasterIdLst>
    <p:handoutMasterId r:id="rId32"/>
  </p:handoutMasterIdLst>
  <p:sldIdLst>
    <p:sldId id="1310" r:id="rId4"/>
    <p:sldId id="1100" r:id="rId5"/>
    <p:sldId id="1468" r:id="rId6"/>
    <p:sldId id="1421" r:id="rId7"/>
    <p:sldId id="1265" r:id="rId8"/>
    <p:sldId id="1325" r:id="rId9"/>
    <p:sldId id="1333" r:id="rId10"/>
    <p:sldId id="1448" r:id="rId11"/>
    <p:sldId id="1460" r:id="rId12"/>
    <p:sldId id="1454" r:id="rId13"/>
    <p:sldId id="1450" r:id="rId14"/>
    <p:sldId id="1463" r:id="rId15"/>
    <p:sldId id="1464" r:id="rId16"/>
    <p:sldId id="1465" r:id="rId17"/>
    <p:sldId id="1466" r:id="rId18"/>
    <p:sldId id="1467" r:id="rId19"/>
    <p:sldId id="1451" r:id="rId20"/>
    <p:sldId id="1452" r:id="rId21"/>
    <p:sldId id="1455" r:id="rId22"/>
    <p:sldId id="1456" r:id="rId23"/>
    <p:sldId id="1457" r:id="rId24"/>
    <p:sldId id="1458" r:id="rId25"/>
    <p:sldId id="1459" r:id="rId26"/>
    <p:sldId id="1453" r:id="rId27"/>
    <p:sldId id="1311" r:id="rId28"/>
    <p:sldId id="1330" r:id="rId29"/>
    <p:sldId id="1349" r:id="rId30"/>
  </p:sldIdLst>
  <p:sldSz cx="9144000" cy="6858000" type="screen4x3"/>
  <p:notesSz cx="6858000" cy="1209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Bull" initials="AB" lastIdx="1" clrIdx="0">
    <p:extLst>
      <p:ext uri="{19B8F6BF-5375-455C-9EA6-DF929625EA0E}">
        <p15:presenceInfo xmlns:p15="http://schemas.microsoft.com/office/powerpoint/2012/main" userId="a7bc5d54dae8c4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6EDBD"/>
    <a:srgbClr val="DBCEE4"/>
    <a:srgbClr val="A587BC"/>
    <a:srgbClr val="D2ECB6"/>
    <a:srgbClr val="8C82EA"/>
    <a:srgbClr val="A47FDF"/>
    <a:srgbClr val="D172AB"/>
    <a:srgbClr val="D76E9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A5D808-70A0-41D3-9257-6B18FF6CB798}" v="17" dt="2021-05-20T11:13:59.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2139" autoAdjust="0"/>
  </p:normalViewPr>
  <p:slideViewPr>
    <p:cSldViewPr snapToGrid="0">
      <p:cViewPr varScale="1">
        <p:scale>
          <a:sx n="75" d="100"/>
          <a:sy n="75" d="100"/>
        </p:scale>
        <p:origin x="1848" y="60"/>
      </p:cViewPr>
      <p:guideLst>
        <p:guide orient="horz" pos="2160"/>
        <p:guide pos="2880"/>
      </p:guideLst>
    </p:cSldViewPr>
  </p:slideViewPr>
  <p:notesTextViewPr>
    <p:cViewPr>
      <p:scale>
        <a:sx n="3" d="2"/>
        <a:sy n="3" d="2"/>
      </p:scale>
      <p:origin x="0" y="0"/>
    </p:cViewPr>
  </p:notesTextViewPr>
  <p:notesViewPr>
    <p:cSldViewPr snapToGrid="0">
      <p:cViewPr varScale="1">
        <p:scale>
          <a:sx n="129" d="100"/>
          <a:sy n="129" d="100"/>
        </p:scale>
        <p:origin x="88" y="9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Shaxted" userId="9f9508456a4a5dab" providerId="LiveId" clId="{A5A5D808-70A0-41D3-9257-6B18FF6CB798}"/>
    <pc:docChg chg="undo custSel modSld">
      <pc:chgData name="Simon Shaxted" userId="9f9508456a4a5dab" providerId="LiveId" clId="{A5A5D808-70A0-41D3-9257-6B18FF6CB798}" dt="2021-05-20T11:16:50.277" v="37" actId="20577"/>
      <pc:docMkLst>
        <pc:docMk/>
      </pc:docMkLst>
      <pc:sldChg chg="modSp mod">
        <pc:chgData name="Simon Shaxted" userId="9f9508456a4a5dab" providerId="LiveId" clId="{A5A5D808-70A0-41D3-9257-6B18FF6CB798}" dt="2021-05-20T11:02:18.936" v="0" actId="1036"/>
        <pc:sldMkLst>
          <pc:docMk/>
          <pc:sldMk cId="2997373734" sldId="1242"/>
        </pc:sldMkLst>
        <pc:picChg chg="mod">
          <ac:chgData name="Simon Shaxted" userId="9f9508456a4a5dab" providerId="LiveId" clId="{A5A5D808-70A0-41D3-9257-6B18FF6CB798}" dt="2021-05-20T11:02:18.936" v="0" actId="1036"/>
          <ac:picMkLst>
            <pc:docMk/>
            <pc:sldMk cId="2997373734" sldId="1242"/>
            <ac:picMk id="4" creationId="{CDD80F7A-A9E4-4C5D-BD17-0957DFBCC2E0}"/>
          </ac:picMkLst>
        </pc:picChg>
      </pc:sldChg>
      <pc:sldChg chg="modSp mod">
        <pc:chgData name="Simon Shaxted" userId="9f9508456a4a5dab" providerId="LiveId" clId="{A5A5D808-70A0-41D3-9257-6B18FF6CB798}" dt="2021-05-20T11:05:21.302" v="17" actId="113"/>
        <pc:sldMkLst>
          <pc:docMk/>
          <pc:sldMk cId="2105769634" sldId="1330"/>
        </pc:sldMkLst>
        <pc:spChg chg="mod">
          <ac:chgData name="Simon Shaxted" userId="9f9508456a4a5dab" providerId="LiveId" clId="{A5A5D808-70A0-41D3-9257-6B18FF6CB798}" dt="2021-05-20T11:05:21.302" v="17" actId="113"/>
          <ac:spMkLst>
            <pc:docMk/>
            <pc:sldMk cId="2105769634" sldId="1330"/>
            <ac:spMk id="9" creationId="{A1792B10-2E57-4C32-B013-892286C7CFAB}"/>
          </ac:spMkLst>
        </pc:spChg>
      </pc:sldChg>
      <pc:sldChg chg="modSp">
        <pc:chgData name="Simon Shaxted" userId="9f9508456a4a5dab" providerId="LiveId" clId="{A5A5D808-70A0-41D3-9257-6B18FF6CB798}" dt="2021-05-20T11:02:46.667" v="1" actId="20577"/>
        <pc:sldMkLst>
          <pc:docMk/>
          <pc:sldMk cId="2392675436" sldId="1333"/>
        </pc:sldMkLst>
        <pc:spChg chg="mod">
          <ac:chgData name="Simon Shaxted" userId="9f9508456a4a5dab" providerId="LiveId" clId="{A5A5D808-70A0-41D3-9257-6B18FF6CB798}" dt="2021-05-20T11:02:46.667" v="1" actId="20577"/>
          <ac:spMkLst>
            <pc:docMk/>
            <pc:sldMk cId="2392675436" sldId="1333"/>
            <ac:spMk id="26" creationId="{CCCEA7AE-DE12-4F0B-B8F2-F830C13D4413}"/>
          </ac:spMkLst>
        </pc:spChg>
      </pc:sldChg>
      <pc:sldChg chg="modTransition">
        <pc:chgData name="Simon Shaxted" userId="9f9508456a4a5dab" providerId="LiveId" clId="{A5A5D808-70A0-41D3-9257-6B18FF6CB798}" dt="2021-05-20T11:03:30.586" v="2"/>
        <pc:sldMkLst>
          <pc:docMk/>
          <pc:sldMk cId="1061437347" sldId="1376"/>
        </pc:sldMkLst>
      </pc:sldChg>
      <pc:sldChg chg="modTransition">
        <pc:chgData name="Simon Shaxted" userId="9f9508456a4a5dab" providerId="LiveId" clId="{A5A5D808-70A0-41D3-9257-6B18FF6CB798}" dt="2021-05-20T11:03:35.755" v="3"/>
        <pc:sldMkLst>
          <pc:docMk/>
          <pc:sldMk cId="795981174" sldId="1380"/>
        </pc:sldMkLst>
      </pc:sldChg>
      <pc:sldChg chg="modSp mod">
        <pc:chgData name="Simon Shaxted" userId="9f9508456a4a5dab" providerId="LiveId" clId="{A5A5D808-70A0-41D3-9257-6B18FF6CB798}" dt="2021-05-20T11:16:50.277" v="37" actId="20577"/>
        <pc:sldMkLst>
          <pc:docMk/>
          <pc:sldMk cId="1784695836" sldId="1383"/>
        </pc:sldMkLst>
        <pc:spChg chg="mod">
          <ac:chgData name="Simon Shaxted" userId="9f9508456a4a5dab" providerId="LiveId" clId="{A5A5D808-70A0-41D3-9257-6B18FF6CB798}" dt="2021-05-20T11:16:50.277" v="37" actId="20577"/>
          <ac:spMkLst>
            <pc:docMk/>
            <pc:sldMk cId="1784695836" sldId="1383"/>
            <ac:spMk id="17" creationId="{F13B6187-DD81-4342-A428-13F6F8EEF038}"/>
          </ac:spMkLst>
        </pc:spChg>
      </pc:sldChg>
      <pc:sldChg chg="modSp">
        <pc:chgData name="Simon Shaxted" userId="9f9508456a4a5dab" providerId="LiveId" clId="{A5A5D808-70A0-41D3-9257-6B18FF6CB798}" dt="2021-05-20T11:13:49.380" v="21" actId="20577"/>
        <pc:sldMkLst>
          <pc:docMk/>
          <pc:sldMk cId="2374546750" sldId="1392"/>
        </pc:sldMkLst>
        <pc:spChg chg="mod">
          <ac:chgData name="Simon Shaxted" userId="9f9508456a4a5dab" providerId="LiveId" clId="{A5A5D808-70A0-41D3-9257-6B18FF6CB798}" dt="2021-05-20T11:13:49.380" v="21" actId="20577"/>
          <ac:spMkLst>
            <pc:docMk/>
            <pc:sldMk cId="2374546750" sldId="1392"/>
            <ac:spMk id="22" creationId="{77DDD013-518F-46A0-AAAE-6159114EE0F8}"/>
          </ac:spMkLst>
        </pc:spChg>
      </pc:sldChg>
      <pc:sldChg chg="modSp modTransition">
        <pc:chgData name="Simon Shaxted" userId="9f9508456a4a5dab" providerId="LiveId" clId="{A5A5D808-70A0-41D3-9257-6B18FF6CB798}" dt="2021-05-20T11:13:52.521" v="23" actId="20577"/>
        <pc:sldMkLst>
          <pc:docMk/>
          <pc:sldMk cId="3178801054" sldId="1393"/>
        </pc:sldMkLst>
        <pc:spChg chg="mod">
          <ac:chgData name="Simon Shaxted" userId="9f9508456a4a5dab" providerId="LiveId" clId="{A5A5D808-70A0-41D3-9257-6B18FF6CB798}" dt="2021-05-20T11:13:52.521" v="23" actId="20577"/>
          <ac:spMkLst>
            <pc:docMk/>
            <pc:sldMk cId="3178801054" sldId="1393"/>
            <ac:spMk id="17" creationId="{67D7132E-A454-4078-8A6B-1D0F7B693152}"/>
          </ac:spMkLst>
        </pc:spChg>
      </pc:sldChg>
      <pc:sldChg chg="modSp modTransition">
        <pc:chgData name="Simon Shaxted" userId="9f9508456a4a5dab" providerId="LiveId" clId="{A5A5D808-70A0-41D3-9257-6B18FF6CB798}" dt="2021-05-20T11:13:56.006" v="25" actId="20577"/>
        <pc:sldMkLst>
          <pc:docMk/>
          <pc:sldMk cId="1817725696" sldId="1394"/>
        </pc:sldMkLst>
        <pc:spChg chg="mod">
          <ac:chgData name="Simon Shaxted" userId="9f9508456a4a5dab" providerId="LiveId" clId="{A5A5D808-70A0-41D3-9257-6B18FF6CB798}" dt="2021-05-20T11:13:56.006" v="25" actId="20577"/>
          <ac:spMkLst>
            <pc:docMk/>
            <pc:sldMk cId="1817725696" sldId="1394"/>
            <ac:spMk id="19" creationId="{96D2251B-3898-4531-87FD-7B91CB675F7A}"/>
          </ac:spMkLst>
        </pc:spChg>
      </pc:sldChg>
      <pc:sldChg chg="modSp modTransition">
        <pc:chgData name="Simon Shaxted" userId="9f9508456a4a5dab" providerId="LiveId" clId="{A5A5D808-70A0-41D3-9257-6B18FF6CB798}" dt="2021-05-20T11:13:28.702" v="19" actId="20577"/>
        <pc:sldMkLst>
          <pc:docMk/>
          <pc:sldMk cId="769910254" sldId="1395"/>
        </pc:sldMkLst>
        <pc:spChg chg="mod">
          <ac:chgData name="Simon Shaxted" userId="9f9508456a4a5dab" providerId="LiveId" clId="{A5A5D808-70A0-41D3-9257-6B18FF6CB798}" dt="2021-05-20T11:13:28.702" v="19" actId="20577"/>
          <ac:spMkLst>
            <pc:docMk/>
            <pc:sldMk cId="769910254" sldId="1395"/>
            <ac:spMk id="21" creationId="{06690F76-0CBC-49B5-AC60-93E1D3A9F77C}"/>
          </ac:spMkLst>
        </pc:spChg>
      </pc:sldChg>
      <pc:sldChg chg="modSp modTransition">
        <pc:chgData name="Simon Shaxted" userId="9f9508456a4a5dab" providerId="LiveId" clId="{A5A5D808-70A0-41D3-9257-6B18FF6CB798}" dt="2021-05-20T11:13:59.934" v="27" actId="20577"/>
        <pc:sldMkLst>
          <pc:docMk/>
          <pc:sldMk cId="1993416477" sldId="1396"/>
        </pc:sldMkLst>
        <pc:spChg chg="mod">
          <ac:chgData name="Simon Shaxted" userId="9f9508456a4a5dab" providerId="LiveId" clId="{A5A5D808-70A0-41D3-9257-6B18FF6CB798}" dt="2021-05-20T11:13:59.934" v="27" actId="20577"/>
          <ac:spMkLst>
            <pc:docMk/>
            <pc:sldMk cId="1993416477" sldId="1396"/>
            <ac:spMk id="21" creationId="{E8326C92-A81F-48B9-A8C7-A17F295AEAA7}"/>
          </ac:spMkLst>
        </pc:spChg>
      </pc:sldChg>
      <pc:sldChg chg="modSp mod">
        <pc:chgData name="Simon Shaxted" userId="9f9508456a4a5dab" providerId="LiveId" clId="{A5A5D808-70A0-41D3-9257-6B18FF6CB798}" dt="2021-05-20T11:15:55.669" v="36" actId="20577"/>
        <pc:sldMkLst>
          <pc:docMk/>
          <pc:sldMk cId="1950298701" sldId="1397"/>
        </pc:sldMkLst>
        <pc:spChg chg="mod">
          <ac:chgData name="Simon Shaxted" userId="9f9508456a4a5dab" providerId="LiveId" clId="{A5A5D808-70A0-41D3-9257-6B18FF6CB798}" dt="2021-05-20T11:15:55.669" v="36" actId="20577"/>
          <ac:spMkLst>
            <pc:docMk/>
            <pc:sldMk cId="1950298701" sldId="1397"/>
            <ac:spMk id="17" creationId="{F13B6187-DD81-4342-A428-13F6F8EEF03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87685775248194"/>
          <c:y val="0.17273098292262623"/>
          <c:w val="0.53577995055538485"/>
          <c:h val="0.7755252809538814"/>
        </c:manualLayout>
      </c:layout>
      <c:doughnutChart>
        <c:varyColors val="1"/>
        <c:ser>
          <c:idx val="0"/>
          <c:order val="0"/>
          <c:tx>
            <c:strRef>
              <c:f>Sheet1!$B$1</c:f>
              <c:strCache>
                <c:ptCount val="1"/>
                <c:pt idx="0">
                  <c:v>Column1</c:v>
                </c:pt>
              </c:strCache>
            </c:strRef>
          </c:tx>
          <c:spPr>
            <a:ln w="28575">
              <a:solidFill>
                <a:schemeClr val="tx1"/>
              </a:solidFill>
            </a:ln>
          </c:spPr>
          <c:dPt>
            <c:idx val="0"/>
            <c:bubble3D val="0"/>
            <c:spPr>
              <a:solidFill>
                <a:srgbClr val="DF6068"/>
              </a:solidFill>
              <a:ln w="28575">
                <a:solidFill>
                  <a:schemeClr val="tx1"/>
                </a:solidFill>
              </a:ln>
              <a:effectLst/>
            </c:spPr>
            <c:extLst>
              <c:ext xmlns:c16="http://schemas.microsoft.com/office/drawing/2014/chart" uri="{C3380CC4-5D6E-409C-BE32-E72D297353CC}">
                <c16:uniqueId val="{00000001-C84A-4BF5-B0A0-0040D9EAC383}"/>
              </c:ext>
            </c:extLst>
          </c:dPt>
          <c:dPt>
            <c:idx val="1"/>
            <c:bubble3D val="0"/>
            <c:spPr>
              <a:solidFill>
                <a:srgbClr val="80A0F2"/>
              </a:solidFill>
              <a:ln w="28575">
                <a:solidFill>
                  <a:schemeClr val="tx1"/>
                </a:solidFill>
              </a:ln>
              <a:effectLst/>
            </c:spPr>
            <c:extLst>
              <c:ext xmlns:c16="http://schemas.microsoft.com/office/drawing/2014/chart" uri="{C3380CC4-5D6E-409C-BE32-E72D297353CC}">
                <c16:uniqueId val="{00000003-C84A-4BF5-B0A0-0040D9EAC383}"/>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No</c:v>
                </c:pt>
                <c:pt idx="1">
                  <c:v>Yes</c:v>
                </c:pt>
              </c:strCache>
            </c:strRef>
          </c:cat>
          <c:val>
            <c:numRef>
              <c:f>Sheet1!$B$2:$B$3</c:f>
              <c:numCache>
                <c:formatCode>General</c:formatCode>
                <c:ptCount val="2"/>
                <c:pt idx="0">
                  <c:v>86.1</c:v>
                </c:pt>
                <c:pt idx="1">
                  <c:v>13.9</c:v>
                </c:pt>
              </c:numCache>
            </c:numRef>
          </c:val>
          <c:extLst>
            <c:ext xmlns:c16="http://schemas.microsoft.com/office/drawing/2014/chart" uri="{C3380CC4-5D6E-409C-BE32-E72D297353CC}">
              <c16:uniqueId val="{00000004-C84A-4BF5-B0A0-0040D9EAC38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F38DE1-4AB9-4915-A3B6-CDC2B8270139}"/>
              </a:ext>
            </a:extLst>
          </p:cNvPr>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25F074-D0D9-4FAE-BD90-2028A63EB1A0}"/>
              </a:ext>
            </a:extLst>
          </p:cNvPr>
          <p:cNvSpPr>
            <a:spLocks noGrp="1"/>
          </p:cNvSpPr>
          <p:nvPr>
            <p:ph type="dt" sz="quarter" idx="1"/>
          </p:nvPr>
        </p:nvSpPr>
        <p:spPr>
          <a:xfrm>
            <a:off x="3884613" y="0"/>
            <a:ext cx="2971800" cy="60325"/>
          </a:xfrm>
          <a:prstGeom prst="rect">
            <a:avLst/>
          </a:prstGeom>
        </p:spPr>
        <p:txBody>
          <a:bodyPr vert="horz" lIns="91440" tIns="45720" rIns="91440" bIns="45720" rtlCol="0"/>
          <a:lstStyle>
            <a:lvl1pPr algn="r">
              <a:defRPr sz="1200"/>
            </a:lvl1pPr>
          </a:lstStyle>
          <a:p>
            <a:fld id="{C3BE57D8-D0E0-40C1-8760-0B9C9E974ACE}" type="datetimeFigureOut">
              <a:rPr lang="en-GB" smtClean="0"/>
              <a:t>27/06/2021</a:t>
            </a:fld>
            <a:endParaRPr lang="en-GB"/>
          </a:p>
        </p:txBody>
      </p:sp>
      <p:sp>
        <p:nvSpPr>
          <p:cNvPr id="4" name="Footer Placeholder 3">
            <a:extLst>
              <a:ext uri="{FF2B5EF4-FFF2-40B4-BE49-F238E27FC236}">
                <a16:creationId xmlns:a16="http://schemas.microsoft.com/office/drawing/2014/main" id="{36C8F094-B77B-4612-A09F-1B5875AED730}"/>
              </a:ext>
            </a:extLst>
          </p:cNvPr>
          <p:cNvSpPr>
            <a:spLocks noGrp="1"/>
          </p:cNvSpPr>
          <p:nvPr>
            <p:ph type="ftr" sz="quarter" idx="2"/>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2A71274-DD9A-4085-9A0C-E77174356028}"/>
              </a:ext>
            </a:extLst>
          </p:cNvPr>
          <p:cNvSpPr>
            <a:spLocks noGrp="1"/>
          </p:cNvSpPr>
          <p:nvPr>
            <p:ph type="sldNum" sz="quarter" idx="3"/>
          </p:nvPr>
        </p:nvSpPr>
        <p:spPr>
          <a:xfrm>
            <a:off x="3884613" y="1149350"/>
            <a:ext cx="2971800" cy="60325"/>
          </a:xfrm>
          <a:prstGeom prst="rect">
            <a:avLst/>
          </a:prstGeom>
        </p:spPr>
        <p:txBody>
          <a:bodyPr vert="horz" lIns="91440" tIns="45720" rIns="91440" bIns="45720" rtlCol="0" anchor="b"/>
          <a:lstStyle>
            <a:lvl1pPr algn="r">
              <a:defRPr sz="1200"/>
            </a:lvl1pPr>
          </a:lstStyle>
          <a:p>
            <a:fld id="{5B07383D-21EB-42A0-998B-9DE5524CB44A}"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0325"/>
          </a:xfrm>
          <a:prstGeom prst="rect">
            <a:avLst/>
          </a:prstGeom>
        </p:spPr>
        <p:txBody>
          <a:bodyPr vert="horz" lIns="91440" tIns="45720" rIns="91440" bIns="45720" rtlCol="0"/>
          <a:lstStyle>
            <a:lvl1pPr algn="r">
              <a:defRPr sz="1200"/>
            </a:lvl1pPr>
          </a:lstStyle>
          <a:p>
            <a:fld id="{E6A4880E-DC26-47C3-A753-1344562A3DDD}" type="datetimeFigureOut">
              <a:rPr lang="en-GB" smtClean="0"/>
              <a:t>27/06/2021</a:t>
            </a:fld>
            <a:endParaRPr lang="en-GB"/>
          </a:p>
        </p:txBody>
      </p:sp>
      <p:sp>
        <p:nvSpPr>
          <p:cNvPr id="4" name="Slide Image Placeholder 3"/>
          <p:cNvSpPr>
            <a:spLocks noGrp="1" noRot="1" noChangeAspect="1"/>
          </p:cNvSpPr>
          <p:nvPr>
            <p:ph type="sldImg" idx="2"/>
          </p:nvPr>
        </p:nvSpPr>
        <p:spPr>
          <a:xfrm>
            <a:off x="3157538" y="150813"/>
            <a:ext cx="542925" cy="407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2613"/>
            <a:ext cx="5486400" cy="476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49350"/>
            <a:ext cx="2971800" cy="60325"/>
          </a:xfrm>
          <a:prstGeom prst="rect">
            <a:avLst/>
          </a:prstGeom>
        </p:spPr>
        <p:txBody>
          <a:bodyPr vert="horz" lIns="91440" tIns="45720" rIns="91440" bIns="45720" rtlCol="0" anchor="b"/>
          <a:lstStyle>
            <a:lvl1pPr algn="r">
              <a:defRPr sz="1200"/>
            </a:lvl1pPr>
          </a:lstStyle>
          <a:p>
            <a:fld id="{C00E99A3-C08E-4E30-9AB6-0C6D7229B5B0}" type="slidenum">
              <a:rPr lang="en-GB" smtClean="0"/>
              <a:t>‹#›</a:t>
            </a:fld>
            <a:endParaRPr lang="en-GB"/>
          </a:p>
        </p:txBody>
      </p:sp>
    </p:spTree>
    <p:extLst>
      <p:ext uri="{BB962C8B-B14F-4D97-AF65-F5344CB8AC3E}">
        <p14:creationId xmlns:p14="http://schemas.microsoft.com/office/powerpoint/2010/main" val="25930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igital.nhs.uk/coronavirus/coronavirus-data-services-updates/trusted-research-environment-service-for-englan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igital.nhs.uk/coronavirus/coronavirus-data-services-updates/trusted-research-environment-service-for-englan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igital.nhs.uk/coronavirus/coronavirus-data-services-updates/trusted-research-environment-service-for-englan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igital.nhs.uk/coronavirus/coronavirus-data-services-updates/trusted-research-environment-service-for-englan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N0-AjP3cFjg&amp;feature=youtu.b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C00E99A3-C08E-4E30-9AB6-0C6D7229B5B0}" type="slidenum">
              <a:rPr lang="en-GB" smtClean="0"/>
              <a:t>2</a:t>
            </a:fld>
            <a:endParaRPr lang="en-GB"/>
          </a:p>
        </p:txBody>
      </p:sp>
    </p:spTree>
    <p:extLst>
      <p:ext uri="{BB962C8B-B14F-4D97-AF65-F5344CB8AC3E}">
        <p14:creationId xmlns:p14="http://schemas.microsoft.com/office/powerpoint/2010/main" val="112155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Icons8</a:t>
            </a:r>
          </a:p>
        </p:txBody>
      </p:sp>
      <p:sp>
        <p:nvSpPr>
          <p:cNvPr id="4" name="Slide Number Placeholder 3"/>
          <p:cNvSpPr>
            <a:spLocks noGrp="1"/>
          </p:cNvSpPr>
          <p:nvPr>
            <p:ph type="sldNum" sz="quarter" idx="5"/>
          </p:nvPr>
        </p:nvSpPr>
        <p:spPr/>
        <p:txBody>
          <a:bodyPr/>
          <a:lstStyle/>
          <a:p>
            <a:fld id="{C00E99A3-C08E-4E30-9AB6-0C6D7229B5B0}" type="slidenum">
              <a:rPr lang="en-GB" smtClean="0"/>
              <a:t>11</a:t>
            </a:fld>
            <a:endParaRPr lang="en-GB"/>
          </a:p>
        </p:txBody>
      </p:sp>
    </p:spTree>
    <p:extLst>
      <p:ext uri="{BB962C8B-B14F-4D97-AF65-F5344CB8AC3E}">
        <p14:creationId xmlns:p14="http://schemas.microsoft.com/office/powerpoint/2010/main" val="298238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iStock</a:t>
            </a:r>
          </a:p>
          <a:p>
            <a:pPr marL="228600" indent="-228600">
              <a:buAutoNum type="arabicParenR"/>
            </a:pPr>
            <a:r>
              <a:rPr lang="en-GB" b="0" dirty="0" err="1"/>
              <a:t>Pixabay</a:t>
            </a:r>
            <a:endParaRPr lang="en-GB" b="0" dirty="0"/>
          </a:p>
          <a:p>
            <a:pPr marL="228600" indent="-228600">
              <a:buAutoNum type="arabicParenR"/>
            </a:pPr>
            <a:endParaRPr lang="en-GB" b="0" dirty="0"/>
          </a:p>
          <a:p>
            <a:pPr marL="0" indent="0">
              <a:buNone/>
            </a:pPr>
            <a:r>
              <a:rPr lang="en-GB" b="1" dirty="0"/>
              <a:t>References: </a:t>
            </a:r>
          </a:p>
          <a:p>
            <a:pPr marL="228600" indent="-228600">
              <a:buAutoNum type="arabicParenR"/>
            </a:pPr>
            <a:r>
              <a:rPr lang="en-GB" b="0" dirty="0"/>
              <a:t>https://www.bbc.co.uk/news/technology-57555013</a:t>
            </a:r>
          </a:p>
        </p:txBody>
      </p:sp>
      <p:sp>
        <p:nvSpPr>
          <p:cNvPr id="4" name="Slide Number Placeholder 3"/>
          <p:cNvSpPr>
            <a:spLocks noGrp="1"/>
          </p:cNvSpPr>
          <p:nvPr>
            <p:ph type="sldNum" sz="quarter" idx="5"/>
          </p:nvPr>
        </p:nvSpPr>
        <p:spPr/>
        <p:txBody>
          <a:bodyPr/>
          <a:lstStyle/>
          <a:p>
            <a:fld id="{C00E99A3-C08E-4E30-9AB6-0C6D7229B5B0}" type="slidenum">
              <a:rPr lang="en-GB" smtClean="0"/>
              <a:t>12</a:t>
            </a:fld>
            <a:endParaRPr lang="en-GB"/>
          </a:p>
        </p:txBody>
      </p:sp>
    </p:spTree>
    <p:extLst>
      <p:ext uri="{BB962C8B-B14F-4D97-AF65-F5344CB8AC3E}">
        <p14:creationId xmlns:p14="http://schemas.microsoft.com/office/powerpoint/2010/main" val="602229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err="1"/>
              <a:t>Pixabay</a:t>
            </a:r>
            <a:endParaRPr lang="en-GB" dirty="0"/>
          </a:p>
          <a:p>
            <a:pPr marL="228600" indent="-228600">
              <a:buAutoNum type="arabicParenR"/>
            </a:pPr>
            <a:endParaRPr lang="en-GB" dirty="0"/>
          </a:p>
          <a:p>
            <a:pPr marL="0" indent="0">
              <a:buNone/>
            </a:pPr>
            <a:r>
              <a:rPr lang="en-GB" b="1" dirty="0"/>
              <a:t>References:</a:t>
            </a:r>
          </a:p>
          <a:p>
            <a:pPr marL="228600" indent="-228600">
              <a:buAutoNum type="arabicParenR"/>
            </a:pPr>
            <a:r>
              <a:rPr lang="en-GB" sz="1200" dirty="0">
                <a:hlinkClick r:id="rId3"/>
              </a:rPr>
              <a:t>https://digital.nhs.uk/coronavirus/coronavirus-data-services-updates/trusted-research-environment-service-for-England</a:t>
            </a:r>
            <a:r>
              <a:rPr lang="en-GB" sz="1200" dirty="0"/>
              <a:t> </a:t>
            </a:r>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13</a:t>
            </a:fld>
            <a:endParaRPr lang="en-GB"/>
          </a:p>
        </p:txBody>
      </p:sp>
    </p:spTree>
    <p:extLst>
      <p:ext uri="{BB962C8B-B14F-4D97-AF65-F5344CB8AC3E}">
        <p14:creationId xmlns:p14="http://schemas.microsoft.com/office/powerpoint/2010/main" val="1371921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err="1"/>
              <a:t>Pixabay</a:t>
            </a:r>
            <a:endParaRPr lang="en-GB" dirty="0"/>
          </a:p>
          <a:p>
            <a:pPr marL="228600" indent="-228600">
              <a:buAutoNum type="arabicParenR"/>
            </a:pPr>
            <a:endParaRPr lang="en-GB" dirty="0"/>
          </a:p>
          <a:p>
            <a:pPr marL="0" indent="0">
              <a:buNone/>
            </a:pPr>
            <a:r>
              <a:rPr lang="en-GB" b="1" dirty="0"/>
              <a:t>References:</a:t>
            </a:r>
          </a:p>
          <a:p>
            <a:pPr marL="0" indent="0">
              <a:buNone/>
            </a:pPr>
            <a:r>
              <a:rPr lang="en-GB" dirty="0"/>
              <a:t>1) </a:t>
            </a:r>
            <a:r>
              <a:rPr lang="en-GB" sz="1200" dirty="0">
                <a:hlinkClick r:id="rId3"/>
              </a:rPr>
              <a:t>https://digital.nhs.uk/coronavirus/coronavirus-data-services-updates/trusted-research-environment-service-for-england</a:t>
            </a:r>
            <a:r>
              <a:rPr lang="en-GB" sz="1200" dirty="0"/>
              <a:t> </a:t>
            </a:r>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14</a:t>
            </a:fld>
            <a:endParaRPr lang="en-GB"/>
          </a:p>
        </p:txBody>
      </p:sp>
    </p:spTree>
    <p:extLst>
      <p:ext uri="{BB962C8B-B14F-4D97-AF65-F5344CB8AC3E}">
        <p14:creationId xmlns:p14="http://schemas.microsoft.com/office/powerpoint/2010/main" val="1556299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err="1"/>
              <a:t>Pixabay</a:t>
            </a:r>
            <a:endParaRPr lang="en-GB" dirty="0"/>
          </a:p>
          <a:p>
            <a:pPr marL="228600" indent="-228600">
              <a:buAutoNum type="arabicParenR"/>
            </a:pPr>
            <a:endParaRPr lang="en-GB" dirty="0"/>
          </a:p>
          <a:p>
            <a:pPr marL="0" indent="0">
              <a:buNone/>
            </a:pPr>
            <a:r>
              <a:rPr lang="en-GB" b="1" dirty="0"/>
              <a:t>References:</a:t>
            </a:r>
          </a:p>
          <a:p>
            <a:pPr marL="0" indent="0">
              <a:buNone/>
            </a:pPr>
            <a:r>
              <a:rPr lang="en-GB" dirty="0"/>
              <a:t>1) </a:t>
            </a:r>
            <a:r>
              <a:rPr lang="en-GB" sz="1200" dirty="0">
                <a:hlinkClick r:id="rId3"/>
              </a:rPr>
              <a:t>https://digital.nhs.uk/coronavirus/coronavirus-data-services-updates/trusted-research-environment-service-for-england</a:t>
            </a:r>
            <a:r>
              <a:rPr lang="en-GB" sz="1200" dirty="0"/>
              <a:t> </a:t>
            </a:r>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15</a:t>
            </a:fld>
            <a:endParaRPr lang="en-GB"/>
          </a:p>
        </p:txBody>
      </p:sp>
    </p:spTree>
    <p:extLst>
      <p:ext uri="{BB962C8B-B14F-4D97-AF65-F5344CB8AC3E}">
        <p14:creationId xmlns:p14="http://schemas.microsoft.com/office/powerpoint/2010/main" val="1466418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dirty="0" err="1"/>
              <a:t>Pixabay</a:t>
            </a:r>
            <a:endParaRPr lang="en-GB" dirty="0"/>
          </a:p>
          <a:p>
            <a:pPr marL="228600" indent="-228600">
              <a:buAutoNum type="arabicParenR"/>
            </a:pPr>
            <a:endParaRPr lang="en-GB" dirty="0"/>
          </a:p>
          <a:p>
            <a:pPr marL="0" indent="0">
              <a:buNone/>
            </a:pPr>
            <a:r>
              <a:rPr lang="en-GB" b="1" dirty="0"/>
              <a:t>References:</a:t>
            </a:r>
          </a:p>
          <a:p>
            <a:pPr marL="0" indent="0">
              <a:buNone/>
            </a:pPr>
            <a:r>
              <a:rPr lang="en-GB" dirty="0"/>
              <a:t>1) </a:t>
            </a:r>
            <a:r>
              <a:rPr lang="en-GB" sz="1200" dirty="0">
                <a:hlinkClick r:id="rId3"/>
              </a:rPr>
              <a:t>https://digital.nhs.uk/coronavirus/coronavirus-data-services-updates/trusted-research-environment-service-for-england</a:t>
            </a:r>
            <a:r>
              <a:rPr lang="en-GB" sz="1200" dirty="0"/>
              <a:t> </a:t>
            </a:r>
            <a:endParaRPr lang="en-GB" dirty="0"/>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16</a:t>
            </a:fld>
            <a:endParaRPr lang="en-GB"/>
          </a:p>
        </p:txBody>
      </p:sp>
    </p:spTree>
    <p:extLst>
      <p:ext uri="{BB962C8B-B14F-4D97-AF65-F5344CB8AC3E}">
        <p14:creationId xmlns:p14="http://schemas.microsoft.com/office/powerpoint/2010/main" val="3085381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Icons8</a:t>
            </a:r>
          </a:p>
        </p:txBody>
      </p:sp>
      <p:sp>
        <p:nvSpPr>
          <p:cNvPr id="4" name="Slide Number Placeholder 3"/>
          <p:cNvSpPr>
            <a:spLocks noGrp="1"/>
          </p:cNvSpPr>
          <p:nvPr>
            <p:ph type="sldNum" sz="quarter" idx="5"/>
          </p:nvPr>
        </p:nvSpPr>
        <p:spPr/>
        <p:txBody>
          <a:bodyPr/>
          <a:lstStyle/>
          <a:p>
            <a:fld id="{C00E99A3-C08E-4E30-9AB6-0C6D7229B5B0}" type="slidenum">
              <a:rPr lang="en-GB" smtClean="0"/>
              <a:t>17</a:t>
            </a:fld>
            <a:endParaRPr lang="en-GB"/>
          </a:p>
        </p:txBody>
      </p:sp>
    </p:spTree>
    <p:extLst>
      <p:ext uri="{BB962C8B-B14F-4D97-AF65-F5344CB8AC3E}">
        <p14:creationId xmlns:p14="http://schemas.microsoft.com/office/powerpoint/2010/main" val="128342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iStock</a:t>
            </a:r>
          </a:p>
        </p:txBody>
      </p:sp>
      <p:sp>
        <p:nvSpPr>
          <p:cNvPr id="4" name="Slide Number Placeholder 3"/>
          <p:cNvSpPr>
            <a:spLocks noGrp="1"/>
          </p:cNvSpPr>
          <p:nvPr>
            <p:ph type="sldNum" sz="quarter" idx="5"/>
          </p:nvPr>
        </p:nvSpPr>
        <p:spPr/>
        <p:txBody>
          <a:bodyPr/>
          <a:lstStyle/>
          <a:p>
            <a:fld id="{C00E99A3-C08E-4E30-9AB6-0C6D7229B5B0}" type="slidenum">
              <a:rPr lang="en-GB" smtClean="0"/>
              <a:t>18</a:t>
            </a:fld>
            <a:endParaRPr lang="en-GB"/>
          </a:p>
        </p:txBody>
      </p:sp>
    </p:spTree>
    <p:extLst>
      <p:ext uri="{BB962C8B-B14F-4D97-AF65-F5344CB8AC3E}">
        <p14:creationId xmlns:p14="http://schemas.microsoft.com/office/powerpoint/2010/main" val="3853578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iStock</a:t>
            </a:r>
          </a:p>
        </p:txBody>
      </p:sp>
      <p:sp>
        <p:nvSpPr>
          <p:cNvPr id="4" name="Slide Number Placeholder 3"/>
          <p:cNvSpPr>
            <a:spLocks noGrp="1"/>
          </p:cNvSpPr>
          <p:nvPr>
            <p:ph type="sldNum" sz="quarter" idx="5"/>
          </p:nvPr>
        </p:nvSpPr>
        <p:spPr/>
        <p:txBody>
          <a:bodyPr/>
          <a:lstStyle/>
          <a:p>
            <a:fld id="{C00E99A3-C08E-4E30-9AB6-0C6D7229B5B0}" type="slidenum">
              <a:rPr lang="en-GB" smtClean="0"/>
              <a:t>19</a:t>
            </a:fld>
            <a:endParaRPr lang="en-GB"/>
          </a:p>
        </p:txBody>
      </p:sp>
    </p:spTree>
    <p:extLst>
      <p:ext uri="{BB962C8B-B14F-4D97-AF65-F5344CB8AC3E}">
        <p14:creationId xmlns:p14="http://schemas.microsoft.com/office/powerpoint/2010/main" val="2848160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iStock</a:t>
            </a:r>
          </a:p>
          <a:p>
            <a:pPr marL="228600" indent="-228600">
              <a:buAutoNum type="arabicParenR"/>
            </a:pPr>
            <a:endParaRPr lang="en-GB" b="0" dirty="0"/>
          </a:p>
          <a:p>
            <a:pPr marL="0" indent="0">
              <a:buNone/>
            </a:pPr>
            <a:r>
              <a:rPr lang="en-GB" b="1" dirty="0"/>
              <a:t>References: </a:t>
            </a:r>
          </a:p>
          <a:p>
            <a:pPr marL="228600" indent="-228600">
              <a:buAutoNum type="arabicParenR"/>
            </a:pPr>
            <a:r>
              <a:rPr lang="en-GB" b="0" dirty="0"/>
              <a:t>https://en.wikipedia.org/wiki/De-identification</a:t>
            </a:r>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20</a:t>
            </a:fld>
            <a:endParaRPr lang="en-GB"/>
          </a:p>
        </p:txBody>
      </p:sp>
    </p:spTree>
    <p:extLst>
      <p:ext uri="{BB962C8B-B14F-4D97-AF65-F5344CB8AC3E}">
        <p14:creationId xmlns:p14="http://schemas.microsoft.com/office/powerpoint/2010/main" val="396185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dirty="0">
                <a:solidFill>
                  <a:srgbClr val="222222"/>
                </a:solidFill>
                <a:effectLst/>
                <a:latin typeface="Arial" panose="020B0604020202020204" pitchFamily="34" charset="0"/>
              </a:rPr>
              <a:t>Alternative Video Link: </a:t>
            </a:r>
            <a:r>
              <a:rPr lang="en-GB" sz="2400" b="0" i="0" dirty="0">
                <a:solidFill>
                  <a:srgbClr val="222222"/>
                </a:solidFill>
                <a:effectLst/>
                <a:latin typeface="Arial" panose="020B0604020202020204" pitchFamily="34" charset="0"/>
              </a:rPr>
              <a:t>https://youtu.be/Mmtki-SXNsU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dirty="0">
                <a:solidFill>
                  <a:srgbClr val="222222"/>
                </a:solidFill>
                <a:effectLst/>
                <a:latin typeface="Arial" panose="020B0604020202020204" pitchFamily="34" charset="0"/>
              </a:rPr>
              <a:t>Images</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lang="en-GB" sz="2400" b="0" i="0" dirty="0">
                <a:solidFill>
                  <a:srgbClr val="222222"/>
                </a:solidFill>
                <a:effectLst/>
                <a:latin typeface="Arial" panose="020B0604020202020204" pitchFamily="34" charset="0"/>
              </a:rPr>
              <a:t>https://www.ecre.org/staff/board/</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lang="en-GB" sz="2400" b="0" i="0" dirty="0">
                <a:solidFill>
                  <a:srgbClr val="222222"/>
                </a:solidFill>
                <a:effectLst/>
                <a:latin typeface="Arial" panose="020B0604020202020204" pitchFamily="34" charset="0"/>
              </a:rPr>
              <a:t>https://www.britishfuture.org/about-us/who-we-are/</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lang="en-GB" sz="2400" b="0" i="0" dirty="0">
                <a:solidFill>
                  <a:srgbClr val="222222"/>
                </a:solidFill>
                <a:effectLst/>
                <a:latin typeface="Arial" panose="020B0604020202020204" pitchFamily="34" charset="0"/>
              </a:rPr>
              <a:t>https://refugeeweek.org.uk/resources/free-materials/downloadable-materials/the-refugee-week-logo/</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lang="en-GB" sz="2400" b="0" i="0" dirty="0">
                <a:solidFill>
                  <a:srgbClr val="222222"/>
                </a:solidFill>
                <a:effectLst/>
                <a:latin typeface="Arial" panose="020B0604020202020204" pitchFamily="34" charset="0"/>
              </a:rPr>
              <a:t>https://www.refugee-action.org.uk/andy-gregg-appointed-interim-chair-refugee-action/new-refugee-action-logo-jpg/</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lang="en-GB" sz="2400" b="0" i="0" dirty="0">
                <a:solidFill>
                  <a:srgbClr val="222222"/>
                </a:solidFill>
                <a:effectLst/>
                <a:latin typeface="Arial" panose="020B0604020202020204" pitchFamily="34" charset="0"/>
              </a:rPr>
              <a:t>https://www.refugeecouncil.org.uk/ </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lang="en-GB" sz="2400" b="0" i="0" dirty="0">
                <a:solidFill>
                  <a:srgbClr val="222222"/>
                </a:solidFill>
                <a:effectLst/>
                <a:latin typeface="Arial" panose="020B0604020202020204" pitchFamily="34" charset="0"/>
              </a:rPr>
              <a:t>https://asylummatters.org/</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lang="en-GB" sz="2400" b="0" i="0" dirty="0">
                <a:solidFill>
                  <a:srgbClr val="222222"/>
                </a:solidFill>
                <a:effectLst/>
                <a:latin typeface="Arial" panose="020B0604020202020204" pitchFamily="34" charset="0"/>
              </a:rPr>
              <a:t>https://helprefugees.org/choose-love/</a:t>
            </a:r>
          </a:p>
        </p:txBody>
      </p:sp>
      <p:sp>
        <p:nvSpPr>
          <p:cNvPr id="4" name="Slide Number Placeholder 3"/>
          <p:cNvSpPr>
            <a:spLocks noGrp="1"/>
          </p:cNvSpPr>
          <p:nvPr>
            <p:ph type="sldNum" sz="quarter" idx="5"/>
          </p:nvPr>
        </p:nvSpPr>
        <p:spPr/>
        <p:txBody>
          <a:bodyPr/>
          <a:lstStyle/>
          <a:p>
            <a:fld id="{A97D51B6-7CFE-4F54-B5E9-03006769A2F2}" type="slidenum">
              <a:rPr lang="en-GB" smtClean="0"/>
              <a:t>3</a:t>
            </a:fld>
            <a:endParaRPr lang="en-GB"/>
          </a:p>
        </p:txBody>
      </p:sp>
    </p:spTree>
    <p:extLst>
      <p:ext uri="{BB962C8B-B14F-4D97-AF65-F5344CB8AC3E}">
        <p14:creationId xmlns:p14="http://schemas.microsoft.com/office/powerpoint/2010/main" val="3105045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iStock</a:t>
            </a:r>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21</a:t>
            </a:fld>
            <a:endParaRPr lang="en-GB"/>
          </a:p>
        </p:txBody>
      </p:sp>
    </p:spTree>
    <p:extLst>
      <p:ext uri="{BB962C8B-B14F-4D97-AF65-F5344CB8AC3E}">
        <p14:creationId xmlns:p14="http://schemas.microsoft.com/office/powerpoint/2010/main" val="4155718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iStock</a:t>
            </a:r>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22</a:t>
            </a:fld>
            <a:endParaRPr lang="en-GB"/>
          </a:p>
        </p:txBody>
      </p:sp>
    </p:spTree>
    <p:extLst>
      <p:ext uri="{BB962C8B-B14F-4D97-AF65-F5344CB8AC3E}">
        <p14:creationId xmlns:p14="http://schemas.microsoft.com/office/powerpoint/2010/main" val="3795845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r>
              <a:rPr lang="en-GB" b="0" dirty="0"/>
              <a:t>1) iStock</a:t>
            </a:r>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23</a:t>
            </a:fld>
            <a:endParaRPr lang="en-GB"/>
          </a:p>
        </p:txBody>
      </p:sp>
    </p:spTree>
    <p:extLst>
      <p:ext uri="{BB962C8B-B14F-4D97-AF65-F5344CB8AC3E}">
        <p14:creationId xmlns:p14="http://schemas.microsoft.com/office/powerpoint/2010/main" val="2279466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Icons8</a:t>
            </a:r>
          </a:p>
        </p:txBody>
      </p:sp>
      <p:sp>
        <p:nvSpPr>
          <p:cNvPr id="4" name="Slide Number Placeholder 3"/>
          <p:cNvSpPr>
            <a:spLocks noGrp="1"/>
          </p:cNvSpPr>
          <p:nvPr>
            <p:ph type="sldNum" sz="quarter" idx="5"/>
          </p:nvPr>
        </p:nvSpPr>
        <p:spPr/>
        <p:txBody>
          <a:bodyPr/>
          <a:lstStyle/>
          <a:p>
            <a:fld id="{C00E99A3-C08E-4E30-9AB6-0C6D7229B5B0}" type="slidenum">
              <a:rPr lang="en-GB" smtClean="0"/>
              <a:t>24</a:t>
            </a:fld>
            <a:endParaRPr lang="en-GB"/>
          </a:p>
        </p:txBody>
      </p:sp>
    </p:spTree>
    <p:extLst>
      <p:ext uri="{BB962C8B-B14F-4D97-AF65-F5344CB8AC3E}">
        <p14:creationId xmlns:p14="http://schemas.microsoft.com/office/powerpoint/2010/main" val="94698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Video Link: </a:t>
            </a:r>
            <a:r>
              <a:rPr lang="en-GB" b="0" dirty="0"/>
              <a:t>https://www.youtube.com/watch?v=ltur9RLrY4o</a:t>
            </a:r>
          </a:p>
          <a:p>
            <a:endParaRPr lang="en-GB" b="1" dirty="0"/>
          </a:p>
          <a:p>
            <a:r>
              <a:rPr lang="en-GB" b="1" dirty="0"/>
              <a:t>Images</a:t>
            </a:r>
          </a:p>
          <a:p>
            <a:pPr marL="228600" indent="-228600">
              <a:buAutoNum type="arabicParenR"/>
            </a:pPr>
            <a:r>
              <a:rPr lang="en-GB" b="0" dirty="0"/>
              <a:t>iStock</a:t>
            </a:r>
          </a:p>
          <a:p>
            <a:pPr marL="228600" indent="-228600">
              <a:buAutoNum type="arabicParenR"/>
            </a:pPr>
            <a:endParaRPr lang="en-GB" b="1" dirty="0"/>
          </a:p>
          <a:p>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https://www.hdruk.ac.uk/what-is-health-data-research/health-data-research-explained/</a:t>
            </a:r>
          </a:p>
          <a:p>
            <a:pPr marL="228600" indent="-228600">
              <a:buAutoNum type="arabicParenR"/>
            </a:pPr>
            <a:endParaRPr lang="en-GB" b="0" dirty="0"/>
          </a:p>
        </p:txBody>
      </p:sp>
      <p:sp>
        <p:nvSpPr>
          <p:cNvPr id="4" name="Slide Number Placeholder 3"/>
          <p:cNvSpPr>
            <a:spLocks noGrp="1"/>
          </p:cNvSpPr>
          <p:nvPr>
            <p:ph type="sldNum" sz="quarter" idx="5"/>
          </p:nvPr>
        </p:nvSpPr>
        <p:spPr/>
        <p:txBody>
          <a:bodyPr/>
          <a:lstStyle/>
          <a:p>
            <a:fld id="{C00E99A3-C08E-4E30-9AB6-0C6D7229B5B0}" type="slidenum">
              <a:rPr lang="en-GB" smtClean="0"/>
              <a:t>25</a:t>
            </a:fld>
            <a:endParaRPr lang="en-GB"/>
          </a:p>
        </p:txBody>
      </p:sp>
    </p:spTree>
    <p:extLst>
      <p:ext uri="{BB962C8B-B14F-4D97-AF65-F5344CB8AC3E}">
        <p14:creationId xmlns:p14="http://schemas.microsoft.com/office/powerpoint/2010/main" val="694788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26</a:t>
            </a:fld>
            <a:endParaRPr lang="en-GB"/>
          </a:p>
        </p:txBody>
      </p:sp>
    </p:spTree>
    <p:extLst>
      <p:ext uri="{BB962C8B-B14F-4D97-AF65-F5344CB8AC3E}">
        <p14:creationId xmlns:p14="http://schemas.microsoft.com/office/powerpoint/2010/main" val="4156593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Video Link: </a:t>
            </a:r>
            <a:r>
              <a:rPr lang="en-GB" b="0" i="0" u="none" strike="noStrike" dirty="0">
                <a:solidFill>
                  <a:srgbClr val="1A73E8"/>
                </a:solidFill>
                <a:effectLst/>
                <a:latin typeface="Roboto"/>
                <a:hlinkClick r:id="rId3"/>
              </a:rPr>
              <a:t>https://www.youtube.com/watch?v=N0-AjP3cFjg&amp;feature=youtu.be</a:t>
            </a:r>
            <a:r>
              <a:rPr lang="en-GB" b="0" i="0" dirty="0">
                <a:solidFill>
                  <a:srgbClr val="202124"/>
                </a:solidFill>
                <a:effectLst/>
                <a:latin typeface="Roboto"/>
              </a:rPr>
              <a:t> </a:t>
            </a:r>
            <a:endParaRPr lang="en-GB" b="1" dirty="0"/>
          </a:p>
        </p:txBody>
      </p:sp>
      <p:sp>
        <p:nvSpPr>
          <p:cNvPr id="4" name="Slide Number Placeholder 3"/>
          <p:cNvSpPr>
            <a:spLocks noGrp="1"/>
          </p:cNvSpPr>
          <p:nvPr>
            <p:ph type="sldNum" sz="quarter" idx="5"/>
          </p:nvPr>
        </p:nvSpPr>
        <p:spPr/>
        <p:txBody>
          <a:bodyPr/>
          <a:lstStyle/>
          <a:p>
            <a:fld id="{C00E99A3-C08E-4E30-9AB6-0C6D7229B5B0}" type="slidenum">
              <a:rPr lang="en-GB" smtClean="0"/>
              <a:t>27</a:t>
            </a:fld>
            <a:endParaRPr lang="en-GB" dirty="0"/>
          </a:p>
        </p:txBody>
      </p:sp>
    </p:spTree>
    <p:extLst>
      <p:ext uri="{BB962C8B-B14F-4D97-AF65-F5344CB8AC3E}">
        <p14:creationId xmlns:p14="http://schemas.microsoft.com/office/powerpoint/2010/main" val="131440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AutoNum type="arabicParenR"/>
            </a:pPr>
            <a:r>
              <a:rPr lang="en-GB" b="0" dirty="0"/>
              <a:t>iStock</a:t>
            </a:r>
          </a:p>
          <a:p>
            <a:pPr marL="0" indent="0">
              <a:buNone/>
            </a:pPr>
            <a:endParaRPr lang="en-GB" b="0" dirty="0"/>
          </a:p>
          <a:p>
            <a:pPr marL="228600" indent="-228600">
              <a:buAutoNum type="arabicParenR"/>
            </a:pPr>
            <a:endParaRPr lang="en-GB" b="0" dirty="0"/>
          </a:p>
          <a:p>
            <a:pPr marL="228600" indent="-228600">
              <a:buAutoNum type="arabicParenR"/>
            </a:pPr>
            <a:endParaRPr lang="en-GB" b="0" dirty="0"/>
          </a:p>
          <a:p>
            <a:pPr marL="228600" indent="-228600">
              <a:buAutoNum type="arabicParenR"/>
            </a:pPr>
            <a:endParaRPr lang="en-GB" b="0" dirty="0"/>
          </a:p>
          <a:p>
            <a:pPr marL="0" indent="0">
              <a:buNone/>
            </a:pPr>
            <a:endParaRPr lang="en-GB" b="0" dirty="0"/>
          </a:p>
        </p:txBody>
      </p:sp>
      <p:sp>
        <p:nvSpPr>
          <p:cNvPr id="4" name="Slide Number Placeholder 3"/>
          <p:cNvSpPr>
            <a:spLocks noGrp="1"/>
          </p:cNvSpPr>
          <p:nvPr>
            <p:ph type="sldNum" sz="quarter" idx="5"/>
          </p:nvPr>
        </p:nvSpPr>
        <p:spPr/>
        <p:txBody>
          <a:bodyPr/>
          <a:lstStyle/>
          <a:p>
            <a:fld id="{C00E99A3-C08E-4E30-9AB6-0C6D7229B5B0}" type="slidenum">
              <a:rPr lang="en-GB" smtClean="0"/>
              <a:t>4</a:t>
            </a:fld>
            <a:endParaRPr lang="en-GB"/>
          </a:p>
        </p:txBody>
      </p:sp>
    </p:spTree>
    <p:extLst>
      <p:ext uri="{BB962C8B-B14F-4D97-AF65-F5344CB8AC3E}">
        <p14:creationId xmlns:p14="http://schemas.microsoft.com/office/powerpoint/2010/main" val="214406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iStock</a:t>
            </a:r>
          </a:p>
          <a:p>
            <a:pPr marL="228600" indent="-228600">
              <a:buFont typeface="+mj-lt"/>
              <a:buAutoNum type="arabicParenR"/>
            </a:pPr>
            <a:endParaRPr lang="en-GB" dirty="0"/>
          </a:p>
          <a:p>
            <a:pPr marL="0" indent="0">
              <a:buFont typeface="+mj-lt"/>
              <a:buNone/>
            </a:pPr>
            <a:r>
              <a:rPr lang="en-GB" b="1" dirty="0"/>
              <a:t>References</a:t>
            </a:r>
          </a:p>
          <a:p>
            <a:pPr marL="228600" indent="-228600">
              <a:buFont typeface="+mj-lt"/>
              <a:buAutoNum type="arabicParenR"/>
            </a:pPr>
            <a:r>
              <a:rPr lang="en-GB" b="0" dirty="0"/>
              <a:t>https://dictionary.cambridge.org/dictionary/english/data</a:t>
            </a:r>
          </a:p>
          <a:p>
            <a:pPr marL="228600" indent="-228600">
              <a:buFont typeface="+mj-lt"/>
              <a:buAutoNum type="arabicParenR"/>
            </a:pPr>
            <a:endParaRPr lang="en-GB" dirty="0"/>
          </a:p>
          <a:p>
            <a:pPr marL="228600" indent="-228600">
              <a:buFont typeface="+mj-lt"/>
              <a:buAutoNum type="arabicParenR"/>
            </a:pPr>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5</a:t>
            </a:fld>
            <a:endParaRPr lang="en-GB"/>
          </a:p>
        </p:txBody>
      </p:sp>
    </p:spTree>
    <p:extLst>
      <p:ext uri="{BB962C8B-B14F-4D97-AF65-F5344CB8AC3E}">
        <p14:creationId xmlns:p14="http://schemas.microsoft.com/office/powerpoint/2010/main" val="254282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Icons8</a:t>
            </a:r>
          </a:p>
        </p:txBody>
      </p:sp>
      <p:sp>
        <p:nvSpPr>
          <p:cNvPr id="4" name="Slide Number Placeholder 3"/>
          <p:cNvSpPr>
            <a:spLocks noGrp="1"/>
          </p:cNvSpPr>
          <p:nvPr>
            <p:ph type="sldNum" sz="quarter" idx="5"/>
          </p:nvPr>
        </p:nvSpPr>
        <p:spPr/>
        <p:txBody>
          <a:bodyPr/>
          <a:lstStyle/>
          <a:p>
            <a:fld id="{C00E99A3-C08E-4E30-9AB6-0C6D7229B5B0}" type="slidenum">
              <a:rPr lang="en-GB" smtClean="0"/>
              <a:t>6</a:t>
            </a:fld>
            <a:endParaRPr lang="en-GB"/>
          </a:p>
        </p:txBody>
      </p:sp>
    </p:spTree>
    <p:extLst>
      <p:ext uri="{BB962C8B-B14F-4D97-AF65-F5344CB8AC3E}">
        <p14:creationId xmlns:p14="http://schemas.microsoft.com/office/powerpoint/2010/main" val="369015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Images:</a:t>
            </a:r>
          </a:p>
          <a:p>
            <a:pPr marL="228600" indent="-228600">
              <a:buAutoNum type="arabicParenR"/>
            </a:pPr>
            <a:r>
              <a:rPr lang="en-GB" b="0" dirty="0"/>
              <a:t>iStock</a:t>
            </a:r>
          </a:p>
          <a:p>
            <a:pPr marL="0" indent="0">
              <a:buNone/>
            </a:pPr>
            <a:endParaRPr lang="en-GB" b="0" dirty="0"/>
          </a:p>
          <a:p>
            <a:pPr marL="0" indent="0">
              <a:buNone/>
            </a:pPr>
            <a:r>
              <a:rPr lang="en-GB" b="1" dirty="0"/>
              <a:t>References:</a:t>
            </a:r>
          </a:p>
          <a:p>
            <a:pPr marL="228600" indent="-228600">
              <a:buAutoNum type="arabicParenR"/>
            </a:pPr>
            <a:r>
              <a:rPr lang="en-GB" b="0" dirty="0"/>
              <a:t>https://digital.nhs.uk/</a:t>
            </a:r>
          </a:p>
          <a:p>
            <a:pPr marL="228600" indent="-228600">
              <a:buAutoNum type="arabicParenR"/>
            </a:pPr>
            <a:r>
              <a:rPr lang="en-GB" b="0" dirty="0"/>
              <a:t>https://www.nhs.uk/your-nhs-data-matters/</a:t>
            </a:r>
          </a:p>
        </p:txBody>
      </p:sp>
      <p:sp>
        <p:nvSpPr>
          <p:cNvPr id="4" name="Slide Number Placeholder 3"/>
          <p:cNvSpPr>
            <a:spLocks noGrp="1"/>
          </p:cNvSpPr>
          <p:nvPr>
            <p:ph type="sldNum" sz="quarter" idx="5"/>
          </p:nvPr>
        </p:nvSpPr>
        <p:spPr/>
        <p:txBody>
          <a:bodyPr/>
          <a:lstStyle/>
          <a:p>
            <a:fld id="{C00E99A3-C08E-4E30-9AB6-0C6D7229B5B0}" type="slidenum">
              <a:rPr lang="en-GB" smtClean="0"/>
              <a:t>7</a:t>
            </a:fld>
            <a:endParaRPr lang="en-GB"/>
          </a:p>
        </p:txBody>
      </p:sp>
    </p:spTree>
    <p:extLst>
      <p:ext uri="{BB962C8B-B14F-4D97-AF65-F5344CB8AC3E}">
        <p14:creationId xmlns:p14="http://schemas.microsoft.com/office/powerpoint/2010/main" val="1728834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Icons8</a:t>
            </a:r>
          </a:p>
        </p:txBody>
      </p:sp>
      <p:sp>
        <p:nvSpPr>
          <p:cNvPr id="4" name="Slide Number Placeholder 3"/>
          <p:cNvSpPr>
            <a:spLocks noGrp="1"/>
          </p:cNvSpPr>
          <p:nvPr>
            <p:ph type="sldNum" sz="quarter" idx="5"/>
          </p:nvPr>
        </p:nvSpPr>
        <p:spPr/>
        <p:txBody>
          <a:bodyPr/>
          <a:lstStyle/>
          <a:p>
            <a:fld id="{C00E99A3-C08E-4E30-9AB6-0C6D7229B5B0}" type="slidenum">
              <a:rPr lang="en-GB" smtClean="0"/>
              <a:t>8</a:t>
            </a:fld>
            <a:endParaRPr lang="en-GB"/>
          </a:p>
        </p:txBody>
      </p:sp>
    </p:spTree>
    <p:extLst>
      <p:ext uri="{BB962C8B-B14F-4D97-AF65-F5344CB8AC3E}">
        <p14:creationId xmlns:p14="http://schemas.microsoft.com/office/powerpoint/2010/main" val="20809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Images:</a:t>
            </a:r>
          </a:p>
          <a:p>
            <a:pPr marL="0" indent="0">
              <a:buNone/>
            </a:pPr>
            <a:r>
              <a:rPr lang="en-GB" b="0" dirty="0"/>
              <a:t>1) Icons8</a:t>
            </a:r>
          </a:p>
          <a:p>
            <a:pPr marL="0" indent="0">
              <a:buNone/>
            </a:pPr>
            <a:endParaRPr lang="en-GB" b="0" dirty="0"/>
          </a:p>
          <a:p>
            <a:pPr marL="0" indent="0">
              <a:buNone/>
            </a:pPr>
            <a:r>
              <a:rPr lang="en-GB"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https://www.nhs.uk/using-the-nhs/about-the-nhs/how-to-access-your-health-records/</a:t>
            </a:r>
          </a:p>
          <a:p>
            <a:pPr marL="0" indent="0">
              <a:buNone/>
            </a:pPr>
            <a:endParaRPr lang="en-GB" b="0" dirty="0"/>
          </a:p>
        </p:txBody>
      </p:sp>
      <p:sp>
        <p:nvSpPr>
          <p:cNvPr id="4" name="Slide Number Placeholder 3"/>
          <p:cNvSpPr>
            <a:spLocks noGrp="1"/>
          </p:cNvSpPr>
          <p:nvPr>
            <p:ph type="sldNum" sz="quarter" idx="5"/>
          </p:nvPr>
        </p:nvSpPr>
        <p:spPr/>
        <p:txBody>
          <a:bodyPr/>
          <a:lstStyle/>
          <a:p>
            <a:fld id="{C00E99A3-C08E-4E30-9AB6-0C6D7229B5B0}" type="slidenum">
              <a:rPr lang="en-GB" smtClean="0"/>
              <a:t>9</a:t>
            </a:fld>
            <a:endParaRPr lang="en-GB"/>
          </a:p>
        </p:txBody>
      </p:sp>
    </p:spTree>
    <p:extLst>
      <p:ext uri="{BB962C8B-B14F-4D97-AF65-F5344CB8AC3E}">
        <p14:creationId xmlns:p14="http://schemas.microsoft.com/office/powerpoint/2010/main" val="2379596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Images:</a:t>
            </a:r>
          </a:p>
          <a:p>
            <a:pPr marL="228600" indent="-228600">
              <a:buAutoNum type="arabicParenR"/>
            </a:pPr>
            <a:r>
              <a:rPr lang="en-GB" b="0" dirty="0"/>
              <a:t>Icons8</a:t>
            </a:r>
          </a:p>
          <a:p>
            <a:pPr marL="0" indent="0">
              <a:buNone/>
            </a:pPr>
            <a:endParaRPr lang="en-GB" b="0" dirty="0"/>
          </a:p>
          <a:p>
            <a:pPr marL="0" indent="0">
              <a:buNone/>
            </a:pPr>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b="0" dirty="0"/>
              <a:t>https://www.nhs.uk/using-the-nhs/about-the-nhs/how-to-access-your-health-records/</a:t>
            </a:r>
          </a:p>
          <a:p>
            <a:pPr marL="0" indent="0">
              <a:buNone/>
            </a:pPr>
            <a:endParaRPr lang="en-GB" b="0" dirty="0"/>
          </a:p>
        </p:txBody>
      </p:sp>
      <p:sp>
        <p:nvSpPr>
          <p:cNvPr id="4" name="Slide Number Placeholder 3"/>
          <p:cNvSpPr>
            <a:spLocks noGrp="1"/>
          </p:cNvSpPr>
          <p:nvPr>
            <p:ph type="sldNum" sz="quarter" idx="5"/>
          </p:nvPr>
        </p:nvSpPr>
        <p:spPr/>
        <p:txBody>
          <a:bodyPr/>
          <a:lstStyle/>
          <a:p>
            <a:fld id="{C00E99A3-C08E-4E30-9AB6-0C6D7229B5B0}" type="slidenum">
              <a:rPr lang="en-GB" smtClean="0"/>
              <a:t>10</a:t>
            </a:fld>
            <a:endParaRPr lang="en-GB"/>
          </a:p>
        </p:txBody>
      </p:sp>
    </p:spTree>
    <p:extLst>
      <p:ext uri="{BB962C8B-B14F-4D97-AF65-F5344CB8AC3E}">
        <p14:creationId xmlns:p14="http://schemas.microsoft.com/office/powerpoint/2010/main" val="93282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rimary">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3C06115C-17EE-4BBE-90AF-0972C845F1CF}"/>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13" name="Rectangle 12">
            <a:extLst>
              <a:ext uri="{FF2B5EF4-FFF2-40B4-BE49-F238E27FC236}">
                <a16:creationId xmlns:a16="http://schemas.microsoft.com/office/drawing/2014/main" id="{3AD25BD4-C86F-4256-8699-DBE3876DC42C}"/>
              </a:ext>
            </a:extLst>
          </p:cNvPr>
          <p:cNvSpPr/>
          <p:nvPr userDrawn="1"/>
        </p:nvSpPr>
        <p:spPr>
          <a:xfrm>
            <a:off x="0" y="99568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14">
            <a:extLst>
              <a:ext uri="{FF2B5EF4-FFF2-40B4-BE49-F238E27FC236}">
                <a16:creationId xmlns:a16="http://schemas.microsoft.com/office/drawing/2014/main" id="{D6607E7B-1C52-4295-AC38-BEF651304119}"/>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
        <p:nvSpPr>
          <p:cNvPr id="6" name="Slide Number Placeholder 1">
            <a:extLst>
              <a:ext uri="{FF2B5EF4-FFF2-40B4-BE49-F238E27FC236}">
                <a16:creationId xmlns:a16="http://schemas.microsoft.com/office/drawing/2014/main" id="{AE74327C-BDF7-4347-AAF8-CB8A8ABE32B4}"/>
              </a:ext>
            </a:extLst>
          </p:cNvPr>
          <p:cNvSpPr txBox="1">
            <a:spLocks/>
          </p:cNvSpPr>
          <p:nvPr userDrawn="1"/>
        </p:nvSpPr>
        <p:spPr>
          <a:xfrm>
            <a:off x="6998650" y="65618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spTree>
    <p:extLst>
      <p:ext uri="{BB962C8B-B14F-4D97-AF65-F5344CB8AC3E}">
        <p14:creationId xmlns:p14="http://schemas.microsoft.com/office/powerpoint/2010/main" val="415530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Summar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12328A-13FB-4C12-BB73-072051A330D7}"/>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0" name="Rectangle 9">
            <a:extLst>
              <a:ext uri="{FF2B5EF4-FFF2-40B4-BE49-F238E27FC236}">
                <a16:creationId xmlns:a16="http://schemas.microsoft.com/office/drawing/2014/main" id="{22B3DC8B-660D-40B9-9674-A165F59DB38D}"/>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fence&#10;&#10;Description automatically generated">
            <a:extLst>
              <a:ext uri="{FF2B5EF4-FFF2-40B4-BE49-F238E27FC236}">
                <a16:creationId xmlns:a16="http://schemas.microsoft.com/office/drawing/2014/main" id="{CA260C57-9230-4CE6-A45C-5B8C05F3A513}"/>
              </a:ext>
            </a:extLst>
          </p:cNvPr>
          <p:cNvPicPr>
            <a:picLocks noChangeAspect="1"/>
          </p:cNvPicPr>
          <p:nvPr userDrawn="1"/>
        </p:nvPicPr>
        <p:blipFill>
          <a:blip r:embed="rId2">
            <a:alphaModFix amt="50000"/>
          </a:blip>
          <a:stretch>
            <a:fillRect/>
          </a:stretch>
        </p:blipFill>
        <p:spPr>
          <a:xfrm>
            <a:off x="29047" y="-15939"/>
            <a:ext cx="6101081" cy="6913518"/>
          </a:xfrm>
          <a:prstGeom prst="rect">
            <a:avLst/>
          </a:prstGeom>
        </p:spPr>
      </p:pic>
      <p:pic>
        <p:nvPicPr>
          <p:cNvPr id="18" name="Picture 17" descr="A picture containing clock&#10;&#10;Description automatically generated">
            <a:extLst>
              <a:ext uri="{FF2B5EF4-FFF2-40B4-BE49-F238E27FC236}">
                <a16:creationId xmlns:a16="http://schemas.microsoft.com/office/drawing/2014/main" id="{96A673BE-91C3-4A9A-9D8C-42E07C21264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prstGeom prst="rect">
            <a:avLst/>
          </a:prstGeom>
          <a:solidFill>
            <a:schemeClr val="bg1"/>
          </a:solidFill>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a:ea typeface="Lato" panose="020F0502020204030203" pitchFamily="34" charset="0"/>
                <a:cs typeface="Century Gothic"/>
              </a:rPr>
              <a:t>Yes</a:t>
            </a:r>
            <a:endParaRPr lang="en-GB" sz="1800" b="1" dirty="0">
              <a:solidFill>
                <a:schemeClr val="bg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a:ea typeface="Lato" panose="020F0502020204030203" pitchFamily="34" charset="0"/>
                <a:cs typeface="Century Gothic"/>
              </a:rPr>
              <a:t>No</a:t>
            </a:r>
            <a:endParaRPr lang="en-GB" sz="1800" b="1" dirty="0">
              <a:solidFill>
                <a:schemeClr val="bg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20" name="Title 1">
            <a:extLst>
              <a:ext uri="{FF2B5EF4-FFF2-40B4-BE49-F238E27FC236}">
                <a16:creationId xmlns:a16="http://schemas.microsoft.com/office/drawing/2014/main" id="{8DBB87CC-C2F7-4D7C-8F67-2EED887ADD36}"/>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Tree>
    <p:extLst>
      <p:ext uri="{BB962C8B-B14F-4D97-AF65-F5344CB8AC3E}">
        <p14:creationId xmlns:p14="http://schemas.microsoft.com/office/powerpoint/2010/main" val="138443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C87B24CF-E1DC-461C-B3CD-4164F9EC5CE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1009650"/>
          </a:xfrm>
          <a:prstGeom prst="rect">
            <a:avLst/>
          </a:prstGeom>
        </p:spPr>
      </p:pic>
      <p:sp>
        <p:nvSpPr>
          <p:cNvPr id="2" name="Title 1">
            <a:extLst>
              <a:ext uri="{FF2B5EF4-FFF2-40B4-BE49-F238E27FC236}">
                <a16:creationId xmlns:a16="http://schemas.microsoft.com/office/drawing/2014/main" id="{02C4C5B9-1832-41FB-B9B3-37F0AADA749D}"/>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
        <p:nvSpPr>
          <p:cNvPr id="3" name="Title Placeholder 1">
            <a:extLst>
              <a:ext uri="{FF2B5EF4-FFF2-40B4-BE49-F238E27FC236}">
                <a16:creationId xmlns:a16="http://schemas.microsoft.com/office/drawing/2014/main" id="{CC5705BC-609F-40A9-9B5F-4537BBAE1D4A}"/>
              </a:ext>
            </a:extLst>
          </p:cNvPr>
          <p:cNvSpPr txBox="1">
            <a:spLocks/>
          </p:cNvSpPr>
          <p:nvPr userDrawn="1"/>
        </p:nvSpPr>
        <p:spPr>
          <a:xfrm>
            <a:off x="457200" y="274640"/>
            <a:ext cx="8229600" cy="57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a:t>Click to edit Master title style</a:t>
            </a:r>
          </a:p>
        </p:txBody>
      </p:sp>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5" name="Title 1">
            <a:extLst>
              <a:ext uri="{FF2B5EF4-FFF2-40B4-BE49-F238E27FC236}">
                <a16:creationId xmlns:a16="http://schemas.microsoft.com/office/drawing/2014/main" id="{F4AEA71B-255F-4F3D-92C8-C921634A38CB}"/>
              </a:ext>
            </a:extLst>
          </p:cNvPr>
          <p:cNvSpPr txBox="1">
            <a:spLocks/>
          </p:cNvSpPr>
          <p:nvPr userDrawn="1"/>
        </p:nvSpPr>
        <p:spPr>
          <a:xfrm>
            <a:off x="457200" y="274640"/>
            <a:ext cx="8229600" cy="570751"/>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US"/>
              <a:t>Click to edit Master title style</a:t>
            </a:r>
            <a:endParaRPr lang="en-GB"/>
          </a:p>
        </p:txBody>
      </p:sp>
      <p:sp>
        <p:nvSpPr>
          <p:cNvPr id="6" name="Rectangle 5">
            <a:extLst>
              <a:ext uri="{FF2B5EF4-FFF2-40B4-BE49-F238E27FC236}">
                <a16:creationId xmlns:a16="http://schemas.microsoft.com/office/drawing/2014/main" id="{1F559F53-9EF5-4C0D-9516-067B5850D95C}"/>
              </a:ext>
            </a:extLst>
          </p:cNvPr>
          <p:cNvSpPr/>
          <p:nvPr userDrawn="1"/>
        </p:nvSpPr>
        <p:spPr>
          <a:xfrm>
            <a:off x="-2729" y="0"/>
            <a:ext cx="914673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1B483E5-5BFA-43E9-A4AF-C8CA177AEE6A}"/>
              </a:ext>
            </a:extLst>
          </p:cNvPr>
          <p:cNvSpPr/>
          <p:nvPr userDrawn="1"/>
        </p:nvSpPr>
        <p:spPr>
          <a:xfrm flipH="1">
            <a:off x="-2729" y="954251"/>
            <a:ext cx="9146729" cy="5903749"/>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3" name="Rectangle 32">
            <a:extLst>
              <a:ext uri="{FF2B5EF4-FFF2-40B4-BE49-F238E27FC236}">
                <a16:creationId xmlns:a16="http://schemas.microsoft.com/office/drawing/2014/main" id="{142DDA60-890F-4FF0-B013-CF93ABC68943}"/>
              </a:ext>
            </a:extLst>
          </p:cNvPr>
          <p:cNvSpPr/>
          <p:nvPr userDrawn="1"/>
        </p:nvSpPr>
        <p:spPr>
          <a:xfrm>
            <a:off x="-2729" y="-10801"/>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8" name="Pentagon 20">
            <a:extLst>
              <a:ext uri="{FF2B5EF4-FFF2-40B4-BE49-F238E27FC236}">
                <a16:creationId xmlns:a16="http://schemas.microsoft.com/office/drawing/2014/main" id="{B307EECC-4F69-40D8-967A-CE69F4414557}"/>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21" name="Picture 20" descr="A picture containing clock&#10;&#10;Description automatically generated">
            <a:extLst>
              <a:ext uri="{FF2B5EF4-FFF2-40B4-BE49-F238E27FC236}">
                <a16:creationId xmlns:a16="http://schemas.microsoft.com/office/drawing/2014/main" id="{26CC8CBC-EC87-4182-88DC-4A8F10DD360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4">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5">
            <a:alphaModFix amt="32000"/>
            <a:extLst>
              <a:ext uri="{96DAC541-7B7A-43D3-8B79-37D633B846F1}">
                <asvg:svgBlip xmlns:asvg="http://schemas.microsoft.com/office/drawing/2016/SVG/main" xmlns="" r:embed="rId6"/>
              </a:ext>
            </a:extLst>
          </a:blip>
          <a:stretch>
            <a:fillRect/>
          </a:stretch>
        </p:blipFill>
        <p:spPr>
          <a:xfrm rot="391057">
            <a:off x="601027" y="-177752"/>
            <a:ext cx="4761052" cy="7474076"/>
          </a:xfrm>
          <a:prstGeom prst="rect">
            <a:avLst/>
          </a:prstGeom>
        </p:spPr>
      </p:pic>
      <p:sp>
        <p:nvSpPr>
          <p:cNvPr id="13" name="Shape 114">
            <a:extLst>
              <a:ext uri="{FF2B5EF4-FFF2-40B4-BE49-F238E27FC236}">
                <a16:creationId xmlns:a16="http://schemas.microsoft.com/office/drawing/2014/main" id="{FC42C05C-4CE7-4397-ABFD-FFFFDF4FEE09}"/>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Vote! </a:t>
            </a:r>
          </a:p>
        </p:txBody>
      </p:sp>
      <p:pic>
        <p:nvPicPr>
          <p:cNvPr id="29" name="Picture 28" descr="A picture containing clock, drawing&#10;&#10;Description automatically generated">
            <a:extLst>
              <a:ext uri="{FF2B5EF4-FFF2-40B4-BE49-F238E27FC236}">
                <a16:creationId xmlns:a16="http://schemas.microsoft.com/office/drawing/2014/main" id="{95756701-168C-405F-A315-1C7AFD70C96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
        <p:nvSpPr>
          <p:cNvPr id="20" name="Slide Number Placeholder 1">
            <a:extLst>
              <a:ext uri="{FF2B5EF4-FFF2-40B4-BE49-F238E27FC236}">
                <a16:creationId xmlns:a16="http://schemas.microsoft.com/office/drawing/2014/main" id="{003A8B75-CABC-426B-908E-BAC55EA9DF2A}"/>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©VotesforSchools2020/21</a:t>
            </a:r>
          </a:p>
        </p:txBody>
      </p:sp>
    </p:spTree>
    <p:extLst>
      <p:ext uri="{BB962C8B-B14F-4D97-AF65-F5344CB8AC3E}">
        <p14:creationId xmlns:p14="http://schemas.microsoft.com/office/powerpoint/2010/main" val="2040766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With Ti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102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096CFA-6BBB-4AE2-9ECD-BA3E5F4EEB9B}"/>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1">
            <a:extLst>
              <a:ext uri="{FF2B5EF4-FFF2-40B4-BE49-F238E27FC236}">
                <a16:creationId xmlns:a16="http://schemas.microsoft.com/office/drawing/2014/main" id="{3AFFA8F0-1237-4292-B6DD-9E185CE9FAB2}"/>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623683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th Tic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ur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48B3C-FB25-418A-8BCE-4847297EC6EA}"/>
              </a:ext>
            </a:extLst>
          </p:cNvPr>
          <p:cNvSpPr/>
          <p:nvPr/>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FEE0254-2D4B-4326-B034-3D4DF139FD03}"/>
              </a:ext>
            </a:extLst>
          </p:cNvPr>
          <p:cNvSpPr/>
          <p:nvPr/>
        </p:nvSpPr>
        <p:spPr>
          <a:xfrm flipH="1">
            <a:off x="-1" y="913033"/>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5757F20-4BE4-4ED0-B7F0-2A00A758BB0D}"/>
              </a:ext>
            </a:extLst>
          </p:cNvPr>
          <p:cNvSpPr/>
          <p:nvPr/>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1" name="Picture 10" descr="A picture containing clock&#10;&#10;Description automatically generated">
            <a:extLst>
              <a:ext uri="{FF2B5EF4-FFF2-40B4-BE49-F238E27FC236}">
                <a16:creationId xmlns:a16="http://schemas.microsoft.com/office/drawing/2014/main" id="{AAFE0664-0E78-4A87-A12C-D21C21F01B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7" name="Picture 6" descr="A picture containing fence&#10;&#10;Description automatically generated">
            <a:extLst>
              <a:ext uri="{FF2B5EF4-FFF2-40B4-BE49-F238E27FC236}">
                <a16:creationId xmlns:a16="http://schemas.microsoft.com/office/drawing/2014/main" id="{B548022B-F02C-49AC-B4D7-A5B1F6F1116E}"/>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8" name="Graphic 7">
            <a:extLst>
              <a:ext uri="{FF2B5EF4-FFF2-40B4-BE49-F238E27FC236}">
                <a16:creationId xmlns:a16="http://schemas.microsoft.com/office/drawing/2014/main" id="{FF930127-923E-4A11-B7EA-F1267120B940}"/>
              </a:ext>
            </a:extLst>
          </p:cNvPr>
          <p:cNvPicPr>
            <a:picLocks noChangeAspect="1"/>
          </p:cNvPicPr>
          <p:nvPr/>
        </p:nvPicPr>
        <p:blipFill>
          <a:blip r:embed="rId4">
            <a:alphaModFix amt="32000"/>
            <a:extLst>
              <a:ext uri="{96DAC541-7B7A-43D3-8B79-37D633B846F1}">
                <asvg:svgBlip xmlns:asvg="http://schemas.microsoft.com/office/drawing/2016/SVG/main" xmlns="" r:embed="rId5"/>
              </a:ext>
            </a:extLst>
          </a:blip>
          <a:stretch>
            <a:fillRect/>
          </a:stretch>
        </p:blipFill>
        <p:spPr>
          <a:xfrm rot="391057">
            <a:off x="601027" y="-177752"/>
            <a:ext cx="4761052" cy="7474076"/>
          </a:xfrm>
          <a:prstGeom prst="rect">
            <a:avLst/>
          </a:prstGeom>
        </p:spPr>
      </p:pic>
      <p:sp>
        <p:nvSpPr>
          <p:cNvPr id="10" name="Slide Number Placeholder 1">
            <a:extLst>
              <a:ext uri="{FF2B5EF4-FFF2-40B4-BE49-F238E27FC236}">
                <a16:creationId xmlns:a16="http://schemas.microsoft.com/office/drawing/2014/main" id="{46EB4C03-6489-4CF9-A6DB-B41C39B20B26}"/>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614887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45">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Secondary 45</a:t>
            </a:r>
          </a:p>
          <a:p>
            <a:pPr algn="r"/>
            <a:endParaRPr lang="en-GB" dirty="0">
              <a:solidFill>
                <a:schemeClr val="tx2"/>
              </a:solidFill>
            </a:endParaRPr>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28" name="Picture 27" descr="A close up of a logo&#10;&#10;Description automatically generated">
            <a:extLst>
              <a:ext uri="{FF2B5EF4-FFF2-40B4-BE49-F238E27FC236}">
                <a16:creationId xmlns:a16="http://schemas.microsoft.com/office/drawing/2014/main" id="{5F769041-B6C1-48A9-8A72-ED6C3FC0CF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30" name="Picture 29" descr="A picture containing clock, light&#10;&#10;Description automatically generated">
            <a:extLst>
              <a:ext uri="{FF2B5EF4-FFF2-40B4-BE49-F238E27FC236}">
                <a16:creationId xmlns:a16="http://schemas.microsoft.com/office/drawing/2014/main" id="{73AE694F-251E-45AA-8F2A-5DB1E5B3D4D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32" name="Picture 31" descr="A close up of a screen&#10;&#10;Description automatically generated">
            <a:extLst>
              <a:ext uri="{FF2B5EF4-FFF2-40B4-BE49-F238E27FC236}">
                <a16:creationId xmlns:a16="http://schemas.microsoft.com/office/drawing/2014/main" id="{201DEA38-C193-42CD-9255-8D0A9581D76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3016145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15">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3848101" y="3289910"/>
            <a:ext cx="459105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Secondary 15</a:t>
            </a:r>
          </a:p>
          <a:p>
            <a:pPr algn="r"/>
            <a:endParaRPr lang="en-GB" dirty="0"/>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close up of a logo&#10;&#10;Description automatically generated">
            <a:extLst>
              <a:ext uri="{FF2B5EF4-FFF2-40B4-BE49-F238E27FC236}">
                <a16:creationId xmlns:a16="http://schemas.microsoft.com/office/drawing/2014/main" id="{37CAB6BF-5648-4D3A-8737-CB222B926C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8" name="Picture 7" descr="A picture containing clock, light&#10;&#10;Description automatically generated">
            <a:extLst>
              <a:ext uri="{FF2B5EF4-FFF2-40B4-BE49-F238E27FC236}">
                <a16:creationId xmlns:a16="http://schemas.microsoft.com/office/drawing/2014/main" id="{25B44654-3CE8-4999-966C-2D33D06609C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9" name="Picture 8" descr="A close up of a screen&#10;&#10;Description automatically generated">
            <a:extLst>
              <a:ext uri="{FF2B5EF4-FFF2-40B4-BE49-F238E27FC236}">
                <a16:creationId xmlns:a16="http://schemas.microsoft.com/office/drawing/2014/main" id="{E035E668-5F29-4B3E-B8A6-9AFA50A88D3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4291020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ssembly">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4214813" y="3289910"/>
            <a:ext cx="4186237"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Assembly</a:t>
            </a:r>
          </a:p>
          <a:p>
            <a:pPr algn="r"/>
            <a:endParaRPr lang="en-GB" dirty="0"/>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close up of a logo&#10;&#10;Description automatically generated">
            <a:extLst>
              <a:ext uri="{FF2B5EF4-FFF2-40B4-BE49-F238E27FC236}">
                <a16:creationId xmlns:a16="http://schemas.microsoft.com/office/drawing/2014/main" id="{6EB67C57-35A8-4F55-A8E9-2091F4D3AC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8" name="Picture 7" descr="A picture containing clock, light&#10;&#10;Description automatically generated">
            <a:extLst>
              <a:ext uri="{FF2B5EF4-FFF2-40B4-BE49-F238E27FC236}">
                <a16:creationId xmlns:a16="http://schemas.microsoft.com/office/drawing/2014/main" id="{D9F338E9-0648-4455-9CCA-0CE1C52763F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9" name="Picture 8" descr="A close up of a screen&#10;&#10;Description automatically generated">
            <a:extLst>
              <a:ext uri="{FF2B5EF4-FFF2-40B4-BE49-F238E27FC236}">
                <a16:creationId xmlns:a16="http://schemas.microsoft.com/office/drawing/2014/main" id="{F70ABA59-1572-4629-9862-F6CDB3B5CD9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786056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3"/>
            <a:ext cx="8210550" cy="2039937"/>
          </a:xfrm>
          <a:prstGeom prst="rect">
            <a:avLst/>
          </a:prstGeom>
        </p:spPr>
        <p:txBody>
          <a:bodyPr/>
          <a:lstStyle>
            <a:lvl1pPr marL="285750" indent="-285750">
              <a:lnSpc>
                <a:spcPct val="200000"/>
              </a:lnSpc>
              <a:buClr>
                <a:schemeClr val="tx2"/>
              </a:buClr>
              <a:buFont typeface="Arial" panose="020B0604020202020204" pitchFamily="34" charset="0"/>
              <a:buChar char="•"/>
              <a:defRPr sz="1600" b="1">
                <a:solidFill>
                  <a:schemeClr val="tx2"/>
                </a:solidFill>
              </a:defRPr>
            </a:lvl1pPr>
            <a:lvl2pPr marL="457200" indent="0">
              <a:buNone/>
              <a:defRPr sz="1600"/>
            </a:lvl2pPr>
          </a:lstStyle>
          <a:p>
            <a:pPr lvl="0"/>
            <a:r>
              <a:rPr lang="en-US" dirty="0"/>
              <a:t>Key word (bold, purple): Meaning (lowercase, black)</a:t>
            </a:r>
          </a:p>
          <a:p>
            <a:pPr lvl="0"/>
            <a:r>
              <a:rPr lang="en-US" dirty="0"/>
              <a:t>Key word:</a:t>
            </a:r>
          </a:p>
          <a:p>
            <a:pPr lvl="0"/>
            <a:r>
              <a:rPr lang="en-US" dirty="0"/>
              <a:t>Key word:</a:t>
            </a:r>
          </a:p>
          <a:p>
            <a:pPr lvl="0"/>
            <a:endParaRPr lang="en-US" dirty="0"/>
          </a:p>
          <a:p>
            <a:pPr lvl="1"/>
            <a:endParaRPr lang="en-US" dirty="0"/>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8" y="1412174"/>
            <a:ext cx="8146799" cy="1559736"/>
          </a:xfrm>
          <a:prstGeom prst="rect">
            <a:avLst/>
          </a:prstGeom>
        </p:spPr>
        <p:txBody>
          <a:bodyPr/>
          <a:lstStyle>
            <a:lvl1pPr marL="342900" indent="-342900">
              <a:lnSpc>
                <a:spcPct val="200000"/>
              </a:lnSpc>
              <a:buClr>
                <a:schemeClr val="accent2"/>
              </a:buClr>
              <a:buAutoNum type="arabicPeriod"/>
              <a:defRPr sz="1600"/>
            </a:lvl1pPr>
          </a:lstStyle>
          <a:p>
            <a:pPr lvl="0"/>
            <a:r>
              <a:rPr lang="en-US" dirty="0"/>
              <a:t>Write learning objective here</a:t>
            </a:r>
          </a:p>
          <a:p>
            <a:pPr lvl="0"/>
            <a:r>
              <a:rPr lang="en-US" dirty="0"/>
              <a:t>Write learning objective here</a:t>
            </a:r>
          </a:p>
          <a:p>
            <a:pPr lvl="0"/>
            <a:endParaRPr lang="en-US" dirty="0"/>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
        <p:nvSpPr>
          <p:cNvPr id="10" name="Shape 114">
            <a:extLst>
              <a:ext uri="{FF2B5EF4-FFF2-40B4-BE49-F238E27FC236}">
                <a16:creationId xmlns:a16="http://schemas.microsoft.com/office/drawing/2014/main" id="{5C5BAC1D-CF70-4187-8A5C-3F701034B897}"/>
              </a:ext>
            </a:extLst>
          </p:cNvPr>
          <p:cNvSpPr/>
          <p:nvPr/>
        </p:nvSpPr>
        <p:spPr>
          <a:xfrm>
            <a:off x="776288" y="241911"/>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bg1"/>
                </a:solidFill>
                <a:latin typeface="Century Gothic" panose="020B0502020202020204" pitchFamily="34" charset="0"/>
                <a:ea typeface="Lato"/>
                <a:cs typeface="Lato"/>
                <a:sym typeface="Lato"/>
              </a:rPr>
              <a:t>Learning objectives for today</a:t>
            </a:r>
          </a:p>
        </p:txBody>
      </p:sp>
    </p:spTree>
    <p:extLst>
      <p:ext uri="{BB962C8B-B14F-4D97-AF65-F5344CB8AC3E}">
        <p14:creationId xmlns:p14="http://schemas.microsoft.com/office/powerpoint/2010/main" val="255579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ck">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9E3B75A2-8B5C-4D69-B08C-7F10EFC29B21}"/>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15020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776288" y="241911"/>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bg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4" y="2009954"/>
            <a:ext cx="8069263" cy="3951287"/>
          </a:xfrm>
          <a:prstGeom prst="rect">
            <a:avLst/>
          </a:prstGeo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dirty="0"/>
              <a:t>Starter:</a:t>
            </a:r>
          </a:p>
          <a:p>
            <a:pPr lvl="0"/>
            <a:r>
              <a:rPr lang="en-US" dirty="0"/>
              <a:t>Why are we talking about this? </a:t>
            </a:r>
          </a:p>
          <a:p>
            <a:pPr lvl="0"/>
            <a:r>
              <a:rPr lang="en-US" dirty="0"/>
              <a:t>Following points</a:t>
            </a:r>
          </a:p>
          <a:p>
            <a:pPr lvl="0"/>
            <a:r>
              <a:rPr lang="en-US" dirty="0"/>
              <a:t>Career Launchpad</a:t>
            </a:r>
          </a:p>
          <a:p>
            <a:pPr lvl="0"/>
            <a:r>
              <a:rPr lang="en-US" dirty="0"/>
              <a:t>Vote</a:t>
            </a:r>
          </a:p>
        </p:txBody>
      </p:sp>
    </p:spTree>
    <p:extLst>
      <p:ext uri="{BB962C8B-B14F-4D97-AF65-F5344CB8AC3E}">
        <p14:creationId xmlns:p14="http://schemas.microsoft.com/office/powerpoint/2010/main" val="2829210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reer Launchp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851511-705D-428E-9184-B9946558E9E4}"/>
              </a:ext>
            </a:extLst>
          </p:cNvPr>
          <p:cNvSpPr/>
          <p:nvPr userDrawn="1"/>
        </p:nvSpPr>
        <p:spPr>
          <a:xfrm>
            <a:off x="0" y="861329"/>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F16EF5C-91C2-479C-A06B-FAA2C005472A}"/>
              </a:ext>
            </a:extLst>
          </p:cNvPr>
          <p:cNvSpPr/>
          <p:nvPr userDrawn="1"/>
        </p:nvSpPr>
        <p:spPr>
          <a:xfrm flipH="1">
            <a:off x="1" y="928972"/>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Rectangle 13">
            <a:extLst>
              <a:ext uri="{FF2B5EF4-FFF2-40B4-BE49-F238E27FC236}">
                <a16:creationId xmlns:a16="http://schemas.microsoft.com/office/drawing/2014/main" id="{A7F92182-E1F5-496F-9EEC-199FE0C29CBC}"/>
              </a:ext>
            </a:extLst>
          </p:cNvPr>
          <p:cNvSpPr/>
          <p:nvPr userDrawn="1"/>
        </p:nvSpPr>
        <p:spPr>
          <a:xfrm>
            <a:off x="2" y="15939"/>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8" name="Picture 17" descr="A picture containing clock&#10;&#10;Description automatically generated">
            <a:extLst>
              <a:ext uri="{FF2B5EF4-FFF2-40B4-BE49-F238E27FC236}">
                <a16:creationId xmlns:a16="http://schemas.microsoft.com/office/drawing/2014/main" id="{39635D7A-101B-4CFB-83C0-C8FBE51993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90" y="126635"/>
            <a:ext cx="747652" cy="802337"/>
          </a:xfrm>
          <a:prstGeom prst="rect">
            <a:avLst/>
          </a:prstGeom>
        </p:spPr>
      </p:pic>
      <p:pic>
        <p:nvPicPr>
          <p:cNvPr id="20" name="Picture 19" descr="A picture containing fence&#10;&#10;Description automatically generated">
            <a:extLst>
              <a:ext uri="{FF2B5EF4-FFF2-40B4-BE49-F238E27FC236}">
                <a16:creationId xmlns:a16="http://schemas.microsoft.com/office/drawing/2014/main" id="{74F0EBD2-63A7-4BBA-84F6-B45413D0AA92}"/>
              </a:ext>
            </a:extLst>
          </p:cNvPr>
          <p:cNvPicPr>
            <a:picLocks noChangeAspect="1"/>
          </p:cNvPicPr>
          <p:nvPr userDrawn="1"/>
        </p:nvPicPr>
        <p:blipFill>
          <a:blip r:embed="rId3">
            <a:alphaModFix amt="50000"/>
          </a:blip>
          <a:stretch>
            <a:fillRect/>
          </a:stretch>
        </p:blipFill>
        <p:spPr>
          <a:xfrm>
            <a:off x="29049" y="0"/>
            <a:ext cx="6101081" cy="6913518"/>
          </a:xfrm>
          <a:prstGeom prst="rect">
            <a:avLst/>
          </a:prstGeom>
        </p:spPr>
      </p:pic>
      <p:sp>
        <p:nvSpPr>
          <p:cNvPr id="22" name="Slide Number Placeholder 1">
            <a:extLst>
              <a:ext uri="{FF2B5EF4-FFF2-40B4-BE49-F238E27FC236}">
                <a16:creationId xmlns:a16="http://schemas.microsoft.com/office/drawing/2014/main" id="{56AA2689-00D8-4097-967E-4AA3CAFC653A}"/>
              </a:ext>
            </a:extLst>
          </p:cNvPr>
          <p:cNvSpPr txBox="1">
            <a:spLocks/>
          </p:cNvSpPr>
          <p:nvPr userDrawn="1"/>
        </p:nvSpPr>
        <p:spPr>
          <a:xfrm>
            <a:off x="6964895" y="65728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24" name="Shape 114">
            <a:extLst>
              <a:ext uri="{FF2B5EF4-FFF2-40B4-BE49-F238E27FC236}">
                <a16:creationId xmlns:a16="http://schemas.microsoft.com/office/drawing/2014/main" id="{AD0A2BE7-138C-43AE-867B-F4BF8CC45764}"/>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Career Launchpad!</a:t>
            </a:r>
          </a:p>
        </p:txBody>
      </p:sp>
      <p:sp>
        <p:nvSpPr>
          <p:cNvPr id="26" name="Pentagon 20">
            <a:extLst>
              <a:ext uri="{FF2B5EF4-FFF2-40B4-BE49-F238E27FC236}">
                <a16:creationId xmlns:a16="http://schemas.microsoft.com/office/drawing/2014/main" id="{21B1DB53-19B1-472D-BE1F-37FF15538587}"/>
              </a:ext>
            </a:extLst>
          </p:cNvPr>
          <p:cNvSpPr/>
          <p:nvPr userDrawn="1"/>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28" name="Graphic 27" descr="Rocket">
            <a:extLst>
              <a:ext uri="{FF2B5EF4-FFF2-40B4-BE49-F238E27FC236}">
                <a16:creationId xmlns:a16="http://schemas.microsoft.com/office/drawing/2014/main" id="{4A735E10-27D0-4E72-8937-FBDAFBB52296}"/>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329260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all to A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735F5-5558-454E-9AC2-49F9B91216AD}"/>
              </a:ext>
            </a:extLst>
          </p:cNvPr>
          <p:cNvSpPr/>
          <p:nvPr userDrawn="1"/>
        </p:nvSpPr>
        <p:spPr>
          <a:xfrm>
            <a:off x="0" y="861329"/>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E4F0BF9-C8BA-44DA-869A-07EAD0ABE50C}"/>
              </a:ext>
            </a:extLst>
          </p:cNvPr>
          <p:cNvSpPr/>
          <p:nvPr userDrawn="1"/>
        </p:nvSpPr>
        <p:spPr>
          <a:xfrm flipH="1">
            <a:off x="1" y="928972"/>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4" name="Rectangle 3">
            <a:extLst>
              <a:ext uri="{FF2B5EF4-FFF2-40B4-BE49-F238E27FC236}">
                <a16:creationId xmlns:a16="http://schemas.microsoft.com/office/drawing/2014/main" id="{C2875AC3-2339-4B65-ADAA-2ED89EFCBC30}"/>
              </a:ext>
            </a:extLst>
          </p:cNvPr>
          <p:cNvSpPr/>
          <p:nvPr userDrawn="1"/>
        </p:nvSpPr>
        <p:spPr>
          <a:xfrm>
            <a:off x="2" y="15939"/>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clock&#10;&#10;Description automatically generated">
            <a:extLst>
              <a:ext uri="{FF2B5EF4-FFF2-40B4-BE49-F238E27FC236}">
                <a16:creationId xmlns:a16="http://schemas.microsoft.com/office/drawing/2014/main" id="{9D1A6AFE-287B-4C87-8D68-DF44B220C1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90" y="126635"/>
            <a:ext cx="747652" cy="802337"/>
          </a:xfrm>
          <a:prstGeom prst="rect">
            <a:avLst/>
          </a:prstGeom>
        </p:spPr>
      </p:pic>
      <p:pic>
        <p:nvPicPr>
          <p:cNvPr id="15" name="Picture 14" descr="A picture containing fence&#10;&#10;Description automatically generated">
            <a:extLst>
              <a:ext uri="{FF2B5EF4-FFF2-40B4-BE49-F238E27FC236}">
                <a16:creationId xmlns:a16="http://schemas.microsoft.com/office/drawing/2014/main" id="{474F7104-61CD-453E-97CC-8F8129B95978}"/>
              </a:ext>
            </a:extLst>
          </p:cNvPr>
          <p:cNvPicPr>
            <a:picLocks noChangeAspect="1"/>
          </p:cNvPicPr>
          <p:nvPr userDrawn="1"/>
        </p:nvPicPr>
        <p:blipFill>
          <a:blip r:embed="rId3">
            <a:alphaModFix amt="50000"/>
          </a:blip>
          <a:stretch>
            <a:fillRect/>
          </a:stretch>
        </p:blipFill>
        <p:spPr>
          <a:xfrm>
            <a:off x="29049" y="0"/>
            <a:ext cx="6101081" cy="6913518"/>
          </a:xfrm>
          <a:prstGeom prst="rect">
            <a:avLst/>
          </a:prstGeom>
        </p:spPr>
      </p:pic>
      <p:sp>
        <p:nvSpPr>
          <p:cNvPr id="17" name="Slide Number Placeholder 1">
            <a:extLst>
              <a:ext uri="{FF2B5EF4-FFF2-40B4-BE49-F238E27FC236}">
                <a16:creationId xmlns:a16="http://schemas.microsoft.com/office/drawing/2014/main" id="{880778B1-4D1E-4073-83D3-F45ACD856E69}"/>
              </a:ext>
            </a:extLst>
          </p:cNvPr>
          <p:cNvSpPr txBox="1">
            <a:spLocks/>
          </p:cNvSpPr>
          <p:nvPr userDrawn="1"/>
        </p:nvSpPr>
        <p:spPr>
          <a:xfrm>
            <a:off x="6964895" y="65728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19" name="Pentagon 20">
            <a:extLst>
              <a:ext uri="{FF2B5EF4-FFF2-40B4-BE49-F238E27FC236}">
                <a16:creationId xmlns:a16="http://schemas.microsoft.com/office/drawing/2014/main" id="{335F5B62-4620-41C7-99A9-2C72E8283704}"/>
              </a:ext>
            </a:extLst>
          </p:cNvPr>
          <p:cNvSpPr/>
          <p:nvPr userDrawn="1"/>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21" name="Shape 114">
            <a:extLst>
              <a:ext uri="{FF2B5EF4-FFF2-40B4-BE49-F238E27FC236}">
                <a16:creationId xmlns:a16="http://schemas.microsoft.com/office/drawing/2014/main" id="{CF9DC1FD-0E91-4171-9D86-22DD7B0AC181}"/>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Call to Action!</a:t>
            </a:r>
          </a:p>
        </p:txBody>
      </p:sp>
      <p:pic>
        <p:nvPicPr>
          <p:cNvPr id="23" name="Graphic 22" descr="Megaphone1">
            <a:extLst>
              <a:ext uri="{FF2B5EF4-FFF2-40B4-BE49-F238E27FC236}">
                <a16:creationId xmlns:a16="http://schemas.microsoft.com/office/drawing/2014/main" id="{4B91C767-9596-40C4-B6CE-FF801B0605B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508701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Summary">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046D54A-C870-4F27-8AC6-6A0B6821C8DD}"/>
              </a:ext>
            </a:extLst>
          </p:cNvPr>
          <p:cNvSpPr/>
          <p:nvPr userDrawn="1"/>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5AC5EAA-16C1-49FA-9BC2-D212F1585860}"/>
              </a:ext>
            </a:extLst>
          </p:cNvPr>
          <p:cNvSpPr/>
          <p:nvPr userDrawn="1"/>
        </p:nvSpPr>
        <p:spPr>
          <a:xfrm flipH="1">
            <a:off x="-1" y="913033"/>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0" name="Rectangle 29">
            <a:extLst>
              <a:ext uri="{FF2B5EF4-FFF2-40B4-BE49-F238E27FC236}">
                <a16:creationId xmlns:a16="http://schemas.microsoft.com/office/drawing/2014/main" id="{F7EDA021-01B4-421F-B9B0-4BFCF8C9CCB8}"/>
              </a:ext>
            </a:extLst>
          </p:cNvPr>
          <p:cNvSpPr/>
          <p:nvPr userDrawn="1"/>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32" name="Picture 31" descr="A picture containing clock&#10;&#10;Description automatically generated">
            <a:extLst>
              <a:ext uri="{FF2B5EF4-FFF2-40B4-BE49-F238E27FC236}">
                <a16:creationId xmlns:a16="http://schemas.microsoft.com/office/drawing/2014/main" id="{70723B99-26AC-4A58-A0F4-0E84D10FCE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34" name="Picture 33" descr="A picture containing fence&#10;&#10;Description automatically generated">
            <a:extLst>
              <a:ext uri="{FF2B5EF4-FFF2-40B4-BE49-F238E27FC236}">
                <a16:creationId xmlns:a16="http://schemas.microsoft.com/office/drawing/2014/main" id="{56C59D3A-3149-49AA-8388-A0312F84D20F}"/>
              </a:ext>
            </a:extLst>
          </p:cNvPr>
          <p:cNvPicPr>
            <a:picLocks noChangeAspect="1"/>
          </p:cNvPicPr>
          <p:nvPr userDrawn="1"/>
        </p:nvPicPr>
        <p:blipFill>
          <a:blip r:embed="rId3">
            <a:alphaModFix amt="50000"/>
          </a:blip>
          <a:stretch>
            <a:fillRect/>
          </a:stretch>
        </p:blipFill>
        <p:spPr>
          <a:xfrm>
            <a:off x="29047" y="-15939"/>
            <a:ext cx="6101081" cy="6913518"/>
          </a:xfrm>
          <a:prstGeom prst="rect">
            <a:avLst/>
          </a:prstGeom>
        </p:spPr>
      </p:pic>
      <p:pic>
        <p:nvPicPr>
          <p:cNvPr id="36" name="Graphic 35">
            <a:extLst>
              <a:ext uri="{FF2B5EF4-FFF2-40B4-BE49-F238E27FC236}">
                <a16:creationId xmlns:a16="http://schemas.microsoft.com/office/drawing/2014/main" id="{2623C715-6D16-4539-B418-E8537EB8A65D}"/>
              </a:ext>
            </a:extLst>
          </p:cNvPr>
          <p:cNvPicPr>
            <a:picLocks noChangeAspect="1"/>
          </p:cNvPicPr>
          <p:nvPr userDrawn="1"/>
        </p:nvPicPr>
        <p:blipFill>
          <a:blip r:embed="rId4">
            <a:alphaModFix amt="32000"/>
            <a:extLst>
              <a:ext uri="{96DAC541-7B7A-43D3-8B79-37D633B846F1}">
                <asvg:svgBlip xmlns:asvg="http://schemas.microsoft.com/office/drawing/2016/SVG/main" xmlns="" r:embed="rId5"/>
              </a:ext>
            </a:extLst>
          </a:blip>
          <a:stretch>
            <a:fillRect/>
          </a:stretch>
        </p:blipFill>
        <p:spPr>
          <a:xfrm rot="391057">
            <a:off x="601027" y="-177752"/>
            <a:ext cx="4761052" cy="7474076"/>
          </a:xfrm>
          <a:prstGeom prst="rect">
            <a:avLst/>
          </a:prstGeom>
        </p:spPr>
      </p:pic>
      <p:sp>
        <p:nvSpPr>
          <p:cNvPr id="38" name="Slide Number Placeholder 1">
            <a:extLst>
              <a:ext uri="{FF2B5EF4-FFF2-40B4-BE49-F238E27FC236}">
                <a16:creationId xmlns:a16="http://schemas.microsoft.com/office/drawing/2014/main" id="{2ED77DB2-E8BD-438B-8C79-5EF1DBA26318}"/>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7" y="1991566"/>
            <a:ext cx="3993845"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4" y="1991566"/>
            <a:ext cx="3950305" cy="4003736"/>
          </a:xfrm>
          <a:prstGeom prst="rect">
            <a:avLst/>
          </a:prstGeom>
          <a:solidFill>
            <a:schemeClr val="bg1"/>
          </a:solidFill>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2000" y="1585347"/>
            <a:ext cx="3995802"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4" y="1585347"/>
            <a:ext cx="3950307"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sp>
        <p:nvSpPr>
          <p:cNvPr id="39" name="Title 1">
            <a:extLst>
              <a:ext uri="{FF2B5EF4-FFF2-40B4-BE49-F238E27FC236}">
                <a16:creationId xmlns:a16="http://schemas.microsoft.com/office/drawing/2014/main" id="{728367DD-8833-44A7-9B6C-50297400BF6D}"/>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Tree>
    <p:extLst>
      <p:ext uri="{BB962C8B-B14F-4D97-AF65-F5344CB8AC3E}">
        <p14:creationId xmlns:p14="http://schemas.microsoft.com/office/powerpoint/2010/main" val="4102225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2">
            <a:alphaModFix amt="32000"/>
            <a:extLst>
              <a:ext uri="{96DAC541-7B7A-43D3-8B79-37D633B846F1}">
                <asvg:svgBlip xmlns:asvg="http://schemas.microsoft.com/office/drawing/2016/SVG/main" xmlns="" r:embed="rId3"/>
              </a:ext>
            </a:extLst>
          </a:blip>
          <a:stretch>
            <a:fillRect/>
          </a:stretch>
        </p:blipFill>
        <p:spPr>
          <a:xfrm rot="391057">
            <a:off x="601027" y="-177752"/>
            <a:ext cx="4761052" cy="7474076"/>
          </a:xfrm>
          <a:prstGeom prst="rect">
            <a:avLst/>
          </a:prstGeom>
        </p:spPr>
      </p:pic>
      <p:sp>
        <p:nvSpPr>
          <p:cNvPr id="7" name="Rectangle 6">
            <a:extLst>
              <a:ext uri="{FF2B5EF4-FFF2-40B4-BE49-F238E27FC236}">
                <a16:creationId xmlns:a16="http://schemas.microsoft.com/office/drawing/2014/main" id="{3ABF2E45-869C-4ACB-8A9B-599284D53514}"/>
              </a:ext>
            </a:extLst>
          </p:cNvPr>
          <p:cNvSpPr/>
          <p:nvPr userDrawn="1"/>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B79D168-168F-4958-A66B-EF2EE6D7D9D6}"/>
              </a:ext>
            </a:extLst>
          </p:cNvPr>
          <p:cNvSpPr/>
          <p:nvPr userDrawn="1"/>
        </p:nvSpPr>
        <p:spPr>
          <a:xfrm flipH="1">
            <a:off x="-1" y="913033"/>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9" name="Rectangle 8">
            <a:extLst>
              <a:ext uri="{FF2B5EF4-FFF2-40B4-BE49-F238E27FC236}">
                <a16:creationId xmlns:a16="http://schemas.microsoft.com/office/drawing/2014/main" id="{DEB48BD0-FE1A-466D-9E41-8A8AFA51C184}"/>
              </a:ext>
            </a:extLst>
          </p:cNvPr>
          <p:cNvSpPr/>
          <p:nvPr userDrawn="1"/>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0044BDB3-A789-4F23-8857-20B1C3BA993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7" name="Picture 16" descr="A picture containing fence&#10;&#10;Description automatically generated">
            <a:extLst>
              <a:ext uri="{FF2B5EF4-FFF2-40B4-BE49-F238E27FC236}">
                <a16:creationId xmlns:a16="http://schemas.microsoft.com/office/drawing/2014/main" id="{D6732AB0-7883-473F-AD08-8AD1F9444902}"/>
              </a:ext>
            </a:extLst>
          </p:cNvPr>
          <p:cNvPicPr>
            <a:picLocks noChangeAspect="1"/>
          </p:cNvPicPr>
          <p:nvPr userDrawn="1"/>
        </p:nvPicPr>
        <p:blipFill>
          <a:blip r:embed="rId5">
            <a:alphaModFix amt="50000"/>
          </a:blip>
          <a:stretch>
            <a:fillRect/>
          </a:stretch>
        </p:blipFill>
        <p:spPr>
          <a:xfrm>
            <a:off x="15192" y="-15939"/>
            <a:ext cx="6101081" cy="6913518"/>
          </a:xfrm>
          <a:prstGeom prst="rect">
            <a:avLst/>
          </a:prstGeom>
        </p:spPr>
      </p:pic>
      <p:pic>
        <p:nvPicPr>
          <p:cNvPr id="30" name="Graphic 29">
            <a:extLst>
              <a:ext uri="{FF2B5EF4-FFF2-40B4-BE49-F238E27FC236}">
                <a16:creationId xmlns:a16="http://schemas.microsoft.com/office/drawing/2014/main" id="{2BBF5E97-2A06-4BA7-855C-973717B8EFB3}"/>
              </a:ext>
            </a:extLst>
          </p:cNvPr>
          <p:cNvPicPr>
            <a:picLocks noChangeAspect="1"/>
          </p:cNvPicPr>
          <p:nvPr userDrawn="1"/>
        </p:nvPicPr>
        <p:blipFill>
          <a:blip r:embed="rId2">
            <a:alphaModFix amt="32000"/>
            <a:extLst>
              <a:ext uri="{96DAC541-7B7A-43D3-8B79-37D633B846F1}">
                <asvg:svgBlip xmlns:asvg="http://schemas.microsoft.com/office/drawing/2016/SVG/main" xmlns="" r:embed="rId3"/>
              </a:ext>
            </a:extLst>
          </a:blip>
          <a:stretch>
            <a:fillRect/>
          </a:stretch>
        </p:blipFill>
        <p:spPr>
          <a:xfrm rot="391057">
            <a:off x="601027" y="-177752"/>
            <a:ext cx="4761052" cy="7474076"/>
          </a:xfrm>
          <a:prstGeom prst="rect">
            <a:avLst/>
          </a:prstGeom>
        </p:spPr>
      </p:pic>
      <p:sp>
        <p:nvSpPr>
          <p:cNvPr id="32" name="Slide Number Placeholder 1">
            <a:extLst>
              <a:ext uri="{FF2B5EF4-FFF2-40B4-BE49-F238E27FC236}">
                <a16:creationId xmlns:a16="http://schemas.microsoft.com/office/drawing/2014/main" id="{668209A7-4122-4771-A20F-0EAA55605EF5}"/>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18" name="Pentagon 20">
            <a:extLst>
              <a:ext uri="{FF2B5EF4-FFF2-40B4-BE49-F238E27FC236}">
                <a16:creationId xmlns:a16="http://schemas.microsoft.com/office/drawing/2014/main" id="{B307EECC-4F69-40D8-967A-CE69F4414557}"/>
              </a:ext>
            </a:extLst>
          </p:cNvPr>
          <p:cNvSpPr/>
          <p:nvPr/>
        </p:nvSpPr>
        <p:spPr>
          <a:xfrm>
            <a:off x="-2730" y="200587"/>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15" name="Shape 246">
            <a:extLst>
              <a:ext uri="{FF2B5EF4-FFF2-40B4-BE49-F238E27FC236}">
                <a16:creationId xmlns:a16="http://schemas.microsoft.com/office/drawing/2014/main" id="{28CDD410-91D4-428A-9093-8BAF972DFC41}"/>
              </a:ext>
            </a:extLst>
          </p:cNvPr>
          <p:cNvSpPr txBox="1">
            <a:spLocks/>
          </p:cNvSpPr>
          <p:nvPr/>
        </p:nvSpPr>
        <p:spPr>
          <a:xfrm>
            <a:off x="1295633" y="1236396"/>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dirty="0">
                <a:latin typeface="Century Gothic" panose="020B0502020202020204" pitchFamily="34" charset="0"/>
                <a:ea typeface="Lato" panose="020F0502020204030203" pitchFamily="34" charset="0"/>
                <a:cs typeface="Lato" panose="020F0502020204030203" pitchFamily="34" charset="0"/>
                <a:sym typeface="Calibri"/>
              </a:rPr>
              <a:t>Vote Now on…</a:t>
            </a: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dirty="0">
                <a:latin typeface="Century Gothic" panose="020B0502020202020204" pitchFamily="34" charset="0"/>
                <a:ea typeface="Lato" panose="020F0502020204030203" pitchFamily="34" charset="0"/>
                <a:cs typeface="Lato" panose="020F0502020204030203" pitchFamily="34" charset="0"/>
                <a:sym typeface="Calibri"/>
              </a:rPr>
              <a:t/>
            </a: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u="sng" dirty="0">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dirty="0">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p:nvSpPr>
        <p:spPr>
          <a:xfrm>
            <a:off x="2517061" y="5360126"/>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4" name="Picture 23" descr="A picture containing clock, drawing&#10;&#10;Description automatically generated">
            <a:extLst>
              <a:ext uri="{FF2B5EF4-FFF2-40B4-BE49-F238E27FC236}">
                <a16:creationId xmlns:a16="http://schemas.microsoft.com/office/drawing/2014/main" id="{8A6F6DF9-4762-402D-A12E-0262D0B32BA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0618" y="225347"/>
            <a:ext cx="316581" cy="489089"/>
          </a:xfrm>
          <a:prstGeom prst="rect">
            <a:avLst/>
          </a:prstGeom>
        </p:spPr>
      </p:pic>
      <p:sp>
        <p:nvSpPr>
          <p:cNvPr id="34" name="Shape 114">
            <a:extLst>
              <a:ext uri="{FF2B5EF4-FFF2-40B4-BE49-F238E27FC236}">
                <a16:creationId xmlns:a16="http://schemas.microsoft.com/office/drawing/2014/main" id="{94735DA5-AF7C-4492-98D8-9CC418C6C75C}"/>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Vote!</a:t>
            </a:r>
          </a:p>
        </p:txBody>
      </p:sp>
    </p:spTree>
    <p:extLst>
      <p:ext uri="{BB962C8B-B14F-4D97-AF65-F5344CB8AC3E}">
        <p14:creationId xmlns:p14="http://schemas.microsoft.com/office/powerpoint/2010/main" val="2159257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6" name="Text Placeholder 14">
            <a:extLst>
              <a:ext uri="{FF2B5EF4-FFF2-40B4-BE49-F238E27FC236}">
                <a16:creationId xmlns:a16="http://schemas.microsoft.com/office/drawing/2014/main" id="{B126F83D-446D-42C9-9E59-5B1780758BCA}"/>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58931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ith tick">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6" name="Rectangle 5">
            <a:extLst>
              <a:ext uri="{FF2B5EF4-FFF2-40B4-BE49-F238E27FC236}">
                <a16:creationId xmlns:a16="http://schemas.microsoft.com/office/drawing/2014/main" id="{1F559F53-9EF5-4C0D-9516-067B5850D95C}"/>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07C17DF-5EF7-444F-A2CF-22FBD0035C00}"/>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clock&#10;&#10;Description automatically generated">
            <a:extLst>
              <a:ext uri="{FF2B5EF4-FFF2-40B4-BE49-F238E27FC236}">
                <a16:creationId xmlns:a16="http://schemas.microsoft.com/office/drawing/2014/main" id="{0B8EDE31-1941-429F-A4B7-233F7251BC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14" name="Slide Number Placeholder 1">
            <a:extLst>
              <a:ext uri="{FF2B5EF4-FFF2-40B4-BE49-F238E27FC236}">
                <a16:creationId xmlns:a16="http://schemas.microsoft.com/office/drawing/2014/main" id="{BB91530B-435F-4C0F-AD5E-E5DFF90D2D42}"/>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3">
            <a:alphaModFix amt="32000"/>
            <a:extLst>
              <a:ext uri="{96DAC541-7B7A-43D3-8B79-37D633B846F1}">
                <asvg:svgBlip xmlns:asvg="http://schemas.microsoft.com/office/drawing/2016/SVG/main" xmlns="" r:embed="rId4"/>
              </a:ext>
            </a:extLst>
          </a:blip>
          <a:stretch>
            <a:fillRect/>
          </a:stretch>
        </p:blipFill>
        <p:spPr>
          <a:xfrm rot="391057">
            <a:off x="601027" y="-177752"/>
            <a:ext cx="4761052" cy="7474076"/>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5">
            <a:alphaModFix amt="50000"/>
          </a:blip>
          <a:stretch>
            <a:fillRect/>
          </a:stretch>
        </p:blipFill>
        <p:spPr>
          <a:xfrm>
            <a:off x="29047" y="-15939"/>
            <a:ext cx="6101081" cy="6913518"/>
          </a:xfrm>
          <a:prstGeom prst="rect">
            <a:avLst/>
          </a:prstGeom>
        </p:spPr>
      </p:pic>
      <p:sp>
        <p:nvSpPr>
          <p:cNvPr id="15" name="Text Placeholder 14">
            <a:extLst>
              <a:ext uri="{FF2B5EF4-FFF2-40B4-BE49-F238E27FC236}">
                <a16:creationId xmlns:a16="http://schemas.microsoft.com/office/drawing/2014/main" id="{E18B6666-79F6-455F-84AB-BD3C1DFE49DB}"/>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93931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ur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A94970-0746-43EA-A37A-84F303FDBFBA}"/>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Tree>
    <p:extLst>
      <p:ext uri="{BB962C8B-B14F-4D97-AF65-F5344CB8AC3E}">
        <p14:creationId xmlns:p14="http://schemas.microsoft.com/office/powerpoint/2010/main" val="747563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1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B6E2F9-3C24-4917-A1EA-BE46C33E7983}"/>
              </a:ext>
            </a:extLst>
          </p:cNvPr>
          <p:cNvSpPr/>
          <p:nvPr userDrawn="1"/>
        </p:nvSpPr>
        <p:spPr>
          <a:xfrm>
            <a:off x="0" y="1016000"/>
            <a:ext cx="9144000" cy="584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userDrawn="1"/>
        </p:nvSpPr>
        <p:spPr>
          <a:xfrm>
            <a:off x="0" y="32729"/>
            <a:ext cx="9144000" cy="979595"/>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Rectangle 13">
            <a:extLst>
              <a:ext uri="{FF2B5EF4-FFF2-40B4-BE49-F238E27FC236}">
                <a16:creationId xmlns:a16="http://schemas.microsoft.com/office/drawing/2014/main" id="{CC386B65-C29E-45C9-8D37-0A90B15A6E34}"/>
              </a:ext>
            </a:extLst>
          </p:cNvPr>
          <p:cNvSpPr/>
          <p:nvPr userDrawn="1"/>
        </p:nvSpPr>
        <p:spPr>
          <a:xfrm>
            <a:off x="0" y="-5115"/>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5" name="Picture 14" descr="A picture containing clock&#10;&#10;Description automatically generated">
            <a:extLst>
              <a:ext uri="{FF2B5EF4-FFF2-40B4-BE49-F238E27FC236}">
                <a16:creationId xmlns:a16="http://schemas.microsoft.com/office/drawing/2014/main" id="{E8180B44-D962-491C-902F-EB2FF90666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88" y="105580"/>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4">
            <a:alphaModFix amt="32000"/>
            <a:extLst>
              <a:ext uri="{96DAC541-7B7A-43D3-8B79-37D633B846F1}">
                <asvg:svgBlip xmlns:asvg="http://schemas.microsoft.com/office/drawing/2016/SVG/main" xmlns="" r:embed="rId5"/>
              </a:ext>
            </a:extLst>
          </a:blip>
          <a:stretch>
            <a:fillRect/>
          </a:stretch>
        </p:blipFill>
        <p:spPr>
          <a:xfrm rot="391057">
            <a:off x="601027" y="-177752"/>
            <a:ext cx="4761052" cy="7474076"/>
          </a:xfrm>
          <a:prstGeom prst="rect">
            <a:avLst/>
          </a:prstGeom>
        </p:spPr>
      </p:pic>
      <p:sp>
        <p:nvSpPr>
          <p:cNvPr id="16" name="Shape 96">
            <a:extLst>
              <a:ext uri="{FF2B5EF4-FFF2-40B4-BE49-F238E27FC236}">
                <a16:creationId xmlns:a16="http://schemas.microsoft.com/office/drawing/2014/main" id="{BF86A7D8-F04F-4B10-98C0-A60509CF5E5C}"/>
              </a:ext>
            </a:extLst>
          </p:cNvPr>
          <p:cNvSpPr txBox="1">
            <a:spLocks/>
          </p:cNvSpPr>
          <p:nvPr userDrawn="1"/>
        </p:nvSpPr>
        <p:spPr>
          <a:xfrm>
            <a:off x="4572000" y="2987994"/>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15 minutes</a:t>
            </a:r>
          </a:p>
        </p:txBody>
      </p:sp>
      <p:pic>
        <p:nvPicPr>
          <p:cNvPr id="5" name="Picture 4" descr="A picture containing drawing&#10;&#10;Description automatically generated">
            <a:extLst>
              <a:ext uri="{FF2B5EF4-FFF2-40B4-BE49-F238E27FC236}">
                <a16:creationId xmlns:a16="http://schemas.microsoft.com/office/drawing/2014/main" id="{33120C93-0DA9-4A26-9FEE-19F7C470C93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221271" y="2372152"/>
            <a:ext cx="8768836" cy="1251176"/>
          </a:xfrm>
          <a:prstGeom prst="rect">
            <a:avLst/>
          </a:prstGeom>
        </p:spPr>
      </p:pic>
      <p:sp>
        <p:nvSpPr>
          <p:cNvPr id="20" name="Slide Number Placeholder 1">
            <a:extLst>
              <a:ext uri="{FF2B5EF4-FFF2-40B4-BE49-F238E27FC236}">
                <a16:creationId xmlns:a16="http://schemas.microsoft.com/office/drawing/2014/main" id="{947F85BC-4FC9-4675-A97B-24E25F3A1A16}"/>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7" name="Picture 16" descr="A picture containing shirt&#10;&#10;Description automatically generated">
            <a:extLst>
              <a:ext uri="{FF2B5EF4-FFF2-40B4-BE49-F238E27FC236}">
                <a16:creationId xmlns:a16="http://schemas.microsoft.com/office/drawing/2014/main" id="{772346FB-6F04-4B2F-A445-0762B5B5511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8" name="Picture 17" descr="A picture containing clock, meter, light&#10;&#10;Description automatically generated">
            <a:extLst>
              <a:ext uri="{FF2B5EF4-FFF2-40B4-BE49-F238E27FC236}">
                <a16:creationId xmlns:a16="http://schemas.microsoft.com/office/drawing/2014/main" id="{18A4D63C-75B3-4F08-8A31-9BEF0995A724}"/>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9" name="Picture 18" descr="A picture containing clock, television&#10;&#10;Description automatically generated">
            <a:extLst>
              <a:ext uri="{FF2B5EF4-FFF2-40B4-BE49-F238E27FC236}">
                <a16:creationId xmlns:a16="http://schemas.microsoft.com/office/drawing/2014/main" id="{DE9334C8-89EB-4ED6-8712-3FB62AEA1512}"/>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spTree>
    <p:extLst>
      <p:ext uri="{BB962C8B-B14F-4D97-AF65-F5344CB8AC3E}">
        <p14:creationId xmlns:p14="http://schemas.microsoft.com/office/powerpoint/2010/main" val="1965335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4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59F53-9EF5-4C0D-9516-067B5850D95C}"/>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userDrawn="1"/>
        </p:nvSpPr>
        <p:spPr>
          <a:xfrm>
            <a:off x="0" y="32729"/>
            <a:ext cx="9144000" cy="991001"/>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BDA2937-99E9-4B02-8250-0DDC816C11A9}"/>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7CED399E-AECD-422F-96BA-911E59C4416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4">
            <a:alphaModFix amt="32000"/>
            <a:extLst>
              <a:ext uri="{96DAC541-7B7A-43D3-8B79-37D633B846F1}">
                <asvg:svgBlip xmlns:asvg="http://schemas.microsoft.com/office/drawing/2016/SVG/main" xmlns="" r:embed="rId5"/>
              </a:ext>
            </a:extLst>
          </a:blip>
          <a:stretch>
            <a:fillRect/>
          </a:stretch>
        </p:blipFill>
        <p:spPr>
          <a:xfrm rot="391057">
            <a:off x="601027" y="-177752"/>
            <a:ext cx="4761052" cy="7474076"/>
          </a:xfrm>
          <a:prstGeom prst="rect">
            <a:avLst/>
          </a:prstGeom>
        </p:spPr>
      </p:pic>
      <p:sp>
        <p:nvSpPr>
          <p:cNvPr id="2" name="Shape 96">
            <a:extLst>
              <a:ext uri="{FF2B5EF4-FFF2-40B4-BE49-F238E27FC236}">
                <a16:creationId xmlns:a16="http://schemas.microsoft.com/office/drawing/2014/main" id="{E4DC75B5-26DC-4AA5-9C2B-DB3C93EAF449}"/>
              </a:ext>
            </a:extLst>
          </p:cNvPr>
          <p:cNvSpPr txBox="1">
            <a:spLocks/>
          </p:cNvSpPr>
          <p:nvPr userDrawn="1"/>
        </p:nvSpPr>
        <p:spPr>
          <a:xfrm>
            <a:off x="4572000" y="2987994"/>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45 minutes</a:t>
            </a:r>
          </a:p>
        </p:txBody>
      </p:sp>
      <p:pic>
        <p:nvPicPr>
          <p:cNvPr id="3" name="Picture 2" descr="A picture containing drawing&#10;&#10;Description automatically generated">
            <a:extLst>
              <a:ext uri="{FF2B5EF4-FFF2-40B4-BE49-F238E27FC236}">
                <a16:creationId xmlns:a16="http://schemas.microsoft.com/office/drawing/2014/main" id="{8FB5F507-59C8-4349-ACFA-C5271E6ECFD7}"/>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221271" y="2372152"/>
            <a:ext cx="8768836" cy="1251176"/>
          </a:xfrm>
          <a:prstGeom prst="rect">
            <a:avLst/>
          </a:prstGeom>
        </p:spPr>
      </p:pic>
      <p:sp>
        <p:nvSpPr>
          <p:cNvPr id="18" name="Slide Number Placeholder 1">
            <a:extLst>
              <a:ext uri="{FF2B5EF4-FFF2-40B4-BE49-F238E27FC236}">
                <a16:creationId xmlns:a16="http://schemas.microsoft.com/office/drawing/2014/main" id="{590C37AF-05D7-4ECC-B6F4-6494347FD917}"/>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5" name="Picture 14" descr="A picture containing shirt&#10;&#10;Description automatically generated">
            <a:extLst>
              <a:ext uri="{FF2B5EF4-FFF2-40B4-BE49-F238E27FC236}">
                <a16:creationId xmlns:a16="http://schemas.microsoft.com/office/drawing/2014/main" id="{768939A9-1116-4C61-8A51-0E1E83330356}"/>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6" name="Picture 15" descr="A picture containing clock, meter, light&#10;&#10;Description automatically generated">
            <a:extLst>
              <a:ext uri="{FF2B5EF4-FFF2-40B4-BE49-F238E27FC236}">
                <a16:creationId xmlns:a16="http://schemas.microsoft.com/office/drawing/2014/main" id="{52393EEF-950C-4828-9717-3AAF141A47E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7" name="Picture 16" descr="A picture containing clock, television&#10;&#10;Description automatically generated">
            <a:extLst>
              <a:ext uri="{FF2B5EF4-FFF2-40B4-BE49-F238E27FC236}">
                <a16:creationId xmlns:a16="http://schemas.microsoft.com/office/drawing/2014/main" id="{01042132-BF62-416C-B63C-3812BD3C621F}"/>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spTree>
    <p:extLst>
      <p:ext uri="{BB962C8B-B14F-4D97-AF65-F5344CB8AC3E}">
        <p14:creationId xmlns:p14="http://schemas.microsoft.com/office/powerpoint/2010/main" val="252094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0B5C7A-E13B-4351-9463-CCDA5F3C1A5F}"/>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3" name="Rectangle 12">
            <a:extLst>
              <a:ext uri="{FF2B5EF4-FFF2-40B4-BE49-F238E27FC236}">
                <a16:creationId xmlns:a16="http://schemas.microsoft.com/office/drawing/2014/main" id="{8101128A-20BC-45C5-A361-EC630988330F}"/>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0" name="Picture 9" descr="A picture containing fence&#10;&#10;Description automatically generated">
            <a:extLst>
              <a:ext uri="{FF2B5EF4-FFF2-40B4-BE49-F238E27FC236}">
                <a16:creationId xmlns:a16="http://schemas.microsoft.com/office/drawing/2014/main" id="{D99DAFC6-96F6-4850-B518-0CC863F03CCA}"/>
              </a:ext>
            </a:extLst>
          </p:cNvPr>
          <p:cNvPicPr>
            <a:picLocks noChangeAspect="1"/>
          </p:cNvPicPr>
          <p:nvPr userDrawn="1"/>
        </p:nvPicPr>
        <p:blipFill>
          <a:blip r:embed="rId2">
            <a:alphaModFix amt="50000"/>
          </a:blip>
          <a:stretch>
            <a:fillRect/>
          </a:stretch>
        </p:blipFill>
        <p:spPr>
          <a:xfrm>
            <a:off x="29047" y="-15939"/>
            <a:ext cx="6101081" cy="6913518"/>
          </a:xfrm>
          <a:prstGeom prst="rect">
            <a:avLst/>
          </a:prstGeom>
        </p:spPr>
      </p:pic>
      <p:pic>
        <p:nvPicPr>
          <p:cNvPr id="9" name="Graphic 8">
            <a:extLst>
              <a:ext uri="{FF2B5EF4-FFF2-40B4-BE49-F238E27FC236}">
                <a16:creationId xmlns:a16="http://schemas.microsoft.com/office/drawing/2014/main" id="{ED5C4AA3-023E-46E3-AA17-EED00DE188CA}"/>
              </a:ext>
            </a:extLst>
          </p:cNvPr>
          <p:cNvPicPr>
            <a:picLocks noChangeAspect="1"/>
          </p:cNvPicPr>
          <p:nvPr userDrawn="1"/>
        </p:nvPicPr>
        <p:blipFill>
          <a:blip r:embed="rId3">
            <a:alphaModFix amt="32000"/>
            <a:extLst>
              <a:ext uri="{96DAC541-7B7A-43D3-8B79-37D633B846F1}">
                <asvg:svgBlip xmlns:asvg="http://schemas.microsoft.com/office/drawing/2016/SVG/main" xmlns="" r:embed="rId4"/>
              </a:ext>
            </a:extLst>
          </a:blip>
          <a:stretch>
            <a:fillRect/>
          </a:stretch>
        </p:blipFill>
        <p:spPr>
          <a:xfrm rot="391057">
            <a:off x="601027" y="-177752"/>
            <a:ext cx="4761052" cy="7474076"/>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3501248F-972F-43E0-AC4E-A224AA95A76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Tree>
    <p:extLst>
      <p:ext uri="{BB962C8B-B14F-4D97-AF65-F5344CB8AC3E}">
        <p14:creationId xmlns:p14="http://schemas.microsoft.com/office/powerpoint/2010/main" val="2400620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1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59F53-9EF5-4C0D-9516-067B5850D95C}"/>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userDrawn="1"/>
        </p:nvSpPr>
        <p:spPr>
          <a:xfrm>
            <a:off x="0" y="32729"/>
            <a:ext cx="9144000" cy="991001"/>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BDA2937-99E9-4B02-8250-0DDC816C11A9}"/>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7CED399E-AECD-422F-96BA-911E59C4416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4">
            <a:alphaModFix amt="32000"/>
            <a:extLst>
              <a:ext uri="{96DAC541-7B7A-43D3-8B79-37D633B846F1}">
                <asvg:svgBlip xmlns:asvg="http://schemas.microsoft.com/office/drawing/2016/SVG/main" xmlns="" r:embed="rId5"/>
              </a:ext>
            </a:extLst>
          </a:blip>
          <a:stretch>
            <a:fillRect/>
          </a:stretch>
        </p:blipFill>
        <p:spPr>
          <a:xfrm rot="391057">
            <a:off x="601027" y="-177752"/>
            <a:ext cx="4761052" cy="7474076"/>
          </a:xfrm>
          <a:prstGeom prst="rect">
            <a:avLst/>
          </a:prstGeom>
        </p:spPr>
      </p:pic>
      <p:sp>
        <p:nvSpPr>
          <p:cNvPr id="2" name="Shape 96">
            <a:extLst>
              <a:ext uri="{FF2B5EF4-FFF2-40B4-BE49-F238E27FC236}">
                <a16:creationId xmlns:a16="http://schemas.microsoft.com/office/drawing/2014/main" id="{E4DC75B5-26DC-4AA5-9C2B-DB3C93EAF449}"/>
              </a:ext>
            </a:extLst>
          </p:cNvPr>
          <p:cNvSpPr txBox="1">
            <a:spLocks/>
          </p:cNvSpPr>
          <p:nvPr userDrawn="1"/>
        </p:nvSpPr>
        <p:spPr>
          <a:xfrm>
            <a:off x="4164496" y="2987994"/>
            <a:ext cx="4581909"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Secondary 16+</a:t>
            </a:r>
          </a:p>
        </p:txBody>
      </p:sp>
      <p:sp>
        <p:nvSpPr>
          <p:cNvPr id="18" name="Slide Number Placeholder 1">
            <a:extLst>
              <a:ext uri="{FF2B5EF4-FFF2-40B4-BE49-F238E27FC236}">
                <a16:creationId xmlns:a16="http://schemas.microsoft.com/office/drawing/2014/main" id="{590C37AF-05D7-4ECC-B6F4-6494347FD917}"/>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5" name="Picture 14" descr="A picture containing shirt&#10;&#10;Description automatically generated">
            <a:extLst>
              <a:ext uri="{FF2B5EF4-FFF2-40B4-BE49-F238E27FC236}">
                <a16:creationId xmlns:a16="http://schemas.microsoft.com/office/drawing/2014/main" id="{768939A9-1116-4C61-8A51-0E1E8333035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6" name="Picture 15" descr="A picture containing clock, meter, light&#10;&#10;Description automatically generated">
            <a:extLst>
              <a:ext uri="{FF2B5EF4-FFF2-40B4-BE49-F238E27FC236}">
                <a16:creationId xmlns:a16="http://schemas.microsoft.com/office/drawing/2014/main" id="{52393EEF-950C-4828-9717-3AAF141A47E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7" name="Picture 16" descr="A picture containing clock, television&#10;&#10;Description automatically generated">
            <a:extLst>
              <a:ext uri="{FF2B5EF4-FFF2-40B4-BE49-F238E27FC236}">
                <a16:creationId xmlns:a16="http://schemas.microsoft.com/office/drawing/2014/main" id="{01042132-BF62-416C-B63C-3812BD3C621F}"/>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C771D08-CAB5-452F-BA3E-DE1C0DC8C4C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85317" y="2381365"/>
            <a:ext cx="8587464" cy="1225297"/>
          </a:xfrm>
          <a:prstGeom prst="rect">
            <a:avLst/>
          </a:prstGeom>
        </p:spPr>
      </p:pic>
    </p:spTree>
    <p:extLst>
      <p:ext uri="{BB962C8B-B14F-4D97-AF65-F5344CB8AC3E}">
        <p14:creationId xmlns:p14="http://schemas.microsoft.com/office/powerpoint/2010/main" val="761344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1_WWTAT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BF7D70F9-0D3F-4600-ABAC-E7BF171606B6}"/>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1</a:t>
            </a:r>
          </a:p>
        </p:txBody>
      </p:sp>
      <p:sp>
        <p:nvSpPr>
          <p:cNvPr id="6" name="Text Placeholder 14">
            <a:extLst>
              <a:ext uri="{FF2B5EF4-FFF2-40B4-BE49-F238E27FC236}">
                <a16:creationId xmlns:a16="http://schemas.microsoft.com/office/drawing/2014/main" id="{4BCE5D7C-D8D6-4BD8-9211-47F1CDDCFA54}"/>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748691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tivity 2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122064FA-B6F0-4D67-8F8A-F05F540EB8F8}"/>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2</a:t>
            </a:r>
          </a:p>
        </p:txBody>
      </p:sp>
    </p:spTree>
    <p:extLst>
      <p:ext uri="{BB962C8B-B14F-4D97-AF65-F5344CB8AC3E}">
        <p14:creationId xmlns:p14="http://schemas.microsoft.com/office/powerpoint/2010/main" val="3658491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tivity 3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2F3DB72E-0ED6-41C6-9EFB-A3FB0B69B1AF}"/>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3</a:t>
            </a:r>
          </a:p>
        </p:txBody>
      </p:sp>
      <p:sp>
        <p:nvSpPr>
          <p:cNvPr id="6" name="Text Placeholder 14">
            <a:extLst>
              <a:ext uri="{FF2B5EF4-FFF2-40B4-BE49-F238E27FC236}">
                <a16:creationId xmlns:a16="http://schemas.microsoft.com/office/drawing/2014/main" id="{E2992E59-AEB8-4A38-B0B4-A1E3B262D2EB}"/>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03737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tivity 4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A60A447F-6242-480C-AEC8-D1CC71512E74}"/>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4</a:t>
            </a:r>
          </a:p>
        </p:txBody>
      </p:sp>
      <p:sp>
        <p:nvSpPr>
          <p:cNvPr id="6" name="Text Placeholder 14">
            <a:extLst>
              <a:ext uri="{FF2B5EF4-FFF2-40B4-BE49-F238E27FC236}">
                <a16:creationId xmlns:a16="http://schemas.microsoft.com/office/drawing/2014/main" id="{921D50DA-6386-44DD-90CA-16F2A0C2D37F}"/>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58870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reer Launchpad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DCC5C-3037-49AC-8B6F-E4B61E0D568B}"/>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Shape 114">
            <a:extLst>
              <a:ext uri="{FF2B5EF4-FFF2-40B4-BE49-F238E27FC236}">
                <a16:creationId xmlns:a16="http://schemas.microsoft.com/office/drawing/2014/main" id="{C4D1B38A-4659-4EBA-8038-1FE9EFCB0BA0}"/>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787475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ll to Action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C7E4FA-CD25-48E0-8754-999F2EF47C30}"/>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7" name="Pentagon 20">
            <a:extLst>
              <a:ext uri="{FF2B5EF4-FFF2-40B4-BE49-F238E27FC236}">
                <a16:creationId xmlns:a16="http://schemas.microsoft.com/office/drawing/2014/main" id="{155A2B88-EE49-425A-8356-042C528D320C}"/>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1871208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Yes No Colle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65446E-9DEF-4C0F-9034-8D04AF8FE0B9}"/>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Content Placeholder 3">
            <a:extLst>
              <a:ext uri="{FF2B5EF4-FFF2-40B4-BE49-F238E27FC236}">
                <a16:creationId xmlns:a16="http://schemas.microsoft.com/office/drawing/2014/main" id="{2D80ED96-3F74-487C-B781-B542FC930733}"/>
              </a:ext>
            </a:extLst>
          </p:cNvPr>
          <p:cNvSpPr>
            <a:spLocks noGrp="1"/>
          </p:cNvSpPr>
          <p:nvPr>
            <p:ph sz="quarter" idx="10" hasCustomPrompt="1"/>
          </p:nvPr>
        </p:nvSpPr>
        <p:spPr>
          <a:xfrm>
            <a:off x="712483" y="1169681"/>
            <a:ext cx="8117192" cy="5240644"/>
          </a:xfrm>
          <a:prstGeom prst="rect">
            <a:avLst/>
          </a:prstGeom>
          <a:solidFill>
            <a:schemeClr val="bg1"/>
          </a:solidFill>
          <a:ln>
            <a:solidFill>
              <a:schemeClr val="tx1"/>
            </a:solidFill>
          </a:ln>
        </p:spPr>
        <p:txBody>
          <a:bodyPr/>
          <a:lstStyle>
            <a:lvl1pPr marL="342900" indent="-342900">
              <a:buAutoNum type="arabicParenR"/>
              <a:defRPr sz="1300"/>
            </a:lvl1pPr>
            <a:lvl2pPr>
              <a:defRPr sz="1300"/>
            </a:lvl2pPr>
            <a:lvl3pPr>
              <a:defRPr sz="1300"/>
            </a:lvl3pPr>
            <a:lvl4pPr>
              <a:defRPr sz="1300"/>
            </a:lvl4pPr>
            <a:lvl5pPr>
              <a:defRPr sz="1300"/>
            </a:lvl5pPr>
          </a:lstStyle>
          <a:p>
            <a:pPr lvl="0"/>
            <a:r>
              <a:rPr lang="en-GB" dirty="0"/>
              <a:t>…</a:t>
            </a:r>
          </a:p>
          <a:p>
            <a:pPr lvl="0"/>
            <a:r>
              <a:rPr lang="en-GB" dirty="0"/>
              <a:t>…</a:t>
            </a:r>
          </a:p>
          <a:p>
            <a:pPr lvl="0"/>
            <a:r>
              <a:rPr lang="en-GB" dirty="0"/>
              <a:t>…</a:t>
            </a:r>
          </a:p>
          <a:p>
            <a:pPr lvl="0"/>
            <a:r>
              <a:rPr lang="en-GB" dirty="0"/>
              <a:t>…</a:t>
            </a:r>
          </a:p>
        </p:txBody>
      </p:sp>
      <p:sp>
        <p:nvSpPr>
          <p:cNvPr id="8" name="Shape 223">
            <a:extLst>
              <a:ext uri="{FF2B5EF4-FFF2-40B4-BE49-F238E27FC236}">
                <a16:creationId xmlns:a16="http://schemas.microsoft.com/office/drawing/2014/main" id="{BCB72DBF-D0CC-475D-B893-23256F535514}"/>
              </a:ext>
            </a:extLst>
          </p:cNvPr>
          <p:cNvSpPr/>
          <p:nvPr userDrawn="1"/>
        </p:nvSpPr>
        <p:spPr>
          <a:xfrm rot="16200000">
            <a:off x="-2116442" y="3581399"/>
            <a:ext cx="5240645" cy="417207"/>
          </a:xfrm>
          <a:prstGeom prst="rect">
            <a:avLst/>
          </a:prstGeom>
          <a:gradFill flip="none" rotWithShape="1">
            <a:gsLst>
              <a:gs pos="25000">
                <a:srgbClr val="80DBE0"/>
              </a:gs>
              <a:gs pos="75000">
                <a:srgbClr val="DC449E"/>
              </a:gs>
              <a:gs pos="0">
                <a:srgbClr val="42CACA"/>
              </a:gs>
              <a:gs pos="100000">
                <a:srgbClr val="B9196F"/>
              </a:gs>
            </a:gsLst>
            <a:lin ang="10800000" scaled="1"/>
            <a:tileRect/>
          </a:gradFill>
          <a:ln w="9525"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700" b="1" dirty="0">
                <a:solidFill>
                  <a:schemeClr val="bg1"/>
                </a:solidFill>
                <a:latin typeface="Century Gothic" panose="020B0502020202020204" pitchFamily="34" charset="0"/>
                <a:ea typeface="Lato" panose="020F0502020204030203" pitchFamily="34" charset="0"/>
                <a:cs typeface="Lato" panose="020F0502020204030203" pitchFamily="34" charset="0"/>
                <a:sym typeface="Calibri"/>
              </a:rPr>
              <a:t>Arguments For &amp; Against</a:t>
            </a:r>
          </a:p>
        </p:txBody>
      </p:sp>
      <p:sp>
        <p:nvSpPr>
          <p:cNvPr id="10" name="Text Placeholder 14">
            <a:extLst>
              <a:ext uri="{FF2B5EF4-FFF2-40B4-BE49-F238E27FC236}">
                <a16:creationId xmlns:a16="http://schemas.microsoft.com/office/drawing/2014/main" id="{A4808470-BCBD-4B54-A97D-B578E9465CE5}"/>
              </a:ext>
            </a:extLst>
          </p:cNvPr>
          <p:cNvSpPr>
            <a:spLocks noGrp="1"/>
          </p:cNvSpPr>
          <p:nvPr>
            <p:ph type="body" sz="quarter" idx="11"/>
          </p:nvPr>
        </p:nvSpPr>
        <p:spPr>
          <a:xfrm>
            <a:off x="755934" y="181055"/>
            <a:ext cx="7739062" cy="571500"/>
          </a:xfrm>
          <a:prstGeom prst="rect">
            <a:avLst/>
          </a:prstGeom>
        </p:spPr>
        <p:txBody>
          <a:bodyPr anchor="ctr"/>
          <a:lstStyle>
            <a:lvl1pPr marL="0" indent="0" algn="ctr">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54321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Summar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12328A-13FB-4C12-BB73-072051A330D7}"/>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0" name="Rectangle 9">
            <a:extLst>
              <a:ext uri="{FF2B5EF4-FFF2-40B4-BE49-F238E27FC236}">
                <a16:creationId xmlns:a16="http://schemas.microsoft.com/office/drawing/2014/main" id="{22B3DC8B-660D-40B9-9674-A165F59DB38D}"/>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fence&#10;&#10;Description automatically generated">
            <a:extLst>
              <a:ext uri="{FF2B5EF4-FFF2-40B4-BE49-F238E27FC236}">
                <a16:creationId xmlns:a16="http://schemas.microsoft.com/office/drawing/2014/main" id="{CA260C57-9230-4CE6-A45C-5B8C05F3A513}"/>
              </a:ext>
            </a:extLst>
          </p:cNvPr>
          <p:cNvPicPr>
            <a:picLocks noChangeAspect="1"/>
          </p:cNvPicPr>
          <p:nvPr userDrawn="1"/>
        </p:nvPicPr>
        <p:blipFill>
          <a:blip r:embed="rId2">
            <a:alphaModFix amt="50000"/>
          </a:blip>
          <a:stretch>
            <a:fillRect/>
          </a:stretch>
        </p:blipFill>
        <p:spPr>
          <a:xfrm>
            <a:off x="29047" y="-15939"/>
            <a:ext cx="6101081" cy="6913518"/>
          </a:xfrm>
          <a:prstGeom prst="rect">
            <a:avLst/>
          </a:prstGeom>
        </p:spPr>
      </p:pic>
      <p:sp>
        <p:nvSpPr>
          <p:cNvPr id="16" name="Slide Number Placeholder 1">
            <a:extLst>
              <a:ext uri="{FF2B5EF4-FFF2-40B4-BE49-F238E27FC236}">
                <a16:creationId xmlns:a16="http://schemas.microsoft.com/office/drawing/2014/main" id="{1ECC34A2-AEEA-456C-8ED3-93A0902EDAE2}"/>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pic>
        <p:nvPicPr>
          <p:cNvPr id="18" name="Picture 17" descr="A picture containing clock&#10;&#10;Description automatically generated">
            <a:extLst>
              <a:ext uri="{FF2B5EF4-FFF2-40B4-BE49-F238E27FC236}">
                <a16:creationId xmlns:a16="http://schemas.microsoft.com/office/drawing/2014/main" id="{96A673BE-91C3-4A9A-9D8C-42E07C21264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prstGeom prst="rect">
            <a:avLst/>
          </a:prstGeom>
          <a:solidFill>
            <a:schemeClr val="bg1"/>
          </a:solidFill>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20" name="Title 1">
            <a:extLst>
              <a:ext uri="{FF2B5EF4-FFF2-40B4-BE49-F238E27FC236}">
                <a16:creationId xmlns:a16="http://schemas.microsoft.com/office/drawing/2014/main" id="{8DBB87CC-C2F7-4D7C-8F67-2EED887ADD36}"/>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Tree>
    <p:extLst>
      <p:ext uri="{BB962C8B-B14F-4D97-AF65-F5344CB8AC3E}">
        <p14:creationId xmlns:p14="http://schemas.microsoft.com/office/powerpoint/2010/main" val="3176020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C1A208-92F2-49A2-80B1-CC5EEC6DECFC}"/>
              </a:ext>
            </a:extLst>
          </p:cNvPr>
          <p:cNvSpPr/>
          <p:nvPr userDrawn="1"/>
        </p:nvSpPr>
        <p:spPr>
          <a:xfrm>
            <a:off x="-2728" y="829730"/>
            <a:ext cx="9146728" cy="6028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E01AC0F-0468-4F03-9FB7-1BB9292AAFF9}"/>
              </a:ext>
            </a:extLst>
          </p:cNvPr>
          <p:cNvSpPr/>
          <p:nvPr userDrawn="1"/>
        </p:nvSpPr>
        <p:spPr>
          <a:xfrm flipH="1">
            <a:off x="-6" y="869308"/>
            <a:ext cx="9143999" cy="5988692"/>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5" name="Rectangle 14">
            <a:extLst>
              <a:ext uri="{FF2B5EF4-FFF2-40B4-BE49-F238E27FC236}">
                <a16:creationId xmlns:a16="http://schemas.microsoft.com/office/drawing/2014/main" id="{1C5A94D0-4EBA-41AD-A3E4-07C8BF1471FE}"/>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6" name="Picture 15" descr="A picture containing clock&#10;&#10;Description automatically generated">
            <a:extLst>
              <a:ext uri="{FF2B5EF4-FFF2-40B4-BE49-F238E27FC236}">
                <a16:creationId xmlns:a16="http://schemas.microsoft.com/office/drawing/2014/main" id="{32C37FB3-C377-4F05-A69D-D548A116D58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7" name="Picture 16" descr="A picture containing fence&#10;&#10;Description automatically generated">
            <a:extLst>
              <a:ext uri="{FF2B5EF4-FFF2-40B4-BE49-F238E27FC236}">
                <a16:creationId xmlns:a16="http://schemas.microsoft.com/office/drawing/2014/main" id="{C8906D9E-3FA3-45BD-9C1F-3134A23F2428}"/>
              </a:ext>
            </a:extLst>
          </p:cNvPr>
          <p:cNvPicPr>
            <a:picLocks noChangeAspect="1"/>
          </p:cNvPicPr>
          <p:nvPr userDrawn="1"/>
        </p:nvPicPr>
        <p:blipFill>
          <a:blip r:embed="rId3">
            <a:alphaModFix amt="50000"/>
          </a:blip>
          <a:stretch>
            <a:fillRect/>
          </a:stretch>
        </p:blipFill>
        <p:spPr>
          <a:xfrm>
            <a:off x="29047" y="-15939"/>
            <a:ext cx="6101081" cy="6913518"/>
          </a:xfrm>
          <a:prstGeom prst="rect">
            <a:avLst/>
          </a:prstGeom>
        </p:spPr>
      </p:pic>
      <p:pic>
        <p:nvPicPr>
          <p:cNvPr id="22" name="Graphic 21">
            <a:extLst>
              <a:ext uri="{FF2B5EF4-FFF2-40B4-BE49-F238E27FC236}">
                <a16:creationId xmlns:a16="http://schemas.microsoft.com/office/drawing/2014/main" id="{2F9C0366-C810-44A5-8120-FF5814119A6B}"/>
              </a:ext>
            </a:extLst>
          </p:cNvPr>
          <p:cNvPicPr>
            <a:picLocks noChangeAspect="1"/>
          </p:cNvPicPr>
          <p:nvPr userDrawn="1"/>
        </p:nvPicPr>
        <p:blipFill>
          <a:blip r:embed="rId4">
            <a:alphaModFix amt="32000"/>
            <a:extLst>
              <a:ext uri="{96DAC541-7B7A-43D3-8B79-37D633B846F1}">
                <asvg:svgBlip xmlns:asvg="http://schemas.microsoft.com/office/drawing/2016/SVG/main" xmlns="" r:embed="rId5"/>
              </a:ext>
            </a:extLst>
          </a:blip>
          <a:stretch>
            <a:fillRect/>
          </a:stretch>
        </p:blipFill>
        <p:spPr>
          <a:xfrm rot="391057">
            <a:off x="601027" y="-53927"/>
            <a:ext cx="4761052" cy="7474076"/>
          </a:xfrm>
          <a:prstGeom prst="rect">
            <a:avLst/>
          </a:prstGeom>
        </p:spPr>
      </p:pic>
      <p:sp>
        <p:nvSpPr>
          <p:cNvPr id="24" name="Shape 114">
            <a:extLst>
              <a:ext uri="{FF2B5EF4-FFF2-40B4-BE49-F238E27FC236}">
                <a16:creationId xmlns:a16="http://schemas.microsoft.com/office/drawing/2014/main" id="{361C0508-09AC-4248-99F8-9F0D6BD0C6CB}"/>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Vote! </a:t>
            </a:r>
          </a:p>
        </p:txBody>
      </p:sp>
      <p:sp>
        <p:nvSpPr>
          <p:cNvPr id="26" name="Pentagon 20">
            <a:extLst>
              <a:ext uri="{FF2B5EF4-FFF2-40B4-BE49-F238E27FC236}">
                <a16:creationId xmlns:a16="http://schemas.microsoft.com/office/drawing/2014/main" id="{2237AEC2-1B47-43B6-A190-FADA0104BA81}"/>
              </a:ext>
            </a:extLst>
          </p:cNvPr>
          <p:cNvSpPr/>
          <p:nvPr userDrawn="1"/>
        </p:nvSpPr>
        <p:spPr>
          <a:xfrm>
            <a:off x="-2729" y="181055"/>
            <a:ext cx="758663" cy="538608"/>
          </a:xfrm>
          <a:prstGeom prst="homePlate">
            <a:avLst/>
          </a:prstGeom>
          <a:solidFill>
            <a:srgbClr val="B919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27" name="Shape 246">
            <a:extLst>
              <a:ext uri="{FF2B5EF4-FFF2-40B4-BE49-F238E27FC236}">
                <a16:creationId xmlns:a16="http://schemas.microsoft.com/office/drawing/2014/main" id="{CA8CA934-832E-45BC-B799-6828C7BAC757}"/>
              </a:ext>
            </a:extLst>
          </p:cNvPr>
          <p:cNvSpPr txBox="1">
            <a:spLocks/>
          </p:cNvSpPr>
          <p:nvPr userDrawn="1"/>
        </p:nvSpPr>
        <p:spPr>
          <a:xfrm>
            <a:off x="1295634"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dirty="0">
                <a:latin typeface="Century Gothic" panose="020B0502020202020204" pitchFamily="34" charset="0"/>
                <a:ea typeface="Lato" panose="020F0502020204030203" pitchFamily="34" charset="0"/>
                <a:cs typeface="Lato" panose="020F0502020204030203" pitchFamily="34" charset="0"/>
                <a:sym typeface="Calibri"/>
              </a:rPr>
              <a:t>Vote Now on…</a:t>
            </a: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dirty="0">
                <a:latin typeface="Century Gothic" panose="020B0502020202020204" pitchFamily="34" charset="0"/>
                <a:ea typeface="Lato" panose="020F0502020204030203" pitchFamily="34" charset="0"/>
                <a:cs typeface="Lato" panose="020F0502020204030203" pitchFamily="34" charset="0"/>
                <a:sym typeface="Calibri"/>
              </a:rPr>
              <a:t/>
            </a: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u="sng" dirty="0">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dirty="0">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28" name="Shape 246">
            <a:extLst>
              <a:ext uri="{FF2B5EF4-FFF2-40B4-BE49-F238E27FC236}">
                <a16:creationId xmlns:a16="http://schemas.microsoft.com/office/drawing/2014/main" id="{155EEC94-2475-481F-9C55-8F397F91DE21}"/>
              </a:ext>
            </a:extLst>
          </p:cNvPr>
          <p:cNvSpPr txBox="1">
            <a:spLocks/>
          </p:cNvSpPr>
          <p:nvPr userDrawn="1"/>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
        <p:nvSpPr>
          <p:cNvPr id="18" name="Slide Number Placeholder 1">
            <a:extLst>
              <a:ext uri="{FF2B5EF4-FFF2-40B4-BE49-F238E27FC236}">
                <a16:creationId xmlns:a16="http://schemas.microsoft.com/office/drawing/2014/main" id="{BCF369E2-3540-4F1A-A93B-8E9BAEB18BBC}"/>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33" name="Picture 32" descr="A picture containing clock, drawing&#10;&#10;Description automatically generated">
            <a:extLst>
              <a:ext uri="{FF2B5EF4-FFF2-40B4-BE49-F238E27FC236}">
                <a16:creationId xmlns:a16="http://schemas.microsoft.com/office/drawing/2014/main" id="{AAA92E2D-C4BA-4C72-97EB-87B39DDBD74E}"/>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333469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KS1">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userDrawn="1"/>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Primary KS1</a:t>
            </a:r>
          </a:p>
          <a:p>
            <a:pPr algn="r"/>
            <a:endParaRPr lang="en-GB" dirty="0"/>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1F91AE9-BE18-47CC-BA23-A89413899A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161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KS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userDrawn="1"/>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Primary KS2</a:t>
            </a:r>
          </a:p>
          <a:p>
            <a:pPr algn="r"/>
            <a:endParaRPr lang="en-GB" dirty="0"/>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140BB7D9-9F61-4201-B37B-8284369E8C5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2004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ssemb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userDrawn="1"/>
        </p:nvSpPr>
        <p:spPr>
          <a:xfrm>
            <a:off x="2647950" y="3289910"/>
            <a:ext cx="5743576"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Primary Assembly</a:t>
            </a:r>
          </a:p>
          <a:p>
            <a:pPr algn="r"/>
            <a:endParaRPr lang="en-GB" dirty="0"/>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38958934-D164-4550-BE58-87A0CA1F766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79536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Learning Journey">
    <p:spTree>
      <p:nvGrpSpPr>
        <p:cNvPr id="1" name=""/>
        <p:cNvGrpSpPr/>
        <p:nvPr/>
      </p:nvGrpSpPr>
      <p:grpSpPr>
        <a:xfrm>
          <a:off x="0" y="0"/>
          <a:ext cx="0" cy="0"/>
          <a:chOff x="0" y="0"/>
          <a:chExt cx="0" cy="0"/>
        </a:xfrm>
      </p:grpSpPr>
      <p:sp>
        <p:nvSpPr>
          <p:cNvPr id="9" name="Freeform: Shape 9">
            <a:extLst>
              <a:ext uri="{FF2B5EF4-FFF2-40B4-BE49-F238E27FC236}">
                <a16:creationId xmlns:a16="http://schemas.microsoft.com/office/drawing/2014/main" id="{E61A4D26-4875-40CA-A5B2-7B453F8FE296}"/>
              </a:ext>
            </a:extLst>
          </p:cNvPr>
          <p:cNvSpPr/>
          <p:nvPr/>
        </p:nvSpPr>
        <p:spPr>
          <a:xfrm>
            <a:off x="807888" y="1955228"/>
            <a:ext cx="8229599" cy="4147865"/>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ln w="1905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sz="1800">
              <a:highlight>
                <a:srgbClr val="03ABE1"/>
              </a:highlight>
              <a:latin typeface="Century Gothic"/>
              <a:cs typeface="Century Gothic"/>
            </a:endParaRPr>
          </a:p>
        </p:txBody>
      </p:sp>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429024" y="3727097"/>
            <a:ext cx="1713600" cy="1108800"/>
          </a:xfrm>
          <a:prstGeom prst="roundRect">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08532" y="193181"/>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chemeClr val="bg1"/>
                </a:solidFill>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88170" y="1528922"/>
            <a:ext cx="1713600" cy="1108800"/>
          </a:xfrm>
          <a:prstGeom prst="flowChartAlternateProcess">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75496" y="1438124"/>
            <a:ext cx="1980000" cy="1224000"/>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dirty="0"/>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399741" y="2823345"/>
            <a:ext cx="1713600" cy="1108800"/>
          </a:xfrm>
          <a:prstGeom prst="roundRect">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3052426"/>
            <a:ext cx="1980000" cy="12240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dirty="0"/>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03747" y="5180426"/>
            <a:ext cx="1980000" cy="1224000"/>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364067" y="5446864"/>
            <a:ext cx="1713600" cy="1108800"/>
          </a:xfrm>
          <a:prstGeom prst="roundRect">
            <a:avLst/>
          </a:prstGeo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sp>
        <p:nvSpPr>
          <p:cNvPr id="16" name="Pentagon 20">
            <a:extLst>
              <a:ext uri="{FF2B5EF4-FFF2-40B4-BE49-F238E27FC236}">
                <a16:creationId xmlns:a16="http://schemas.microsoft.com/office/drawing/2014/main" id="{DA2DF849-3511-4215-A523-E2689B60D3E8}"/>
              </a:ext>
            </a:extLst>
          </p:cNvPr>
          <p:cNvSpPr/>
          <p:nvPr userDrawn="1"/>
        </p:nvSpPr>
        <p:spPr>
          <a:xfrm>
            <a:off x="542261" y="1671517"/>
            <a:ext cx="977344" cy="67749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17" name="Pentagon 20">
            <a:extLst>
              <a:ext uri="{FF2B5EF4-FFF2-40B4-BE49-F238E27FC236}">
                <a16:creationId xmlns:a16="http://schemas.microsoft.com/office/drawing/2014/main" id="{4EEB3A40-0D0F-4F19-B981-AB60AACE0636}"/>
              </a:ext>
            </a:extLst>
          </p:cNvPr>
          <p:cNvSpPr/>
          <p:nvPr userDrawn="1"/>
        </p:nvSpPr>
        <p:spPr>
          <a:xfrm flipH="1">
            <a:off x="7650539" y="5748935"/>
            <a:ext cx="925604" cy="67749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18" name="Title 1">
            <a:extLst>
              <a:ext uri="{FF2B5EF4-FFF2-40B4-BE49-F238E27FC236}">
                <a16:creationId xmlns:a16="http://schemas.microsoft.com/office/drawing/2014/main" id="{EC5CC026-1AD4-4EB0-AC86-1B8AF31FC042}"/>
              </a:ext>
            </a:extLst>
          </p:cNvPr>
          <p:cNvSpPr txBox="1">
            <a:spLocks/>
          </p:cNvSpPr>
          <p:nvPr userDrawn="1"/>
        </p:nvSpPr>
        <p:spPr>
          <a:xfrm>
            <a:off x="684812" y="1811615"/>
            <a:ext cx="675028" cy="45318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latin typeface="Century Gothic"/>
                <a:cs typeface="Century Gothic"/>
              </a:rPr>
              <a:t>Start</a:t>
            </a:r>
          </a:p>
        </p:txBody>
      </p:sp>
      <p:sp>
        <p:nvSpPr>
          <p:cNvPr id="19" name="Title 1">
            <a:extLst>
              <a:ext uri="{FF2B5EF4-FFF2-40B4-BE49-F238E27FC236}">
                <a16:creationId xmlns:a16="http://schemas.microsoft.com/office/drawing/2014/main" id="{B68CEEB8-E9C3-4DB5-A351-87334C891E30}"/>
              </a:ext>
            </a:extLst>
          </p:cNvPr>
          <p:cNvSpPr txBox="1">
            <a:spLocks/>
          </p:cNvSpPr>
          <p:nvPr userDrawn="1"/>
        </p:nvSpPr>
        <p:spPr>
          <a:xfrm>
            <a:off x="7754491" y="5922774"/>
            <a:ext cx="1163242" cy="50365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latin typeface="Century Gothic"/>
                <a:cs typeface="Century Gothic"/>
              </a:rPr>
              <a:t>Finish</a:t>
            </a:r>
          </a:p>
        </p:txBody>
      </p:sp>
      <p:pic>
        <p:nvPicPr>
          <p:cNvPr id="4" name="Picture 3" descr="A picture containing graphics, clock, drawing&#10;&#10;Description automatically generated">
            <a:extLst>
              <a:ext uri="{FF2B5EF4-FFF2-40B4-BE49-F238E27FC236}">
                <a16:creationId xmlns:a16="http://schemas.microsoft.com/office/drawing/2014/main" id="{282DFBC9-D6E7-42B3-AE79-7CC9E1E6A13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995" y="1519900"/>
            <a:ext cx="654330" cy="980729"/>
          </a:xfrm>
          <a:prstGeom prst="rect">
            <a:avLst/>
          </a:prstGeom>
        </p:spPr>
      </p:pic>
      <p:pic>
        <p:nvPicPr>
          <p:cNvPr id="2" name="Picture 1" descr="A close up of a sign&#10;&#10;Description automatically generated">
            <a:extLst>
              <a:ext uri="{FF2B5EF4-FFF2-40B4-BE49-F238E27FC236}">
                <a16:creationId xmlns:a16="http://schemas.microsoft.com/office/drawing/2014/main" id="{F0F2BC42-9219-49A3-A7AD-457DBB773EF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15449" y="4868754"/>
            <a:ext cx="845365" cy="1658882"/>
          </a:xfrm>
          <a:prstGeom prst="rect">
            <a:avLst/>
          </a:prstGeom>
        </p:spPr>
      </p:pic>
    </p:spTree>
    <p:extLst>
      <p:ext uri="{BB962C8B-B14F-4D97-AF65-F5344CB8AC3E}">
        <p14:creationId xmlns:p14="http://schemas.microsoft.com/office/powerpoint/2010/main" val="143874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reer Launchp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ECD0A4-785E-4F45-86AF-143230581471}"/>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 name="Rectangle 2">
            <a:extLst>
              <a:ext uri="{FF2B5EF4-FFF2-40B4-BE49-F238E27FC236}">
                <a16:creationId xmlns:a16="http://schemas.microsoft.com/office/drawing/2014/main" id="{044F96AF-F68D-4311-B7EA-6238A94F78C0}"/>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4" name="Picture 3" descr="A picture containing fence&#10;&#10;Description automatically generated">
            <a:extLst>
              <a:ext uri="{FF2B5EF4-FFF2-40B4-BE49-F238E27FC236}">
                <a16:creationId xmlns:a16="http://schemas.microsoft.com/office/drawing/2014/main" id="{3264288A-8E06-41BB-BDCC-B38A2AFC082A}"/>
              </a:ext>
            </a:extLst>
          </p:cNvPr>
          <p:cNvPicPr>
            <a:picLocks noChangeAspect="1"/>
          </p:cNvPicPr>
          <p:nvPr userDrawn="1"/>
        </p:nvPicPr>
        <p:blipFill>
          <a:blip r:embed="rId2">
            <a:alphaModFix amt="50000"/>
          </a:blip>
          <a:stretch>
            <a:fillRect/>
          </a:stretch>
        </p:blipFill>
        <p:spPr>
          <a:xfrm>
            <a:off x="29047" y="-15939"/>
            <a:ext cx="6101081" cy="6913518"/>
          </a:xfrm>
          <a:prstGeom prst="rect">
            <a:avLst/>
          </a:prstGeom>
        </p:spPr>
      </p:pic>
      <p:pic>
        <p:nvPicPr>
          <p:cNvPr id="12" name="Picture 11" descr="A picture containing clock&#10;&#10;Description automatically generated">
            <a:extLst>
              <a:ext uri="{FF2B5EF4-FFF2-40B4-BE49-F238E27FC236}">
                <a16:creationId xmlns:a16="http://schemas.microsoft.com/office/drawing/2014/main" id="{0C8D7D3D-95FA-4D56-B07A-587E3269569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5" name="Shape 114">
            <a:extLst>
              <a:ext uri="{FF2B5EF4-FFF2-40B4-BE49-F238E27FC236}">
                <a16:creationId xmlns:a16="http://schemas.microsoft.com/office/drawing/2014/main" id="{C4D1B38A-4659-4EBA-8038-1FE9EFCB0BA0}"/>
              </a:ext>
            </a:extLst>
          </p:cNvPr>
          <p:cNvSpPr/>
          <p:nvPr userDrawn="1"/>
        </p:nvSpPr>
        <p:spPr>
          <a:xfrm>
            <a:off x="799302" y="299256"/>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userDrawn="1"/>
        </p:nvSpPr>
        <p:spPr>
          <a:xfrm>
            <a:off x="0" y="259614"/>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0480" y="279928"/>
            <a:ext cx="480249" cy="480249"/>
          </a:xfrm>
          <a:prstGeom prst="rect">
            <a:avLst/>
          </a:prstGeom>
        </p:spPr>
      </p:pic>
    </p:spTree>
    <p:extLst>
      <p:ext uri="{BB962C8B-B14F-4D97-AF65-F5344CB8AC3E}">
        <p14:creationId xmlns:p14="http://schemas.microsoft.com/office/powerpoint/2010/main" val="365800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BFBBD2-9EB0-4AEA-A864-42DE5B10671E}"/>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8" name="Rectangle 17">
            <a:extLst>
              <a:ext uri="{FF2B5EF4-FFF2-40B4-BE49-F238E27FC236}">
                <a16:creationId xmlns:a16="http://schemas.microsoft.com/office/drawing/2014/main" id="{85EAC95A-8E8B-47D4-B1DA-110A46B012A0}"/>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20" name="Picture 19" descr="A picture containing fence&#10;&#10;Description automatically generated">
            <a:extLst>
              <a:ext uri="{FF2B5EF4-FFF2-40B4-BE49-F238E27FC236}">
                <a16:creationId xmlns:a16="http://schemas.microsoft.com/office/drawing/2014/main" id="{C39A2B44-408E-4589-B052-CE284573E725}"/>
              </a:ext>
            </a:extLst>
          </p:cNvPr>
          <p:cNvPicPr>
            <a:picLocks noChangeAspect="1"/>
          </p:cNvPicPr>
          <p:nvPr userDrawn="1"/>
        </p:nvPicPr>
        <p:blipFill>
          <a:blip r:embed="rId2">
            <a:alphaModFix amt="50000"/>
          </a:blip>
          <a:stretch>
            <a:fillRect/>
          </a:stretch>
        </p:blipFill>
        <p:spPr>
          <a:xfrm>
            <a:off x="29047" y="-15939"/>
            <a:ext cx="6101081" cy="6913518"/>
          </a:xfrm>
          <a:prstGeom prst="rect">
            <a:avLst/>
          </a:prstGeom>
        </p:spPr>
      </p:pic>
      <p:pic>
        <p:nvPicPr>
          <p:cNvPr id="24" name="Picture 23" descr="A picture containing clock&#10;&#10;Description automatically generated">
            <a:extLst>
              <a:ext uri="{FF2B5EF4-FFF2-40B4-BE49-F238E27FC236}">
                <a16:creationId xmlns:a16="http://schemas.microsoft.com/office/drawing/2014/main" id="{9C860DB5-0C95-4323-8A54-B7012B4D499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7" name="Pentagon 20">
            <a:extLst>
              <a:ext uri="{FF2B5EF4-FFF2-40B4-BE49-F238E27FC236}">
                <a16:creationId xmlns:a16="http://schemas.microsoft.com/office/drawing/2014/main" id="{155A2B88-EE49-425A-8356-042C528D320C}"/>
              </a:ext>
            </a:extLst>
          </p:cNvPr>
          <p:cNvSpPr/>
          <p:nvPr userDrawn="1"/>
        </p:nvSpPr>
        <p:spPr>
          <a:xfrm>
            <a:off x="0" y="224087"/>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userDrawn="1"/>
        </p:nvSpPr>
        <p:spPr>
          <a:xfrm>
            <a:off x="799302" y="26372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0799" y="212283"/>
            <a:ext cx="540252" cy="540252"/>
          </a:xfrm>
          <a:prstGeom prst="rect">
            <a:avLst/>
          </a:prstGeom>
        </p:spPr>
      </p:pic>
    </p:spTree>
    <p:extLst>
      <p:ext uri="{BB962C8B-B14F-4D97-AF65-F5344CB8AC3E}">
        <p14:creationId xmlns:p14="http://schemas.microsoft.com/office/powerpoint/2010/main" val="179126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sv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theme" Target="../theme/theme3.xml"/><Relationship Id="rId20"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4.sv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B6978E-5347-47B2-A2F5-2B06DA516257}"/>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©VotesforSchools2021</a:t>
            </a:r>
          </a:p>
        </p:txBody>
      </p:sp>
      <p:pic>
        <p:nvPicPr>
          <p:cNvPr id="10" name="Picture 9" descr="A picture containing fence&#10;&#10;Description automatically generated">
            <a:extLst>
              <a:ext uri="{FF2B5EF4-FFF2-40B4-BE49-F238E27FC236}">
                <a16:creationId xmlns:a16="http://schemas.microsoft.com/office/drawing/2014/main" id="{8B6F91A2-6645-4CE0-8E14-4F26BA53247F}"/>
              </a:ext>
            </a:extLst>
          </p:cNvPr>
          <p:cNvPicPr>
            <a:picLocks noChangeAspect="1"/>
          </p:cNvPicPr>
          <p:nvPr userDrawn="1"/>
        </p:nvPicPr>
        <p:blipFill>
          <a:blip r:embed="rId14">
            <a:alphaModFix amt="50000"/>
          </a:blip>
          <a:stretch>
            <a:fillRect/>
          </a:stretch>
        </p:blipFill>
        <p:spPr>
          <a:xfrm>
            <a:off x="29047" y="-15939"/>
            <a:ext cx="6101081" cy="6913518"/>
          </a:xfrm>
          <a:prstGeom prst="rect">
            <a:avLst/>
          </a:prstGeom>
        </p:spPr>
      </p:pic>
      <p:pic>
        <p:nvPicPr>
          <p:cNvPr id="3" name="Picture 2" descr="A picture containing clock&#10;&#10;Description automatically generated">
            <a:extLst>
              <a:ext uri="{FF2B5EF4-FFF2-40B4-BE49-F238E27FC236}">
                <a16:creationId xmlns:a16="http://schemas.microsoft.com/office/drawing/2014/main" id="{00ACE46D-556D-4CC1-9FE7-8FDF364E19B7}"/>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Graphic 10">
            <a:extLst>
              <a:ext uri="{FF2B5EF4-FFF2-40B4-BE49-F238E27FC236}">
                <a16:creationId xmlns:a16="http://schemas.microsoft.com/office/drawing/2014/main" id="{BA2404C1-C9C7-4E34-8258-6FE232ABF504}"/>
              </a:ext>
            </a:extLst>
          </p:cNvPr>
          <p:cNvPicPr>
            <a:picLocks noChangeAspect="1"/>
          </p:cNvPicPr>
          <p:nvPr userDrawn="1"/>
        </p:nvPicPr>
        <p:blipFill>
          <a:blip r:embed="rId16">
            <a:alphaModFix amt="32000"/>
            <a:extLst>
              <a:ext uri="{96DAC541-7B7A-43D3-8B79-37D633B846F1}">
                <asvg:svgBlip xmlns:asvg="http://schemas.microsoft.com/office/drawing/2016/SVG/main" xmlns="" r:embed="rId17"/>
              </a:ext>
            </a:extLst>
          </a:blip>
          <a:stretch>
            <a:fillRect/>
          </a:stretch>
        </p:blipFill>
        <p:spPr>
          <a:xfrm rot="391057">
            <a:off x="601027" y="-177752"/>
            <a:ext cx="4761052" cy="7474076"/>
          </a:xfrm>
          <a:prstGeom prst="rect">
            <a:avLst/>
          </a:prstGeom>
        </p:spPr>
      </p:pic>
    </p:spTree>
    <p:extLst>
      <p:ext uri="{BB962C8B-B14F-4D97-AF65-F5344CB8AC3E}">
        <p14:creationId xmlns:p14="http://schemas.microsoft.com/office/powerpoint/2010/main" val="4277973187"/>
      </p:ext>
    </p:extLst>
  </p:cSld>
  <p:clrMap bg1="dk1" tx1="lt1" bg2="dk2" tx2="lt2" accent1="accent1" accent2="accent2" accent3="accent3" accent4="accent4" accent5="accent5" accent6="accent6" hlink="hlink" folHlink="folHlink"/>
  <p:sldLayoutIdLst>
    <p:sldLayoutId id="2147483665" r:id="rId1"/>
    <p:sldLayoutId id="2147483662" r:id="rId2"/>
    <p:sldLayoutId id="2147483756" r:id="rId3"/>
    <p:sldLayoutId id="2147483786" r:id="rId4"/>
    <p:sldLayoutId id="2147483787" r:id="rId5"/>
    <p:sldLayoutId id="2147483788" r:id="rId6"/>
    <p:sldLayoutId id="2147483749" r:id="rId7"/>
    <p:sldLayoutId id="2147483754" r:id="rId8"/>
    <p:sldLayoutId id="2147483755" r:id="rId9"/>
    <p:sldLayoutId id="2147483668" r:id="rId10"/>
    <p:sldLayoutId id="2147483746" r:id="rId11"/>
    <p:sldLayoutId id="2147483867" r:id="rId12"/>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6DD59A-B91A-424A-AB8B-BD86A4FBD1DF}"/>
              </a:ext>
            </a:extLst>
          </p:cNvPr>
          <p:cNvSpPr/>
          <p:nvPr/>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picture containing clock&#10;&#10;Description automatically generated">
            <a:extLst>
              <a:ext uri="{FF2B5EF4-FFF2-40B4-BE49-F238E27FC236}">
                <a16:creationId xmlns:a16="http://schemas.microsoft.com/office/drawing/2014/main" id="{778BAA1F-43E2-46C7-BD24-99EEDF8FD2C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Picture 10" descr="A picture containing fence&#10;&#10;Description automatically generated">
            <a:extLst>
              <a:ext uri="{FF2B5EF4-FFF2-40B4-BE49-F238E27FC236}">
                <a16:creationId xmlns:a16="http://schemas.microsoft.com/office/drawing/2014/main" id="{56EED70A-0DFF-4588-AB7B-EA2C58900100}"/>
              </a:ext>
            </a:extLst>
          </p:cNvPr>
          <p:cNvPicPr>
            <a:picLocks noChangeAspect="1"/>
          </p:cNvPicPr>
          <p:nvPr/>
        </p:nvPicPr>
        <p:blipFill>
          <a:blip r:embed="rId15">
            <a:alphaModFix amt="50000"/>
          </a:blip>
          <a:stretch>
            <a:fillRect/>
          </a:stretch>
        </p:blipFill>
        <p:spPr>
          <a:xfrm>
            <a:off x="29047" y="-15939"/>
            <a:ext cx="6101081" cy="6913518"/>
          </a:xfrm>
          <a:prstGeom prst="rect">
            <a:avLst/>
          </a:prstGeom>
        </p:spPr>
      </p:pic>
      <p:pic>
        <p:nvPicPr>
          <p:cNvPr id="12" name="Graphic 11">
            <a:extLst>
              <a:ext uri="{FF2B5EF4-FFF2-40B4-BE49-F238E27FC236}">
                <a16:creationId xmlns:a16="http://schemas.microsoft.com/office/drawing/2014/main" id="{5D946DFF-9128-46DB-B270-F6E0E4CF0B49}"/>
              </a:ext>
            </a:extLst>
          </p:cNvPr>
          <p:cNvPicPr>
            <a:picLocks noChangeAspect="1"/>
          </p:cNvPicPr>
          <p:nvPr/>
        </p:nvPicPr>
        <p:blipFill>
          <a:blip r:embed="rId16">
            <a:alphaModFix amt="32000"/>
            <a:extLst>
              <a:ext uri="{96DAC541-7B7A-43D3-8B79-37D633B846F1}">
                <asvg:svgBlip xmlns:asvg="http://schemas.microsoft.com/office/drawing/2016/SVG/main" xmlns="" r:embed="rId17"/>
              </a:ext>
            </a:extLst>
          </a:blip>
          <a:stretch>
            <a:fillRect/>
          </a:stretch>
        </p:blipFill>
        <p:spPr>
          <a:xfrm rot="391057">
            <a:off x="571361" y="-186064"/>
            <a:ext cx="4761052" cy="7474076"/>
          </a:xfrm>
          <a:prstGeom prst="rect">
            <a:avLst/>
          </a:prstGeom>
        </p:spPr>
      </p:pic>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694828016"/>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xStyles>
    <p:titleStyle>
      <a:lvl1pPr algn="l" defTabSz="457200" rtl="0" eaLnBrk="1" latinLnBrk="0" hangingPunct="1">
        <a:spcBef>
          <a:spcPct val="0"/>
        </a:spcBef>
        <a:buNone/>
        <a:defRPr sz="2800" b="1" kern="1200">
          <a:solidFill>
            <a:schemeClr val="bg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59CA28-31C6-4E61-BA6C-2FFE0361A25A}"/>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picture containing clock&#10;&#10;Description automatically generated">
            <a:extLst>
              <a:ext uri="{FF2B5EF4-FFF2-40B4-BE49-F238E27FC236}">
                <a16:creationId xmlns:a16="http://schemas.microsoft.com/office/drawing/2014/main" id="{04B1E461-D547-4964-9702-F63AD1D7D7BF}"/>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9" name="Slide Number Placeholder 1">
            <a:extLst>
              <a:ext uri="{FF2B5EF4-FFF2-40B4-BE49-F238E27FC236}">
                <a16:creationId xmlns:a16="http://schemas.microsoft.com/office/drawing/2014/main" id="{9FA7106B-C09B-4DB1-AD44-95BC8F6AEDD7}"/>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2" name="Graphic 11">
            <a:extLst>
              <a:ext uri="{FF2B5EF4-FFF2-40B4-BE49-F238E27FC236}">
                <a16:creationId xmlns:a16="http://schemas.microsoft.com/office/drawing/2014/main" id="{3B7323FA-0335-4387-9E5F-4D038578D03B}"/>
              </a:ext>
            </a:extLst>
          </p:cNvPr>
          <p:cNvPicPr>
            <a:picLocks noChangeAspect="1"/>
          </p:cNvPicPr>
          <p:nvPr userDrawn="1"/>
        </p:nvPicPr>
        <p:blipFill>
          <a:blip r:embed="rId18">
            <a:alphaModFix amt="32000"/>
            <a:extLst>
              <a:ext uri="{96DAC541-7B7A-43D3-8B79-37D633B846F1}">
                <asvg:svgBlip xmlns:asvg="http://schemas.microsoft.com/office/drawing/2016/SVG/main" xmlns="" r:embed="rId19"/>
              </a:ext>
            </a:extLst>
          </a:blip>
          <a:stretch>
            <a:fillRect/>
          </a:stretch>
        </p:blipFill>
        <p:spPr>
          <a:xfrm rot="391057">
            <a:off x="601027" y="-177752"/>
            <a:ext cx="4761052" cy="7474076"/>
          </a:xfrm>
          <a:prstGeom prst="rect">
            <a:avLst/>
          </a:prstGeom>
        </p:spPr>
      </p:pic>
      <p:pic>
        <p:nvPicPr>
          <p:cNvPr id="13" name="Picture 12" descr="A picture containing fence&#10;&#10;Description automatically generated">
            <a:extLst>
              <a:ext uri="{FF2B5EF4-FFF2-40B4-BE49-F238E27FC236}">
                <a16:creationId xmlns:a16="http://schemas.microsoft.com/office/drawing/2014/main" id="{A323FCAD-2899-4852-B69B-ACDA12AB6C6A}"/>
              </a:ext>
            </a:extLst>
          </p:cNvPr>
          <p:cNvPicPr>
            <a:picLocks noChangeAspect="1"/>
          </p:cNvPicPr>
          <p:nvPr userDrawn="1"/>
        </p:nvPicPr>
        <p:blipFill>
          <a:blip r:embed="rId20">
            <a:alphaModFix amt="50000"/>
          </a:blip>
          <a:stretch>
            <a:fillRect/>
          </a:stretch>
        </p:blipFill>
        <p:spPr>
          <a:xfrm>
            <a:off x="29047" y="-15939"/>
            <a:ext cx="6101081" cy="6913518"/>
          </a:xfrm>
          <a:prstGeom prst="rect">
            <a:avLst/>
          </a:prstGeom>
        </p:spPr>
      </p:pic>
    </p:spTree>
    <p:extLst>
      <p:ext uri="{BB962C8B-B14F-4D97-AF65-F5344CB8AC3E}">
        <p14:creationId xmlns:p14="http://schemas.microsoft.com/office/powerpoint/2010/main" val="3166575188"/>
      </p:ext>
    </p:extLst>
  </p:cSld>
  <p:clrMap bg1="dk1" tx1="lt1" bg2="dk2" tx2="lt2" accent1="accent1" accent2="accent2" accent3="accent3" accent4="accent4" accent5="accent5" accent6="accent6" hlink="hlink" folHlink="folHlink"/>
  <p:sldLayoutIdLst>
    <p:sldLayoutId id="2147483753" r:id="rId1"/>
    <p:sldLayoutId id="2147483751" r:id="rId2"/>
    <p:sldLayoutId id="2147483800" r:id="rId3"/>
    <p:sldLayoutId id="2147483761" r:id="rId4"/>
    <p:sldLayoutId id="2147483762" r:id="rId5"/>
    <p:sldLayoutId id="2147483793" r:id="rId6"/>
    <p:sldLayoutId id="2147483795" r:id="rId7"/>
    <p:sldLayoutId id="2147483796" r:id="rId8"/>
    <p:sldLayoutId id="2147483797" r:id="rId9"/>
    <p:sldLayoutId id="2147483798" r:id="rId10"/>
    <p:sldLayoutId id="2147483758" r:id="rId11"/>
    <p:sldLayoutId id="2147483759" r:id="rId12"/>
    <p:sldLayoutId id="2147483744" r:id="rId13"/>
    <p:sldLayoutId id="2147483866" r:id="rId14"/>
    <p:sldLayoutId id="2147483781" r:id="rId15"/>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56.png"/><Relationship Id="rId5" Type="http://schemas.openxmlformats.org/officeDocument/2006/relationships/image" Target="../media/image36.png"/><Relationship Id="rId10" Type="http://schemas.openxmlformats.org/officeDocument/2006/relationships/image" Target="../media/image55.png"/><Relationship Id="rId4" Type="http://schemas.openxmlformats.org/officeDocument/2006/relationships/image" Target="../media/image64.sv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59.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8.svg"/><Relationship Id="rId11" Type="http://schemas.openxmlformats.org/officeDocument/2006/relationships/image" Target="../media/image63.jpeg"/><Relationship Id="rId5" Type="http://schemas.openxmlformats.org/officeDocument/2006/relationships/image" Target="../media/image60.png"/><Relationship Id="rId10" Type="http://schemas.openxmlformats.org/officeDocument/2006/relationships/image" Target="../media/image62.jpeg"/><Relationship Id="rId4" Type="http://schemas.openxmlformats.org/officeDocument/2006/relationships/image" Target="../media/image76.svg"/><Relationship Id="rId9"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35.png"/><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35.png"/><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61.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35.png"/><Relationship Id="rId4" Type="http://schemas.openxmlformats.org/officeDocument/2006/relationships/image" Target="../media/image37.sv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69.png"/><Relationship Id="rId18" Type="http://schemas.openxmlformats.org/officeDocument/2006/relationships/image" Target="../media/image97.svg"/><Relationship Id="rId26" Type="http://schemas.openxmlformats.org/officeDocument/2006/relationships/image" Target="../media/image77.jpeg"/><Relationship Id="rId3" Type="http://schemas.openxmlformats.org/officeDocument/2006/relationships/image" Target="../media/image64.png"/><Relationship Id="rId21" Type="http://schemas.openxmlformats.org/officeDocument/2006/relationships/image" Target="../media/image73.png"/><Relationship Id="rId7" Type="http://schemas.openxmlformats.org/officeDocument/2006/relationships/image" Target="../media/image66.png"/><Relationship Id="rId12" Type="http://schemas.openxmlformats.org/officeDocument/2006/relationships/image" Target="../media/image91.svg"/><Relationship Id="rId17" Type="http://schemas.openxmlformats.org/officeDocument/2006/relationships/image" Target="../media/image71.png"/><Relationship Id="rId25" Type="http://schemas.openxmlformats.org/officeDocument/2006/relationships/image" Target="../media/image76.jpeg"/><Relationship Id="rId2" Type="http://schemas.openxmlformats.org/officeDocument/2006/relationships/notesSlide" Target="../notesSlides/notesSlide17.xml"/><Relationship Id="rId16" Type="http://schemas.openxmlformats.org/officeDocument/2006/relationships/image" Target="../media/image95.svg"/><Relationship Id="rId20" Type="http://schemas.openxmlformats.org/officeDocument/2006/relationships/image" Target="../media/image99.svg"/><Relationship Id="rId29" Type="http://schemas.openxmlformats.org/officeDocument/2006/relationships/image" Target="../media/image78.jpg"/><Relationship Id="rId1" Type="http://schemas.openxmlformats.org/officeDocument/2006/relationships/slideLayout" Target="../slideLayouts/slideLayout1.xml"/><Relationship Id="rId6" Type="http://schemas.openxmlformats.org/officeDocument/2006/relationships/image" Target="../media/image85.svg"/><Relationship Id="rId11" Type="http://schemas.openxmlformats.org/officeDocument/2006/relationships/image" Target="../media/image68.png"/><Relationship Id="rId24" Type="http://schemas.openxmlformats.org/officeDocument/2006/relationships/image" Target="../media/image75.jpeg"/><Relationship Id="rId5" Type="http://schemas.openxmlformats.org/officeDocument/2006/relationships/image" Target="../media/image65.png"/><Relationship Id="rId15" Type="http://schemas.openxmlformats.org/officeDocument/2006/relationships/image" Target="../media/image70.png"/><Relationship Id="rId23" Type="http://schemas.openxmlformats.org/officeDocument/2006/relationships/image" Target="../media/image74.jpg"/><Relationship Id="rId28" Type="http://schemas.openxmlformats.org/officeDocument/2006/relationships/image" Target="../media/image37.svg"/><Relationship Id="rId10" Type="http://schemas.openxmlformats.org/officeDocument/2006/relationships/image" Target="../media/image89.svg"/><Relationship Id="rId19" Type="http://schemas.openxmlformats.org/officeDocument/2006/relationships/image" Target="../media/image72.png"/><Relationship Id="rId4" Type="http://schemas.openxmlformats.org/officeDocument/2006/relationships/image" Target="../media/image83.svg"/><Relationship Id="rId9" Type="http://schemas.openxmlformats.org/officeDocument/2006/relationships/image" Target="../media/image67.png"/><Relationship Id="rId14" Type="http://schemas.openxmlformats.org/officeDocument/2006/relationships/image" Target="../media/image93.svg"/><Relationship Id="rId22" Type="http://schemas.openxmlformats.org/officeDocument/2006/relationships/image" Target="../media/image101.svg"/><Relationship Id="rId27"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69.png"/><Relationship Id="rId18" Type="http://schemas.openxmlformats.org/officeDocument/2006/relationships/image" Target="../media/image97.svg"/><Relationship Id="rId3" Type="http://schemas.openxmlformats.org/officeDocument/2006/relationships/image" Target="../media/image64.png"/><Relationship Id="rId21" Type="http://schemas.openxmlformats.org/officeDocument/2006/relationships/image" Target="../media/image73.png"/><Relationship Id="rId7" Type="http://schemas.openxmlformats.org/officeDocument/2006/relationships/image" Target="../media/image66.png"/><Relationship Id="rId12" Type="http://schemas.openxmlformats.org/officeDocument/2006/relationships/image" Target="../media/image91.svg"/><Relationship Id="rId17" Type="http://schemas.openxmlformats.org/officeDocument/2006/relationships/image" Target="../media/image71.png"/><Relationship Id="rId25" Type="http://schemas.openxmlformats.org/officeDocument/2006/relationships/image" Target="../media/image76.jpeg"/><Relationship Id="rId2" Type="http://schemas.openxmlformats.org/officeDocument/2006/relationships/notesSlide" Target="../notesSlides/notesSlide18.xml"/><Relationship Id="rId16" Type="http://schemas.openxmlformats.org/officeDocument/2006/relationships/image" Target="../media/image95.svg"/><Relationship Id="rId20" Type="http://schemas.openxmlformats.org/officeDocument/2006/relationships/image" Target="../media/image99.svg"/><Relationship Id="rId1" Type="http://schemas.openxmlformats.org/officeDocument/2006/relationships/slideLayout" Target="../slideLayouts/slideLayout1.xml"/><Relationship Id="rId6" Type="http://schemas.openxmlformats.org/officeDocument/2006/relationships/image" Target="../media/image85.svg"/><Relationship Id="rId11" Type="http://schemas.openxmlformats.org/officeDocument/2006/relationships/image" Target="../media/image68.png"/><Relationship Id="rId24" Type="http://schemas.openxmlformats.org/officeDocument/2006/relationships/image" Target="../media/image37.svg"/><Relationship Id="rId5" Type="http://schemas.openxmlformats.org/officeDocument/2006/relationships/image" Target="../media/image65.png"/><Relationship Id="rId15" Type="http://schemas.openxmlformats.org/officeDocument/2006/relationships/image" Target="../media/image70.png"/><Relationship Id="rId23" Type="http://schemas.openxmlformats.org/officeDocument/2006/relationships/image" Target="../media/image30.png"/><Relationship Id="rId10" Type="http://schemas.openxmlformats.org/officeDocument/2006/relationships/image" Target="../media/image89.svg"/><Relationship Id="rId19" Type="http://schemas.openxmlformats.org/officeDocument/2006/relationships/image" Target="../media/image72.png"/><Relationship Id="rId4" Type="http://schemas.openxmlformats.org/officeDocument/2006/relationships/image" Target="../media/image83.svg"/><Relationship Id="rId9" Type="http://schemas.openxmlformats.org/officeDocument/2006/relationships/image" Target="../media/image67.png"/><Relationship Id="rId14" Type="http://schemas.openxmlformats.org/officeDocument/2006/relationships/image" Target="../media/image93.svg"/><Relationship Id="rId22" Type="http://schemas.openxmlformats.org/officeDocument/2006/relationships/image" Target="../media/image101.sv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69.png"/><Relationship Id="rId18" Type="http://schemas.openxmlformats.org/officeDocument/2006/relationships/image" Target="../media/image97.svg"/><Relationship Id="rId3" Type="http://schemas.openxmlformats.org/officeDocument/2006/relationships/image" Target="../media/image64.png"/><Relationship Id="rId21" Type="http://schemas.openxmlformats.org/officeDocument/2006/relationships/image" Target="../media/image73.png"/><Relationship Id="rId7" Type="http://schemas.openxmlformats.org/officeDocument/2006/relationships/image" Target="../media/image66.png"/><Relationship Id="rId12" Type="http://schemas.openxmlformats.org/officeDocument/2006/relationships/image" Target="../media/image91.svg"/><Relationship Id="rId17" Type="http://schemas.openxmlformats.org/officeDocument/2006/relationships/image" Target="../media/image71.png"/><Relationship Id="rId25" Type="http://schemas.openxmlformats.org/officeDocument/2006/relationships/image" Target="../media/image75.jpeg"/><Relationship Id="rId2" Type="http://schemas.openxmlformats.org/officeDocument/2006/relationships/notesSlide" Target="../notesSlides/notesSlide19.xml"/><Relationship Id="rId16" Type="http://schemas.openxmlformats.org/officeDocument/2006/relationships/image" Target="../media/image95.svg"/><Relationship Id="rId20" Type="http://schemas.openxmlformats.org/officeDocument/2006/relationships/image" Target="../media/image99.svg"/><Relationship Id="rId1" Type="http://schemas.openxmlformats.org/officeDocument/2006/relationships/slideLayout" Target="../slideLayouts/slideLayout1.xml"/><Relationship Id="rId6" Type="http://schemas.openxmlformats.org/officeDocument/2006/relationships/image" Target="../media/image85.svg"/><Relationship Id="rId11" Type="http://schemas.openxmlformats.org/officeDocument/2006/relationships/image" Target="../media/image68.png"/><Relationship Id="rId24" Type="http://schemas.openxmlformats.org/officeDocument/2006/relationships/image" Target="../media/image37.svg"/><Relationship Id="rId5" Type="http://schemas.openxmlformats.org/officeDocument/2006/relationships/image" Target="../media/image65.png"/><Relationship Id="rId15" Type="http://schemas.openxmlformats.org/officeDocument/2006/relationships/image" Target="../media/image70.png"/><Relationship Id="rId23" Type="http://schemas.openxmlformats.org/officeDocument/2006/relationships/image" Target="../media/image30.png"/><Relationship Id="rId10" Type="http://schemas.openxmlformats.org/officeDocument/2006/relationships/image" Target="../media/image89.svg"/><Relationship Id="rId19" Type="http://schemas.openxmlformats.org/officeDocument/2006/relationships/image" Target="../media/image72.png"/><Relationship Id="rId4" Type="http://schemas.openxmlformats.org/officeDocument/2006/relationships/image" Target="../media/image83.svg"/><Relationship Id="rId9" Type="http://schemas.openxmlformats.org/officeDocument/2006/relationships/image" Target="../media/image67.png"/><Relationship Id="rId14" Type="http://schemas.openxmlformats.org/officeDocument/2006/relationships/image" Target="../media/image93.svg"/><Relationship Id="rId22" Type="http://schemas.openxmlformats.org/officeDocument/2006/relationships/image" Target="../media/image101.svg"/></Relationships>
</file>

<file path=ppt/slides/_rels/slide21.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69.png"/><Relationship Id="rId18" Type="http://schemas.openxmlformats.org/officeDocument/2006/relationships/image" Target="../media/image97.svg"/><Relationship Id="rId3" Type="http://schemas.openxmlformats.org/officeDocument/2006/relationships/image" Target="../media/image64.png"/><Relationship Id="rId21" Type="http://schemas.openxmlformats.org/officeDocument/2006/relationships/image" Target="../media/image73.png"/><Relationship Id="rId7" Type="http://schemas.openxmlformats.org/officeDocument/2006/relationships/image" Target="../media/image66.png"/><Relationship Id="rId12" Type="http://schemas.openxmlformats.org/officeDocument/2006/relationships/image" Target="../media/image91.svg"/><Relationship Id="rId17" Type="http://schemas.openxmlformats.org/officeDocument/2006/relationships/image" Target="../media/image71.png"/><Relationship Id="rId25" Type="http://schemas.openxmlformats.org/officeDocument/2006/relationships/image" Target="../media/image74.jpg"/><Relationship Id="rId2" Type="http://schemas.openxmlformats.org/officeDocument/2006/relationships/notesSlide" Target="../notesSlides/notesSlide20.xml"/><Relationship Id="rId16" Type="http://schemas.openxmlformats.org/officeDocument/2006/relationships/image" Target="../media/image95.svg"/><Relationship Id="rId20" Type="http://schemas.openxmlformats.org/officeDocument/2006/relationships/image" Target="../media/image99.svg"/><Relationship Id="rId1" Type="http://schemas.openxmlformats.org/officeDocument/2006/relationships/slideLayout" Target="../slideLayouts/slideLayout1.xml"/><Relationship Id="rId6" Type="http://schemas.openxmlformats.org/officeDocument/2006/relationships/image" Target="../media/image85.svg"/><Relationship Id="rId11" Type="http://schemas.openxmlformats.org/officeDocument/2006/relationships/image" Target="../media/image68.png"/><Relationship Id="rId24" Type="http://schemas.openxmlformats.org/officeDocument/2006/relationships/image" Target="../media/image37.svg"/><Relationship Id="rId5" Type="http://schemas.openxmlformats.org/officeDocument/2006/relationships/image" Target="../media/image65.png"/><Relationship Id="rId15" Type="http://schemas.openxmlformats.org/officeDocument/2006/relationships/image" Target="../media/image70.png"/><Relationship Id="rId23" Type="http://schemas.openxmlformats.org/officeDocument/2006/relationships/image" Target="../media/image30.png"/><Relationship Id="rId10" Type="http://schemas.openxmlformats.org/officeDocument/2006/relationships/image" Target="../media/image89.svg"/><Relationship Id="rId19" Type="http://schemas.openxmlformats.org/officeDocument/2006/relationships/image" Target="../media/image72.png"/><Relationship Id="rId4" Type="http://schemas.openxmlformats.org/officeDocument/2006/relationships/image" Target="../media/image83.svg"/><Relationship Id="rId9" Type="http://schemas.openxmlformats.org/officeDocument/2006/relationships/image" Target="../media/image67.png"/><Relationship Id="rId14" Type="http://schemas.openxmlformats.org/officeDocument/2006/relationships/image" Target="../media/image93.svg"/><Relationship Id="rId22" Type="http://schemas.openxmlformats.org/officeDocument/2006/relationships/image" Target="../media/image101.svg"/></Relationships>
</file>

<file path=ppt/slides/_rels/slide22.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69.png"/><Relationship Id="rId18" Type="http://schemas.openxmlformats.org/officeDocument/2006/relationships/image" Target="../media/image97.svg"/><Relationship Id="rId3" Type="http://schemas.openxmlformats.org/officeDocument/2006/relationships/image" Target="../media/image64.png"/><Relationship Id="rId21" Type="http://schemas.openxmlformats.org/officeDocument/2006/relationships/image" Target="../media/image73.png"/><Relationship Id="rId7" Type="http://schemas.openxmlformats.org/officeDocument/2006/relationships/image" Target="../media/image66.png"/><Relationship Id="rId12" Type="http://schemas.openxmlformats.org/officeDocument/2006/relationships/image" Target="../media/image91.svg"/><Relationship Id="rId17" Type="http://schemas.openxmlformats.org/officeDocument/2006/relationships/image" Target="../media/image71.png"/><Relationship Id="rId25" Type="http://schemas.openxmlformats.org/officeDocument/2006/relationships/image" Target="../media/image78.jpg"/><Relationship Id="rId2" Type="http://schemas.openxmlformats.org/officeDocument/2006/relationships/notesSlide" Target="../notesSlides/notesSlide21.xml"/><Relationship Id="rId16" Type="http://schemas.openxmlformats.org/officeDocument/2006/relationships/image" Target="../media/image95.svg"/><Relationship Id="rId20" Type="http://schemas.openxmlformats.org/officeDocument/2006/relationships/image" Target="../media/image99.svg"/><Relationship Id="rId1" Type="http://schemas.openxmlformats.org/officeDocument/2006/relationships/slideLayout" Target="../slideLayouts/slideLayout1.xml"/><Relationship Id="rId6" Type="http://schemas.openxmlformats.org/officeDocument/2006/relationships/image" Target="../media/image85.svg"/><Relationship Id="rId11" Type="http://schemas.openxmlformats.org/officeDocument/2006/relationships/image" Target="../media/image68.png"/><Relationship Id="rId24" Type="http://schemas.openxmlformats.org/officeDocument/2006/relationships/image" Target="../media/image37.svg"/><Relationship Id="rId5" Type="http://schemas.openxmlformats.org/officeDocument/2006/relationships/image" Target="../media/image65.png"/><Relationship Id="rId15" Type="http://schemas.openxmlformats.org/officeDocument/2006/relationships/image" Target="../media/image70.png"/><Relationship Id="rId23" Type="http://schemas.openxmlformats.org/officeDocument/2006/relationships/image" Target="../media/image30.png"/><Relationship Id="rId10" Type="http://schemas.openxmlformats.org/officeDocument/2006/relationships/image" Target="../media/image89.svg"/><Relationship Id="rId19" Type="http://schemas.openxmlformats.org/officeDocument/2006/relationships/image" Target="../media/image72.png"/><Relationship Id="rId4" Type="http://schemas.openxmlformats.org/officeDocument/2006/relationships/image" Target="../media/image83.svg"/><Relationship Id="rId9" Type="http://schemas.openxmlformats.org/officeDocument/2006/relationships/image" Target="../media/image67.png"/><Relationship Id="rId14" Type="http://schemas.openxmlformats.org/officeDocument/2006/relationships/image" Target="../media/image93.svg"/><Relationship Id="rId22" Type="http://schemas.openxmlformats.org/officeDocument/2006/relationships/image" Target="../media/image101.svg"/></Relationships>
</file>

<file path=ppt/slides/_rels/slide23.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89.svg"/><Relationship Id="rId18" Type="http://schemas.openxmlformats.org/officeDocument/2006/relationships/image" Target="../media/image70.png"/><Relationship Id="rId3" Type="http://schemas.openxmlformats.org/officeDocument/2006/relationships/image" Target="../media/image64.png"/><Relationship Id="rId21" Type="http://schemas.openxmlformats.org/officeDocument/2006/relationships/image" Target="../media/image97.svg"/><Relationship Id="rId7" Type="http://schemas.openxmlformats.org/officeDocument/2006/relationships/image" Target="../media/image66.png"/><Relationship Id="rId12" Type="http://schemas.openxmlformats.org/officeDocument/2006/relationships/image" Target="../media/image67.png"/><Relationship Id="rId17" Type="http://schemas.openxmlformats.org/officeDocument/2006/relationships/image" Target="../media/image93.svg"/><Relationship Id="rId25" Type="http://schemas.openxmlformats.org/officeDocument/2006/relationships/image" Target="../media/image101.svg"/><Relationship Id="rId2" Type="http://schemas.openxmlformats.org/officeDocument/2006/relationships/notesSlide" Target="../notesSlides/notesSlide22.xml"/><Relationship Id="rId16" Type="http://schemas.openxmlformats.org/officeDocument/2006/relationships/image" Target="../media/image69.png"/><Relationship Id="rId20"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85.svg"/><Relationship Id="rId11" Type="http://schemas.openxmlformats.org/officeDocument/2006/relationships/image" Target="../media/image77.jpeg"/><Relationship Id="rId24" Type="http://schemas.openxmlformats.org/officeDocument/2006/relationships/image" Target="../media/image73.png"/><Relationship Id="rId5" Type="http://schemas.openxmlformats.org/officeDocument/2006/relationships/image" Target="../media/image65.png"/><Relationship Id="rId15" Type="http://schemas.openxmlformats.org/officeDocument/2006/relationships/image" Target="../media/image91.svg"/><Relationship Id="rId23" Type="http://schemas.openxmlformats.org/officeDocument/2006/relationships/image" Target="../media/image99.svg"/><Relationship Id="rId10" Type="http://schemas.openxmlformats.org/officeDocument/2006/relationships/image" Target="../media/image37.svg"/><Relationship Id="rId19" Type="http://schemas.openxmlformats.org/officeDocument/2006/relationships/image" Target="../media/image95.svg"/><Relationship Id="rId4" Type="http://schemas.openxmlformats.org/officeDocument/2006/relationships/image" Target="../media/image83.svg"/><Relationship Id="rId9" Type="http://schemas.openxmlformats.org/officeDocument/2006/relationships/image" Target="../media/image30.png"/><Relationship Id="rId14" Type="http://schemas.openxmlformats.org/officeDocument/2006/relationships/image" Target="../media/image68.png"/><Relationship Id="rId22" Type="http://schemas.openxmlformats.org/officeDocument/2006/relationships/image" Target="../media/image72.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80.png"/><Relationship Id="rId4" Type="http://schemas.openxmlformats.org/officeDocument/2006/relationships/hyperlink" Target="https://safeshare.tv/x/ltur9RLrY4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3" Type="http://schemas.openxmlformats.org/officeDocument/2006/relationships/hyperlink" Target="https://voice.votesforschools.com/login/teacher"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hyperlink" Target="https://safeshare.tv/x/N0-AjP3cFjg" TargetMode="External"/><Relationship Id="rId4" Type="http://schemas.openxmlformats.org/officeDocument/2006/relationships/image" Target="../media/image83.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safeshare.tv/x/Mmtki-SXNsU" TargetMode="External"/><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9.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3.svg"/><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jpe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0.png"/><Relationship Id="rId14" Type="http://schemas.openxmlformats.org/officeDocument/2006/relationships/image" Target="../media/image41.svg"/></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47.png"/><Relationship Id="rId18" Type="http://schemas.openxmlformats.org/officeDocument/2006/relationships/image" Target="../media/image50.jpeg"/><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60.svg"/><Relationship Id="rId17" Type="http://schemas.openxmlformats.org/officeDocument/2006/relationships/image" Target="../media/image49.jpeg"/><Relationship Id="rId2" Type="http://schemas.openxmlformats.org/officeDocument/2006/relationships/notesSlide" Target="../notesSlides/notesSlide6.xml"/><Relationship Id="rId16" Type="http://schemas.openxmlformats.org/officeDocument/2006/relationships/image" Target="../media/image64.svg"/><Relationship Id="rId1" Type="http://schemas.openxmlformats.org/officeDocument/2006/relationships/slideLayout" Target="../slideLayouts/slideLayout1.xml"/><Relationship Id="rId6" Type="http://schemas.openxmlformats.org/officeDocument/2006/relationships/image" Target="../media/image54.svg"/><Relationship Id="rId11" Type="http://schemas.openxmlformats.org/officeDocument/2006/relationships/image" Target="../media/image46.png"/><Relationship Id="rId5" Type="http://schemas.openxmlformats.org/officeDocument/2006/relationships/image" Target="../media/image43.png"/><Relationship Id="rId15" Type="http://schemas.openxmlformats.org/officeDocument/2006/relationships/image" Target="../media/image48.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45.png"/><Relationship Id="rId14" Type="http://schemas.openxmlformats.org/officeDocument/2006/relationships/image" Target="../media/image62.sv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55.png"/><Relationship Id="rId5" Type="http://schemas.openxmlformats.org/officeDocument/2006/relationships/image" Target="../media/image64.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chat or text message&#10;&#10;Description automatically generated">
            <a:extLst>
              <a:ext uri="{FF2B5EF4-FFF2-40B4-BE49-F238E27FC236}">
                <a16:creationId xmlns:a16="http://schemas.microsoft.com/office/drawing/2014/main" id="{BED8DF50-0409-4C9A-988B-0CEC459D0FAD}"/>
              </a:ext>
            </a:extLst>
          </p:cNvPr>
          <p:cNvPicPr>
            <a:picLocks noChangeAspect="1"/>
          </p:cNvPicPr>
          <p:nvPr/>
        </p:nvPicPr>
        <p:blipFill>
          <a:blip r:embed="rId2"/>
          <a:stretch>
            <a:fillRect/>
          </a:stretch>
        </p:blipFill>
        <p:spPr>
          <a:xfrm>
            <a:off x="5823584" y="4878909"/>
            <a:ext cx="3054605" cy="1959328"/>
          </a:xfrm>
          <a:prstGeom prst="rect">
            <a:avLst/>
          </a:prstGeom>
        </p:spPr>
      </p:pic>
    </p:spTree>
    <p:extLst>
      <p:ext uri="{BB962C8B-B14F-4D97-AF65-F5344CB8AC3E}">
        <p14:creationId xmlns:p14="http://schemas.microsoft.com/office/powerpoint/2010/main" val="446365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DE258F17-866D-4FE1-BE4E-86A6A18D69EF}"/>
              </a:ext>
            </a:extLst>
          </p:cNvPr>
          <p:cNvSpPr/>
          <p:nvPr/>
        </p:nvSpPr>
        <p:spPr>
          <a:xfrm>
            <a:off x="6796" y="5156873"/>
            <a:ext cx="9144000" cy="1730958"/>
          </a:xfrm>
          <a:prstGeom prst="rect">
            <a:avLst/>
          </a:prstGeom>
          <a:solidFill>
            <a:schemeClr val="bg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751B473-EC2C-45A5-AE7A-B758CF4FF4B7}"/>
              </a:ext>
            </a:extLst>
          </p:cNvPr>
          <p:cNvSpPr/>
          <p:nvPr/>
        </p:nvSpPr>
        <p:spPr>
          <a:xfrm>
            <a:off x="-16321" y="3937377"/>
            <a:ext cx="9167117" cy="1220412"/>
          </a:xfrm>
          <a:prstGeom prst="rect">
            <a:avLst/>
          </a:prstGeom>
          <a:solidFill>
            <a:schemeClr val="accent1">
              <a:alpha val="4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C432F0A2-B4BD-48FE-8F8D-A14B0B4C02F8}"/>
              </a:ext>
            </a:extLst>
          </p:cNvPr>
          <p:cNvSpPr/>
          <p:nvPr/>
        </p:nvSpPr>
        <p:spPr>
          <a:xfrm>
            <a:off x="-2729" y="1850621"/>
            <a:ext cx="9153525" cy="2086755"/>
          </a:xfrm>
          <a:prstGeom prst="rect">
            <a:avLst/>
          </a:prstGeom>
          <a:solidFill>
            <a:srgbClr val="D2ECB6">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 Placeholder 1">
            <a:extLst>
              <a:ext uri="{FF2B5EF4-FFF2-40B4-BE49-F238E27FC236}">
                <a16:creationId xmlns:a16="http://schemas.microsoft.com/office/drawing/2014/main" id="{A78A93E2-EAB7-4107-973B-B7719714164E}"/>
              </a:ext>
            </a:extLst>
          </p:cNvPr>
          <p:cNvSpPr>
            <a:spLocks noGrp="1"/>
          </p:cNvSpPr>
          <p:nvPr>
            <p:ph type="body" sz="quarter" idx="10"/>
          </p:nvPr>
        </p:nvSpPr>
        <p:spPr>
          <a:xfrm>
            <a:off x="765459" y="167268"/>
            <a:ext cx="7739062" cy="571500"/>
          </a:xfrm>
        </p:spPr>
        <p:txBody>
          <a:bodyPr anchor="ctr"/>
          <a:lstStyle/>
          <a:p>
            <a:r>
              <a:rPr lang="en-GB" dirty="0"/>
              <a:t>What is medical data?</a:t>
            </a:r>
          </a:p>
        </p:txBody>
      </p:sp>
      <p:sp>
        <p:nvSpPr>
          <p:cNvPr id="28" name="Pentagon 20">
            <a:extLst>
              <a:ext uri="{FF2B5EF4-FFF2-40B4-BE49-F238E27FC236}">
                <a16:creationId xmlns:a16="http://schemas.microsoft.com/office/drawing/2014/main" id="{66F4372D-50DB-473A-A852-EB82B0BC900D}"/>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29" name="Graphic 28" descr="Thought bubble">
            <a:extLst>
              <a:ext uri="{FF2B5EF4-FFF2-40B4-BE49-F238E27FC236}">
                <a16:creationId xmlns:a16="http://schemas.microsoft.com/office/drawing/2014/main" id="{76C715E5-D15D-4A57-AE48-CB9FAE49068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796" y="157905"/>
            <a:ext cx="597300" cy="597300"/>
          </a:xfrm>
          <a:prstGeom prst="rect">
            <a:avLst/>
          </a:prstGeom>
        </p:spPr>
      </p:pic>
      <p:sp>
        <p:nvSpPr>
          <p:cNvPr id="11" name="Rectangle: Rounded Corners 33">
            <a:extLst>
              <a:ext uri="{FF2B5EF4-FFF2-40B4-BE49-F238E27FC236}">
                <a16:creationId xmlns:a16="http://schemas.microsoft.com/office/drawing/2014/main" id="{5A46C62A-5691-4C35-BC34-E0E2BEDCEF00}"/>
              </a:ext>
            </a:extLst>
          </p:cNvPr>
          <p:cNvSpPr/>
          <p:nvPr/>
        </p:nvSpPr>
        <p:spPr>
          <a:xfrm>
            <a:off x="261989" y="2069722"/>
            <a:ext cx="1911257" cy="70841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What medication you take</a:t>
            </a:r>
          </a:p>
        </p:txBody>
      </p:sp>
      <p:sp>
        <p:nvSpPr>
          <p:cNvPr id="9" name="Rectangle: Rounded Corners 33">
            <a:extLst>
              <a:ext uri="{FF2B5EF4-FFF2-40B4-BE49-F238E27FC236}">
                <a16:creationId xmlns:a16="http://schemas.microsoft.com/office/drawing/2014/main" id="{FEA8312B-98EB-4C7E-9157-A88D641F3196}"/>
              </a:ext>
            </a:extLst>
          </p:cNvPr>
          <p:cNvSpPr/>
          <p:nvPr/>
        </p:nvSpPr>
        <p:spPr>
          <a:xfrm>
            <a:off x="4418428" y="2045018"/>
            <a:ext cx="1911257" cy="708414"/>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Which vaccines you have had</a:t>
            </a:r>
          </a:p>
        </p:txBody>
      </p:sp>
      <p:sp>
        <p:nvSpPr>
          <p:cNvPr id="10" name="Rectangle: Rounded Corners 33">
            <a:extLst>
              <a:ext uri="{FF2B5EF4-FFF2-40B4-BE49-F238E27FC236}">
                <a16:creationId xmlns:a16="http://schemas.microsoft.com/office/drawing/2014/main" id="{11183441-63FC-4AF4-A0F9-32BF89A91EDA}"/>
              </a:ext>
            </a:extLst>
          </p:cNvPr>
          <p:cNvSpPr/>
          <p:nvPr/>
        </p:nvSpPr>
        <p:spPr>
          <a:xfrm>
            <a:off x="2340209" y="2069722"/>
            <a:ext cx="1911257" cy="70841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If you have allergies</a:t>
            </a:r>
          </a:p>
        </p:txBody>
      </p:sp>
      <p:sp>
        <p:nvSpPr>
          <p:cNvPr id="12" name="Rectangle: Rounded Corners 33">
            <a:extLst>
              <a:ext uri="{FF2B5EF4-FFF2-40B4-BE49-F238E27FC236}">
                <a16:creationId xmlns:a16="http://schemas.microsoft.com/office/drawing/2014/main" id="{83221120-E5D6-41A2-92DA-3F8FC6F4E41F}"/>
              </a:ext>
            </a:extLst>
          </p:cNvPr>
          <p:cNvSpPr/>
          <p:nvPr/>
        </p:nvSpPr>
        <p:spPr>
          <a:xfrm>
            <a:off x="2340209" y="2904387"/>
            <a:ext cx="1911257" cy="70841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If you have been to hospital</a:t>
            </a:r>
          </a:p>
        </p:txBody>
      </p:sp>
      <p:sp>
        <p:nvSpPr>
          <p:cNvPr id="13" name="Rectangle: Rounded Corners 33">
            <a:extLst>
              <a:ext uri="{FF2B5EF4-FFF2-40B4-BE49-F238E27FC236}">
                <a16:creationId xmlns:a16="http://schemas.microsoft.com/office/drawing/2014/main" id="{B95E3584-E507-4EFC-BFB0-F03823B2B825}"/>
              </a:ext>
            </a:extLst>
          </p:cNvPr>
          <p:cNvSpPr/>
          <p:nvPr/>
        </p:nvSpPr>
        <p:spPr>
          <a:xfrm>
            <a:off x="4418429" y="2904387"/>
            <a:ext cx="1911257" cy="70841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If you have an illness/condition</a:t>
            </a:r>
          </a:p>
        </p:txBody>
      </p:sp>
      <p:sp>
        <p:nvSpPr>
          <p:cNvPr id="14" name="Rectangle: Rounded Corners 33">
            <a:extLst>
              <a:ext uri="{FF2B5EF4-FFF2-40B4-BE49-F238E27FC236}">
                <a16:creationId xmlns:a16="http://schemas.microsoft.com/office/drawing/2014/main" id="{17E84B2E-F5F8-41C2-B38E-37D38E0EE966}"/>
              </a:ext>
            </a:extLst>
          </p:cNvPr>
          <p:cNvSpPr/>
          <p:nvPr/>
        </p:nvSpPr>
        <p:spPr>
          <a:xfrm>
            <a:off x="259415" y="2939020"/>
            <a:ext cx="1911257" cy="70841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Your ethnicity</a:t>
            </a:r>
          </a:p>
        </p:txBody>
      </p:sp>
      <p:sp>
        <p:nvSpPr>
          <p:cNvPr id="16" name="Rectangle: Rounded Corners 33">
            <a:extLst>
              <a:ext uri="{FF2B5EF4-FFF2-40B4-BE49-F238E27FC236}">
                <a16:creationId xmlns:a16="http://schemas.microsoft.com/office/drawing/2014/main" id="{8210B58B-ACC1-4564-BFC7-53F5D6033E0B}"/>
              </a:ext>
            </a:extLst>
          </p:cNvPr>
          <p:cNvSpPr/>
          <p:nvPr/>
        </p:nvSpPr>
        <p:spPr>
          <a:xfrm>
            <a:off x="3463965" y="4201047"/>
            <a:ext cx="1477779" cy="708414"/>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Your address</a:t>
            </a:r>
          </a:p>
        </p:txBody>
      </p:sp>
      <p:sp>
        <p:nvSpPr>
          <p:cNvPr id="17" name="Rectangle: Rounded Corners 33">
            <a:extLst>
              <a:ext uri="{FF2B5EF4-FFF2-40B4-BE49-F238E27FC236}">
                <a16:creationId xmlns:a16="http://schemas.microsoft.com/office/drawing/2014/main" id="{1E386B38-CBC2-4C56-9AFD-531476DA0BAC}"/>
              </a:ext>
            </a:extLst>
          </p:cNvPr>
          <p:cNvSpPr/>
          <p:nvPr/>
        </p:nvSpPr>
        <p:spPr>
          <a:xfrm>
            <a:off x="5246856" y="4201047"/>
            <a:ext cx="1911257" cy="70841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Your contact information</a:t>
            </a:r>
          </a:p>
        </p:txBody>
      </p:sp>
      <p:sp>
        <p:nvSpPr>
          <p:cNvPr id="18" name="Rectangle: Rounded Corners 33">
            <a:extLst>
              <a:ext uri="{FF2B5EF4-FFF2-40B4-BE49-F238E27FC236}">
                <a16:creationId xmlns:a16="http://schemas.microsoft.com/office/drawing/2014/main" id="{E9FFC7EB-1081-4449-8B73-06360D1AAD2E}"/>
              </a:ext>
            </a:extLst>
          </p:cNvPr>
          <p:cNvSpPr/>
          <p:nvPr/>
        </p:nvSpPr>
        <p:spPr>
          <a:xfrm>
            <a:off x="7463225" y="4201047"/>
            <a:ext cx="1477779" cy="708414"/>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Your name</a:t>
            </a:r>
          </a:p>
        </p:txBody>
      </p:sp>
      <p:sp>
        <p:nvSpPr>
          <p:cNvPr id="20" name="Rectangle: Rounded Corners 33">
            <a:extLst>
              <a:ext uri="{FF2B5EF4-FFF2-40B4-BE49-F238E27FC236}">
                <a16:creationId xmlns:a16="http://schemas.microsoft.com/office/drawing/2014/main" id="{020FD954-4EB6-4D95-8773-3D11C2D572DB}"/>
              </a:ext>
            </a:extLst>
          </p:cNvPr>
          <p:cNvSpPr/>
          <p:nvPr/>
        </p:nvSpPr>
        <p:spPr>
          <a:xfrm>
            <a:off x="6605047" y="2069722"/>
            <a:ext cx="2290556" cy="1600395"/>
          </a:xfrm>
          <a:prstGeom prst="roundRect">
            <a:avLst/>
          </a:prstGeom>
          <a:solidFill>
            <a:srgbClr val="92D050"/>
          </a:solidFill>
          <a:ln w="28575">
            <a:solidFill>
              <a:srgbClr val="D6EDB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Century Gothic"/>
                <a:cs typeface="Century Gothic"/>
                <a:sym typeface="Century Gothic"/>
              </a:rPr>
              <a:t>All of this information will be shared by NHS Digital.</a:t>
            </a:r>
          </a:p>
        </p:txBody>
      </p:sp>
      <p:sp>
        <p:nvSpPr>
          <p:cNvPr id="25" name="Rectangle: Rounded Corners 33">
            <a:extLst>
              <a:ext uri="{FF2B5EF4-FFF2-40B4-BE49-F238E27FC236}">
                <a16:creationId xmlns:a16="http://schemas.microsoft.com/office/drawing/2014/main" id="{1134BB73-EAAA-4D03-A4D2-9EE61F196A4A}"/>
              </a:ext>
            </a:extLst>
          </p:cNvPr>
          <p:cNvSpPr/>
          <p:nvPr/>
        </p:nvSpPr>
        <p:spPr>
          <a:xfrm>
            <a:off x="249112" y="4203285"/>
            <a:ext cx="2906235" cy="706176"/>
          </a:xfrm>
          <a:prstGeom prst="roundRect">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Century Gothic"/>
                <a:cs typeface="Century Gothic"/>
                <a:sym typeface="Century Gothic"/>
              </a:rPr>
              <a:t>This information will not be shared by NHS Digital.</a:t>
            </a:r>
          </a:p>
        </p:txBody>
      </p:sp>
      <p:sp>
        <p:nvSpPr>
          <p:cNvPr id="39" name="Rectangle: Rounded Corners 38">
            <a:extLst>
              <a:ext uri="{FF2B5EF4-FFF2-40B4-BE49-F238E27FC236}">
                <a16:creationId xmlns:a16="http://schemas.microsoft.com/office/drawing/2014/main" id="{0DA722CE-215E-4C89-9841-0E6F04CAD773}"/>
              </a:ext>
            </a:extLst>
          </p:cNvPr>
          <p:cNvSpPr/>
          <p:nvPr/>
        </p:nvSpPr>
        <p:spPr>
          <a:xfrm>
            <a:off x="259415" y="5368298"/>
            <a:ext cx="4582293" cy="1241863"/>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First thoughts? (3-4 mins)</a:t>
            </a:r>
          </a:p>
          <a:p>
            <a:pPr algn="ctr"/>
            <a:r>
              <a:rPr lang="en-GB" sz="1600" dirty="0"/>
              <a:t>Now that you know what information NHS Digital wants to share, how do you feel and why? Share your answer with the class.</a:t>
            </a:r>
          </a:p>
        </p:txBody>
      </p:sp>
      <p:pic>
        <p:nvPicPr>
          <p:cNvPr id="40" name="Picture 39" descr="A picture containing text, sign, picture frame&#10;&#10;Description automatically generated">
            <a:extLst>
              <a:ext uri="{FF2B5EF4-FFF2-40B4-BE49-F238E27FC236}">
                <a16:creationId xmlns:a16="http://schemas.microsoft.com/office/drawing/2014/main" id="{CEB0F59B-F899-4DE0-B802-C648382F2786}"/>
              </a:ext>
            </a:extLst>
          </p:cNvPr>
          <p:cNvPicPr>
            <a:picLocks noChangeAspect="1"/>
          </p:cNvPicPr>
          <p:nvPr/>
        </p:nvPicPr>
        <p:blipFill>
          <a:blip r:embed="rId5"/>
          <a:stretch>
            <a:fillRect/>
          </a:stretch>
        </p:blipFill>
        <p:spPr>
          <a:xfrm>
            <a:off x="191436" y="1094415"/>
            <a:ext cx="659007" cy="659007"/>
          </a:xfrm>
          <a:prstGeom prst="rect">
            <a:avLst/>
          </a:prstGeom>
        </p:spPr>
      </p:pic>
      <p:pic>
        <p:nvPicPr>
          <p:cNvPr id="41" name="Picture 40" descr="A picture containing text, first-aid kit&#10;&#10;Description automatically generated">
            <a:extLst>
              <a:ext uri="{FF2B5EF4-FFF2-40B4-BE49-F238E27FC236}">
                <a16:creationId xmlns:a16="http://schemas.microsoft.com/office/drawing/2014/main" id="{7ABD4965-D89F-4874-A2A1-CBEE1CFAA666}"/>
              </a:ext>
            </a:extLst>
          </p:cNvPr>
          <p:cNvPicPr>
            <a:picLocks noChangeAspect="1"/>
          </p:cNvPicPr>
          <p:nvPr/>
        </p:nvPicPr>
        <p:blipFill>
          <a:blip r:embed="rId6"/>
          <a:stretch>
            <a:fillRect/>
          </a:stretch>
        </p:blipFill>
        <p:spPr>
          <a:xfrm>
            <a:off x="5137132" y="1094415"/>
            <a:ext cx="659007" cy="659007"/>
          </a:xfrm>
          <a:prstGeom prst="rect">
            <a:avLst/>
          </a:prstGeom>
        </p:spPr>
      </p:pic>
      <p:pic>
        <p:nvPicPr>
          <p:cNvPr id="42" name="Picture 41" descr="A close-up of a logo&#10;&#10;Description automatically generated with low confidence">
            <a:extLst>
              <a:ext uri="{FF2B5EF4-FFF2-40B4-BE49-F238E27FC236}">
                <a16:creationId xmlns:a16="http://schemas.microsoft.com/office/drawing/2014/main" id="{18777CCA-DD51-4064-8310-1D85FD11DAA2}"/>
              </a:ext>
            </a:extLst>
          </p:cNvPr>
          <p:cNvPicPr>
            <a:picLocks noChangeAspect="1"/>
          </p:cNvPicPr>
          <p:nvPr/>
        </p:nvPicPr>
        <p:blipFill>
          <a:blip r:embed="rId7"/>
          <a:stretch>
            <a:fillRect/>
          </a:stretch>
        </p:blipFill>
        <p:spPr>
          <a:xfrm>
            <a:off x="4147993" y="1094415"/>
            <a:ext cx="659007" cy="659007"/>
          </a:xfrm>
          <a:prstGeom prst="rect">
            <a:avLst/>
          </a:prstGeom>
        </p:spPr>
      </p:pic>
      <p:pic>
        <p:nvPicPr>
          <p:cNvPr id="43" name="Picture 42" descr="A picture containing icon&#10;&#10;Description automatically generated">
            <a:extLst>
              <a:ext uri="{FF2B5EF4-FFF2-40B4-BE49-F238E27FC236}">
                <a16:creationId xmlns:a16="http://schemas.microsoft.com/office/drawing/2014/main" id="{B42F7520-6586-4BE4-A25B-4D637B325574}"/>
              </a:ext>
            </a:extLst>
          </p:cNvPr>
          <p:cNvPicPr>
            <a:picLocks noChangeAspect="1"/>
          </p:cNvPicPr>
          <p:nvPr/>
        </p:nvPicPr>
        <p:blipFill>
          <a:blip r:embed="rId8"/>
          <a:stretch>
            <a:fillRect/>
          </a:stretch>
        </p:blipFill>
        <p:spPr>
          <a:xfrm>
            <a:off x="7115411" y="1094415"/>
            <a:ext cx="659007" cy="659007"/>
          </a:xfrm>
          <a:prstGeom prst="rect">
            <a:avLst/>
          </a:prstGeom>
        </p:spPr>
      </p:pic>
      <p:pic>
        <p:nvPicPr>
          <p:cNvPr id="44" name="Picture 43" descr="A picture containing text&#10;&#10;Description automatically generated">
            <a:extLst>
              <a:ext uri="{FF2B5EF4-FFF2-40B4-BE49-F238E27FC236}">
                <a16:creationId xmlns:a16="http://schemas.microsoft.com/office/drawing/2014/main" id="{1F057986-7C9F-4052-A3F6-F967C9F50970}"/>
              </a:ext>
            </a:extLst>
          </p:cNvPr>
          <p:cNvPicPr>
            <a:picLocks noChangeAspect="1"/>
          </p:cNvPicPr>
          <p:nvPr/>
        </p:nvPicPr>
        <p:blipFill>
          <a:blip r:embed="rId9"/>
          <a:stretch>
            <a:fillRect/>
          </a:stretch>
        </p:blipFill>
        <p:spPr>
          <a:xfrm>
            <a:off x="1180575" y="1094415"/>
            <a:ext cx="659007" cy="659007"/>
          </a:xfrm>
          <a:prstGeom prst="rect">
            <a:avLst/>
          </a:prstGeom>
        </p:spPr>
      </p:pic>
      <p:pic>
        <p:nvPicPr>
          <p:cNvPr id="45" name="Picture 44" descr="Icon&#10;&#10;Description automatically generated">
            <a:extLst>
              <a:ext uri="{FF2B5EF4-FFF2-40B4-BE49-F238E27FC236}">
                <a16:creationId xmlns:a16="http://schemas.microsoft.com/office/drawing/2014/main" id="{BEB3C4E4-5E26-4417-8974-BC40605BDA4A}"/>
              </a:ext>
            </a:extLst>
          </p:cNvPr>
          <p:cNvPicPr>
            <a:picLocks noChangeAspect="1"/>
          </p:cNvPicPr>
          <p:nvPr/>
        </p:nvPicPr>
        <p:blipFill>
          <a:blip r:embed="rId10"/>
          <a:stretch>
            <a:fillRect/>
          </a:stretch>
        </p:blipFill>
        <p:spPr>
          <a:xfrm>
            <a:off x="3158854" y="1094415"/>
            <a:ext cx="659007" cy="659007"/>
          </a:xfrm>
          <a:prstGeom prst="rect">
            <a:avLst/>
          </a:prstGeom>
        </p:spPr>
      </p:pic>
      <p:pic>
        <p:nvPicPr>
          <p:cNvPr id="46" name="Picture 45" descr="Icon&#10;&#10;Description automatically generated with medium confidence">
            <a:extLst>
              <a:ext uri="{FF2B5EF4-FFF2-40B4-BE49-F238E27FC236}">
                <a16:creationId xmlns:a16="http://schemas.microsoft.com/office/drawing/2014/main" id="{D5034201-E95E-46E0-9701-5C768CD0D11D}"/>
              </a:ext>
            </a:extLst>
          </p:cNvPr>
          <p:cNvPicPr>
            <a:picLocks noChangeAspect="1"/>
          </p:cNvPicPr>
          <p:nvPr/>
        </p:nvPicPr>
        <p:blipFill>
          <a:blip r:embed="rId11"/>
          <a:stretch>
            <a:fillRect/>
          </a:stretch>
        </p:blipFill>
        <p:spPr>
          <a:xfrm>
            <a:off x="8104552" y="1094415"/>
            <a:ext cx="659007" cy="659007"/>
          </a:xfrm>
          <a:prstGeom prst="rect">
            <a:avLst/>
          </a:prstGeom>
        </p:spPr>
      </p:pic>
      <p:pic>
        <p:nvPicPr>
          <p:cNvPr id="47" name="Picture 46">
            <a:extLst>
              <a:ext uri="{FF2B5EF4-FFF2-40B4-BE49-F238E27FC236}">
                <a16:creationId xmlns:a16="http://schemas.microsoft.com/office/drawing/2014/main" id="{4C4ED733-ABF0-4564-A217-2148D83D5547}"/>
              </a:ext>
            </a:extLst>
          </p:cNvPr>
          <p:cNvPicPr>
            <a:picLocks noChangeAspect="1"/>
          </p:cNvPicPr>
          <p:nvPr/>
        </p:nvPicPr>
        <p:blipFill>
          <a:blip r:embed="rId12"/>
          <a:stretch>
            <a:fillRect/>
          </a:stretch>
        </p:blipFill>
        <p:spPr>
          <a:xfrm>
            <a:off x="6126272" y="1094415"/>
            <a:ext cx="659007" cy="659007"/>
          </a:xfrm>
          <a:prstGeom prst="rect">
            <a:avLst/>
          </a:prstGeom>
        </p:spPr>
      </p:pic>
      <p:pic>
        <p:nvPicPr>
          <p:cNvPr id="48" name="Picture 47" descr="Icon&#10;&#10;Description automatically generated">
            <a:extLst>
              <a:ext uri="{FF2B5EF4-FFF2-40B4-BE49-F238E27FC236}">
                <a16:creationId xmlns:a16="http://schemas.microsoft.com/office/drawing/2014/main" id="{2C0051ED-20D6-4706-8C7E-FAE587983BCA}"/>
              </a:ext>
            </a:extLst>
          </p:cNvPr>
          <p:cNvPicPr>
            <a:picLocks noChangeAspect="1"/>
          </p:cNvPicPr>
          <p:nvPr/>
        </p:nvPicPr>
        <p:blipFill>
          <a:blip r:embed="rId13"/>
          <a:stretch>
            <a:fillRect/>
          </a:stretch>
        </p:blipFill>
        <p:spPr>
          <a:xfrm>
            <a:off x="2169714" y="1094415"/>
            <a:ext cx="659007" cy="659007"/>
          </a:xfrm>
          <a:prstGeom prst="rect">
            <a:avLst/>
          </a:prstGeom>
        </p:spPr>
      </p:pic>
      <p:sp>
        <p:nvSpPr>
          <p:cNvPr id="49" name="Rectangle: Rounded Corners 48">
            <a:extLst>
              <a:ext uri="{FF2B5EF4-FFF2-40B4-BE49-F238E27FC236}">
                <a16:creationId xmlns:a16="http://schemas.microsoft.com/office/drawing/2014/main" id="{45786B74-249F-40CE-BE86-F6D5CD4A4C69}"/>
              </a:ext>
            </a:extLst>
          </p:cNvPr>
          <p:cNvSpPr/>
          <p:nvPr/>
        </p:nvSpPr>
        <p:spPr>
          <a:xfrm>
            <a:off x="5051502" y="5366059"/>
            <a:ext cx="3889501" cy="1241863"/>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If you were voting now, how would you vote? At the end of the lesson, see if you’ve changed your mind!</a:t>
            </a:r>
          </a:p>
        </p:txBody>
      </p:sp>
    </p:spTree>
    <p:extLst>
      <p:ext uri="{BB962C8B-B14F-4D97-AF65-F5344CB8AC3E}">
        <p14:creationId xmlns:p14="http://schemas.microsoft.com/office/powerpoint/2010/main" val="35181851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8" grpId="0" animBg="1"/>
      <p:bldP spid="16" grpId="0" animBg="1"/>
      <p:bldP spid="17" grpId="0" animBg="1"/>
      <p:bldP spid="18" grpId="0" animBg="1"/>
      <p:bldP spid="25" grpId="0" animBg="1"/>
      <p:bldP spid="39"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88680E99-CF5D-481D-A904-6B5D7FB3FE7C}"/>
              </a:ext>
            </a:extLst>
          </p:cNvPr>
          <p:cNvSpPr txBox="1">
            <a:spLocks/>
          </p:cNvSpPr>
          <p:nvPr/>
        </p:nvSpPr>
        <p:spPr>
          <a:xfrm>
            <a:off x="5952183" y="3144821"/>
            <a:ext cx="1855231" cy="1066095"/>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What is medical data?</a:t>
            </a:r>
          </a:p>
        </p:txBody>
      </p:sp>
      <p:sp>
        <p:nvSpPr>
          <p:cNvPr id="19" name="Text Placeholder 18">
            <a:extLst>
              <a:ext uri="{FF2B5EF4-FFF2-40B4-BE49-F238E27FC236}">
                <a16:creationId xmlns:a16="http://schemas.microsoft.com/office/drawing/2014/main" id="{DCAE70FB-6E54-444E-A185-4DA9196192FE}"/>
              </a:ext>
            </a:extLst>
          </p:cNvPr>
          <p:cNvSpPr>
            <a:spLocks noGrp="1"/>
          </p:cNvSpPr>
          <p:nvPr>
            <p:ph type="body" sz="quarter" idx="13"/>
          </p:nvPr>
        </p:nvSpPr>
        <p:spPr>
          <a:xfrm>
            <a:off x="2396447" y="1489545"/>
            <a:ext cx="1830362" cy="1070948"/>
          </a:xfrm>
        </p:spPr>
        <p:txBody>
          <a:bodyPr/>
          <a:lstStyle/>
          <a:p>
            <a:r>
              <a:rPr lang="en-GB" dirty="0"/>
              <a:t>Starter: At the doctors…</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5508309" y="1365782"/>
            <a:ext cx="2299105" cy="1194711"/>
          </a:xfrm>
          <a:solidFill>
            <a:schemeClr val="bg1"/>
          </a:solidFill>
        </p:spPr>
        <p:txBody>
          <a:bodyPr/>
          <a:lstStyle/>
          <a:p>
            <a:r>
              <a:rPr lang="en-GB" dirty="0"/>
              <a:t>Why are we talking about this?</a:t>
            </a:r>
          </a:p>
        </p:txBody>
      </p:sp>
      <p:sp>
        <p:nvSpPr>
          <p:cNvPr id="22" name="Text Placeholder 4">
            <a:extLst>
              <a:ext uri="{FF2B5EF4-FFF2-40B4-BE49-F238E27FC236}">
                <a16:creationId xmlns:a16="http://schemas.microsoft.com/office/drawing/2014/main" id="{CA310C05-EFF1-4EDB-A48B-9FC28F500AA9}"/>
              </a:ext>
            </a:extLst>
          </p:cNvPr>
          <p:cNvSpPr txBox="1">
            <a:spLocks/>
          </p:cNvSpPr>
          <p:nvPr/>
        </p:nvSpPr>
        <p:spPr>
          <a:xfrm>
            <a:off x="1567666" y="5081862"/>
            <a:ext cx="1855231" cy="1066095"/>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To share or not to share?</a:t>
            </a:r>
          </a:p>
        </p:txBody>
      </p:sp>
      <p:sp>
        <p:nvSpPr>
          <p:cNvPr id="27" name="Text Placeholder 5">
            <a:extLst>
              <a:ext uri="{FF2B5EF4-FFF2-40B4-BE49-F238E27FC236}">
                <a16:creationId xmlns:a16="http://schemas.microsoft.com/office/drawing/2014/main" id="{F146E735-B6B6-46C3-80A5-73B36DF70DD3}"/>
              </a:ext>
            </a:extLst>
          </p:cNvPr>
          <p:cNvSpPr txBox="1">
            <a:spLocks/>
          </p:cNvSpPr>
          <p:nvPr/>
        </p:nvSpPr>
        <p:spPr>
          <a:xfrm>
            <a:off x="4860410" y="5233557"/>
            <a:ext cx="2183547" cy="1194711"/>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Vote!</a:t>
            </a:r>
          </a:p>
        </p:txBody>
      </p:sp>
      <p:pic>
        <p:nvPicPr>
          <p:cNvPr id="5" name="Picture 4" descr="A picture containing text, sign, picture frame&#10;&#10;Description automatically generated">
            <a:extLst>
              <a:ext uri="{FF2B5EF4-FFF2-40B4-BE49-F238E27FC236}">
                <a16:creationId xmlns:a16="http://schemas.microsoft.com/office/drawing/2014/main" id="{1C967E1F-7885-4F7D-8EA5-27FAD923C2E6}"/>
              </a:ext>
            </a:extLst>
          </p:cNvPr>
          <p:cNvPicPr>
            <a:picLocks noChangeAspect="1"/>
          </p:cNvPicPr>
          <p:nvPr/>
        </p:nvPicPr>
        <p:blipFill>
          <a:blip r:embed="rId3"/>
          <a:stretch>
            <a:fillRect/>
          </a:stretch>
        </p:blipFill>
        <p:spPr>
          <a:xfrm>
            <a:off x="7407826" y="2745233"/>
            <a:ext cx="799175" cy="799175"/>
          </a:xfrm>
          <a:prstGeom prst="rect">
            <a:avLst/>
          </a:prstGeom>
        </p:spPr>
      </p:pic>
      <p:pic>
        <p:nvPicPr>
          <p:cNvPr id="7" name="Picture 6" descr="A picture containing text, first-aid kit&#10;&#10;Description automatically generated">
            <a:extLst>
              <a:ext uri="{FF2B5EF4-FFF2-40B4-BE49-F238E27FC236}">
                <a16:creationId xmlns:a16="http://schemas.microsoft.com/office/drawing/2014/main" id="{3F53B90E-444F-4B90-945E-F1C98FF76C27}"/>
              </a:ext>
            </a:extLst>
          </p:cNvPr>
          <p:cNvPicPr>
            <a:picLocks noChangeAspect="1"/>
          </p:cNvPicPr>
          <p:nvPr/>
        </p:nvPicPr>
        <p:blipFill>
          <a:blip r:embed="rId4"/>
          <a:stretch>
            <a:fillRect/>
          </a:stretch>
        </p:blipFill>
        <p:spPr>
          <a:xfrm>
            <a:off x="1744306" y="1489545"/>
            <a:ext cx="799200" cy="7992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21C5B98E-0613-483C-9DE1-E1213E512C1A}"/>
              </a:ext>
            </a:extLst>
          </p:cNvPr>
          <p:cNvPicPr>
            <a:picLocks noChangeAspect="1"/>
          </p:cNvPicPr>
          <p:nvPr/>
        </p:nvPicPr>
        <p:blipFill>
          <a:blip r:embed="rId5"/>
          <a:stretch>
            <a:fillRect/>
          </a:stretch>
        </p:blipFill>
        <p:spPr>
          <a:xfrm>
            <a:off x="1066800" y="4682262"/>
            <a:ext cx="799200" cy="799200"/>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51B20DD5-D4A2-41A9-A375-4869E52DDF7D}"/>
              </a:ext>
            </a:extLst>
          </p:cNvPr>
          <p:cNvPicPr>
            <a:picLocks noChangeAspect="1"/>
          </p:cNvPicPr>
          <p:nvPr/>
        </p:nvPicPr>
        <p:blipFill>
          <a:blip r:embed="rId6"/>
          <a:stretch>
            <a:fillRect/>
          </a:stretch>
        </p:blipFill>
        <p:spPr>
          <a:xfrm>
            <a:off x="4460810" y="5233557"/>
            <a:ext cx="799200" cy="799200"/>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92DE9E9F-388C-486A-953C-2A9F1A1972AE}"/>
              </a:ext>
            </a:extLst>
          </p:cNvPr>
          <p:cNvPicPr>
            <a:picLocks noChangeAspect="1"/>
          </p:cNvPicPr>
          <p:nvPr/>
        </p:nvPicPr>
        <p:blipFill>
          <a:blip r:embed="rId7"/>
          <a:stretch>
            <a:fillRect/>
          </a:stretch>
        </p:blipFill>
        <p:spPr>
          <a:xfrm rot="20413714">
            <a:off x="5028808" y="1542135"/>
            <a:ext cx="799200" cy="799200"/>
          </a:xfrm>
          <a:prstGeom prst="rect">
            <a:avLst/>
          </a:prstGeom>
        </p:spPr>
      </p:pic>
      <p:sp>
        <p:nvSpPr>
          <p:cNvPr id="15" name="Text Placeholder 5">
            <a:extLst>
              <a:ext uri="{FF2B5EF4-FFF2-40B4-BE49-F238E27FC236}">
                <a16:creationId xmlns:a16="http://schemas.microsoft.com/office/drawing/2014/main" id="{C63EEDDD-6581-41E0-A8F0-3B7A23DC188F}"/>
              </a:ext>
            </a:extLst>
          </p:cNvPr>
          <p:cNvSpPr txBox="1">
            <a:spLocks/>
          </p:cNvSpPr>
          <p:nvPr/>
        </p:nvSpPr>
        <p:spPr>
          <a:xfrm>
            <a:off x="2388453" y="3144821"/>
            <a:ext cx="2183547" cy="1194711"/>
          </a:xfrm>
          <a:prstGeom prst="ellipse">
            <a:avLst/>
          </a:prstGeom>
          <a:solidFill>
            <a:schemeClr val="accent5"/>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Into the future…</a:t>
            </a:r>
          </a:p>
        </p:txBody>
      </p:sp>
      <p:pic>
        <p:nvPicPr>
          <p:cNvPr id="13" name="Picture 12" descr="A picture containing text&#10;&#10;Description automatically generated">
            <a:extLst>
              <a:ext uri="{FF2B5EF4-FFF2-40B4-BE49-F238E27FC236}">
                <a16:creationId xmlns:a16="http://schemas.microsoft.com/office/drawing/2014/main" id="{B41B69D7-447F-43FD-9FF5-12A37D66D68B}"/>
              </a:ext>
            </a:extLst>
          </p:cNvPr>
          <p:cNvPicPr>
            <a:picLocks noChangeAspect="1"/>
          </p:cNvPicPr>
          <p:nvPr/>
        </p:nvPicPr>
        <p:blipFill>
          <a:blip r:embed="rId8"/>
          <a:stretch>
            <a:fillRect/>
          </a:stretch>
        </p:blipFill>
        <p:spPr>
          <a:xfrm>
            <a:off x="1988853" y="3278268"/>
            <a:ext cx="799200" cy="799200"/>
          </a:xfrm>
          <a:prstGeom prst="rect">
            <a:avLst/>
          </a:prstGeom>
        </p:spPr>
      </p:pic>
    </p:spTree>
    <p:extLst>
      <p:ext uri="{BB962C8B-B14F-4D97-AF65-F5344CB8AC3E}">
        <p14:creationId xmlns:p14="http://schemas.microsoft.com/office/powerpoint/2010/main" val="61696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Folder Search outline">
            <a:extLst>
              <a:ext uri="{FF2B5EF4-FFF2-40B4-BE49-F238E27FC236}">
                <a16:creationId xmlns:a16="http://schemas.microsoft.com/office/drawing/2014/main" id="{8ADA581B-B22F-4474-9CB8-B7CEE4B012E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280383" y="3084608"/>
            <a:ext cx="3895158" cy="3895158"/>
          </a:xfrm>
          <a:prstGeom prst="rect">
            <a:avLst/>
          </a:prstGeom>
        </p:spPr>
      </p:pic>
      <p:pic>
        <p:nvPicPr>
          <p:cNvPr id="18" name="Graphic 17" descr="Robot Hand outline">
            <a:extLst>
              <a:ext uri="{FF2B5EF4-FFF2-40B4-BE49-F238E27FC236}">
                <a16:creationId xmlns:a16="http://schemas.microsoft.com/office/drawing/2014/main" id="{734D51B8-1BB9-4DAC-8EBE-AC996B0F71B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57339" y="676841"/>
            <a:ext cx="3895158" cy="3895158"/>
          </a:xfrm>
          <a:prstGeom prst="rect">
            <a:avLst/>
          </a:prstGeom>
        </p:spPr>
      </p:pic>
      <p:sp>
        <p:nvSpPr>
          <p:cNvPr id="14" name="Rectangle 13">
            <a:extLst>
              <a:ext uri="{FF2B5EF4-FFF2-40B4-BE49-F238E27FC236}">
                <a16:creationId xmlns:a16="http://schemas.microsoft.com/office/drawing/2014/main" id="{AA32A14A-4327-45B3-85F5-D59D9DB3DDB8}"/>
              </a:ext>
            </a:extLst>
          </p:cNvPr>
          <p:cNvSpPr/>
          <p:nvPr/>
        </p:nvSpPr>
        <p:spPr>
          <a:xfrm>
            <a:off x="6116595" y="1002534"/>
            <a:ext cx="3034201" cy="5855465"/>
          </a:xfrm>
          <a:prstGeom prst="rect">
            <a:avLst/>
          </a:prstGeom>
          <a:solidFill>
            <a:schemeClr val="accent4">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761BDD99-C23F-4AEB-BA73-AC7F8CCA4285}"/>
              </a:ext>
            </a:extLst>
          </p:cNvPr>
          <p:cNvSpPr>
            <a:spLocks noGrp="1"/>
          </p:cNvSpPr>
          <p:nvPr>
            <p:ph type="body" sz="quarter" idx="10"/>
          </p:nvPr>
        </p:nvSpPr>
        <p:spPr/>
        <p:txBody>
          <a:bodyPr/>
          <a:lstStyle/>
          <a:p>
            <a:r>
              <a:rPr lang="en-GB" dirty="0"/>
              <a:t>Into the future…</a:t>
            </a:r>
          </a:p>
        </p:txBody>
      </p:sp>
      <p:sp>
        <p:nvSpPr>
          <p:cNvPr id="10" name="Pentagon 20">
            <a:extLst>
              <a:ext uri="{FF2B5EF4-FFF2-40B4-BE49-F238E27FC236}">
                <a16:creationId xmlns:a16="http://schemas.microsoft.com/office/drawing/2014/main" id="{71444804-97D8-4BDC-9854-C2D4C26BC9A4}"/>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11" name="Graphic 15" descr="Chat">
            <a:extLst>
              <a:ext uri="{FF2B5EF4-FFF2-40B4-BE49-F238E27FC236}">
                <a16:creationId xmlns:a16="http://schemas.microsoft.com/office/drawing/2014/main" id="{2466B8A2-E24B-4D8C-A32F-CEF593A5709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0" y="181738"/>
            <a:ext cx="579600" cy="579600"/>
          </a:xfrm>
          <a:prstGeom prst="rect">
            <a:avLst/>
          </a:prstGeom>
        </p:spPr>
      </p:pic>
      <p:sp>
        <p:nvSpPr>
          <p:cNvPr id="5" name="Rectangle: Rounded Corners 33">
            <a:extLst>
              <a:ext uri="{FF2B5EF4-FFF2-40B4-BE49-F238E27FC236}">
                <a16:creationId xmlns:a16="http://schemas.microsoft.com/office/drawing/2014/main" id="{0293614F-13EB-4B64-B417-9A04BD70394F}"/>
              </a:ext>
            </a:extLst>
          </p:cNvPr>
          <p:cNvSpPr/>
          <p:nvPr/>
        </p:nvSpPr>
        <p:spPr>
          <a:xfrm>
            <a:off x="1961253" y="2813899"/>
            <a:ext cx="3895158" cy="1666875"/>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There are </a:t>
            </a:r>
            <a:r>
              <a:rPr lang="en-GB" sz="1600" b="1" dirty="0">
                <a:solidFill>
                  <a:schemeClr val="tx1"/>
                </a:solidFill>
                <a:latin typeface="Century Gothic"/>
                <a:ea typeface="Century Gothic"/>
                <a:cs typeface="Century Gothic"/>
                <a:sym typeface="Century Gothic"/>
              </a:rPr>
              <a:t>lots of different opinions </a:t>
            </a:r>
            <a:r>
              <a:rPr lang="en-GB" sz="1600" dirty="0">
                <a:solidFill>
                  <a:schemeClr val="tx1"/>
                </a:solidFill>
                <a:latin typeface="Century Gothic"/>
                <a:ea typeface="Century Gothic"/>
                <a:cs typeface="Century Gothic"/>
                <a:sym typeface="Century Gothic"/>
              </a:rPr>
              <a:t>about it. Some people think</a:t>
            </a:r>
            <a:r>
              <a:rPr lang="en-GB" sz="1600" b="1" dirty="0">
                <a:solidFill>
                  <a:schemeClr val="tx1"/>
                </a:solidFill>
                <a:latin typeface="Century Gothic"/>
                <a:ea typeface="Century Gothic"/>
                <a:cs typeface="Century Gothic"/>
                <a:sym typeface="Century Gothic"/>
              </a:rPr>
              <a:t> </a:t>
            </a:r>
            <a:r>
              <a:rPr lang="en-GB" sz="1600" dirty="0">
                <a:solidFill>
                  <a:schemeClr val="tx1"/>
                </a:solidFill>
                <a:latin typeface="Century Gothic"/>
                <a:ea typeface="Century Gothic"/>
                <a:cs typeface="Century Gothic"/>
                <a:sym typeface="Century Gothic"/>
              </a:rPr>
              <a:t>it is a </a:t>
            </a:r>
            <a:r>
              <a:rPr lang="en-GB" sz="1600" b="1" dirty="0">
                <a:solidFill>
                  <a:schemeClr val="tx1"/>
                </a:solidFill>
                <a:latin typeface="Century Gothic"/>
                <a:ea typeface="Century Gothic"/>
                <a:cs typeface="Century Gothic"/>
                <a:sym typeface="Century Gothic"/>
              </a:rPr>
              <a:t>great idea </a:t>
            </a:r>
            <a:r>
              <a:rPr lang="en-GB" sz="1600" dirty="0">
                <a:solidFill>
                  <a:schemeClr val="tx1"/>
                </a:solidFill>
                <a:latin typeface="Century Gothic"/>
                <a:ea typeface="Century Gothic"/>
                <a:cs typeface="Century Gothic"/>
                <a:sym typeface="Century Gothic"/>
              </a:rPr>
              <a:t>that will </a:t>
            </a:r>
            <a:r>
              <a:rPr lang="en-GB" sz="1600" b="1" dirty="0">
                <a:solidFill>
                  <a:schemeClr val="tx1"/>
                </a:solidFill>
                <a:latin typeface="Century Gothic"/>
                <a:ea typeface="Century Gothic"/>
                <a:cs typeface="Century Gothic"/>
                <a:sym typeface="Century Gothic"/>
              </a:rPr>
              <a:t>help in the future, </a:t>
            </a:r>
            <a:r>
              <a:rPr lang="en-GB" sz="1600" dirty="0">
                <a:solidFill>
                  <a:schemeClr val="tx1"/>
                </a:solidFill>
                <a:latin typeface="Century Gothic"/>
                <a:ea typeface="Century Gothic"/>
                <a:cs typeface="Century Gothic"/>
                <a:sym typeface="Century Gothic"/>
              </a:rPr>
              <a:t>whereas others are</a:t>
            </a:r>
            <a:r>
              <a:rPr lang="en-GB" sz="1600" b="1" dirty="0">
                <a:solidFill>
                  <a:schemeClr val="tx1"/>
                </a:solidFill>
                <a:latin typeface="Century Gothic"/>
                <a:ea typeface="Century Gothic"/>
                <a:cs typeface="Century Gothic"/>
                <a:sym typeface="Century Gothic"/>
              </a:rPr>
              <a:t> worried </a:t>
            </a:r>
            <a:r>
              <a:rPr lang="en-GB" sz="1600" dirty="0">
                <a:solidFill>
                  <a:schemeClr val="tx1"/>
                </a:solidFill>
                <a:latin typeface="Century Gothic"/>
                <a:ea typeface="Century Gothic"/>
                <a:cs typeface="Century Gothic"/>
                <a:sym typeface="Century Gothic"/>
              </a:rPr>
              <a:t>about </a:t>
            </a:r>
            <a:r>
              <a:rPr lang="en-GB" sz="1600" b="1" dirty="0">
                <a:solidFill>
                  <a:schemeClr val="tx1"/>
                </a:solidFill>
                <a:latin typeface="Century Gothic"/>
                <a:ea typeface="Century Gothic"/>
                <a:cs typeface="Century Gothic"/>
                <a:sym typeface="Century Gothic"/>
              </a:rPr>
              <a:t>what could happen to their data.</a:t>
            </a:r>
          </a:p>
        </p:txBody>
      </p:sp>
      <p:sp>
        <p:nvSpPr>
          <p:cNvPr id="7" name="Rectangle: Rounded Corners 6">
            <a:extLst>
              <a:ext uri="{FF2B5EF4-FFF2-40B4-BE49-F238E27FC236}">
                <a16:creationId xmlns:a16="http://schemas.microsoft.com/office/drawing/2014/main" id="{839D2F3D-C327-4158-AD09-301ECDB3640B}"/>
              </a:ext>
            </a:extLst>
          </p:cNvPr>
          <p:cNvSpPr/>
          <p:nvPr/>
        </p:nvSpPr>
        <p:spPr>
          <a:xfrm>
            <a:off x="177516" y="4670254"/>
            <a:ext cx="5737841" cy="1945836"/>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Into the future… (8-15 mins)</a:t>
            </a:r>
            <a:br>
              <a:rPr lang="en-GB" sz="1600" b="1" dirty="0"/>
            </a:br>
            <a:r>
              <a:rPr lang="en-GB" sz="1600" dirty="0"/>
              <a:t>On the next few slides, you are going to hear some different opinions about sharing medical data. After you’ve read each one, you will find out some facts about the opinion. Then, it’s your job to decide how likely you think it is to happen. Use your fingers to show your answer, based on the instructions on the right!</a:t>
            </a:r>
          </a:p>
        </p:txBody>
      </p:sp>
      <p:sp>
        <p:nvSpPr>
          <p:cNvPr id="8" name="Rectangle: Rounded Corners 33">
            <a:extLst>
              <a:ext uri="{FF2B5EF4-FFF2-40B4-BE49-F238E27FC236}">
                <a16:creationId xmlns:a16="http://schemas.microsoft.com/office/drawing/2014/main" id="{4257D54E-664D-450F-AD3C-1EE83263BFF8}"/>
              </a:ext>
            </a:extLst>
          </p:cNvPr>
          <p:cNvSpPr/>
          <p:nvPr/>
        </p:nvSpPr>
        <p:spPr>
          <a:xfrm>
            <a:off x="7428050" y="1498308"/>
            <a:ext cx="1462561" cy="108934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probably </a:t>
            </a:r>
            <a:r>
              <a:rPr lang="en-GB" sz="1600" b="1" dirty="0">
                <a:solidFill>
                  <a:schemeClr val="tx1"/>
                </a:solidFill>
                <a:latin typeface="Century Gothic"/>
                <a:ea typeface="Century Gothic"/>
                <a:cs typeface="Century Gothic"/>
                <a:sym typeface="Century Gothic"/>
              </a:rPr>
              <a:t>won’t</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sp>
        <p:nvSpPr>
          <p:cNvPr id="9" name="Rectangle: Rounded Corners 33">
            <a:extLst>
              <a:ext uri="{FF2B5EF4-FFF2-40B4-BE49-F238E27FC236}">
                <a16:creationId xmlns:a16="http://schemas.microsoft.com/office/drawing/2014/main" id="{92DFFA7E-E682-4B9C-94FF-B26B7CC47F14}"/>
              </a:ext>
            </a:extLst>
          </p:cNvPr>
          <p:cNvSpPr/>
          <p:nvPr/>
        </p:nvSpPr>
        <p:spPr>
          <a:xfrm>
            <a:off x="7428050" y="3352193"/>
            <a:ext cx="1462561" cy="1089344"/>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a:t>
            </a:r>
            <a:r>
              <a:rPr lang="en-GB" sz="1600" b="1" dirty="0">
                <a:solidFill>
                  <a:schemeClr val="tx1"/>
                </a:solidFill>
                <a:latin typeface="Century Gothic"/>
                <a:ea typeface="Century Gothic"/>
                <a:cs typeface="Century Gothic"/>
                <a:sym typeface="Century Gothic"/>
              </a:rPr>
              <a:t>could</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sp>
        <p:nvSpPr>
          <p:cNvPr id="12" name="Rectangle: Rounded Corners 33">
            <a:extLst>
              <a:ext uri="{FF2B5EF4-FFF2-40B4-BE49-F238E27FC236}">
                <a16:creationId xmlns:a16="http://schemas.microsoft.com/office/drawing/2014/main" id="{D2D06708-A757-4DAF-B771-3F23F3FA38A2}"/>
              </a:ext>
            </a:extLst>
          </p:cNvPr>
          <p:cNvSpPr/>
          <p:nvPr/>
        </p:nvSpPr>
        <p:spPr>
          <a:xfrm>
            <a:off x="7428050" y="5206078"/>
            <a:ext cx="1462561" cy="108934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probably </a:t>
            </a:r>
            <a:r>
              <a:rPr lang="en-GB" sz="1600" b="1" dirty="0">
                <a:solidFill>
                  <a:schemeClr val="tx1"/>
                </a:solidFill>
                <a:latin typeface="Century Gothic"/>
                <a:ea typeface="Century Gothic"/>
                <a:cs typeface="Century Gothic"/>
                <a:sym typeface="Century Gothic"/>
              </a:rPr>
              <a:t>will</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pic>
        <p:nvPicPr>
          <p:cNvPr id="13" name="Picture 12" descr="A picture containing several&#10;&#10;Description automatically generated">
            <a:extLst>
              <a:ext uri="{FF2B5EF4-FFF2-40B4-BE49-F238E27FC236}">
                <a16:creationId xmlns:a16="http://schemas.microsoft.com/office/drawing/2014/main" id="{6E85ABB6-1F33-44E1-A1E4-684117F8D822}"/>
              </a:ext>
            </a:extLst>
          </p:cNvPr>
          <p:cNvPicPr>
            <a:picLocks noChangeAspect="1"/>
          </p:cNvPicPr>
          <p:nvPr/>
        </p:nvPicPr>
        <p:blipFill rotWithShape="1">
          <a:blip r:embed="rId9">
            <a:duotone>
              <a:prstClr val="black"/>
              <a:schemeClr val="tx2">
                <a:tint val="45000"/>
                <a:satMod val="400000"/>
              </a:schemeClr>
            </a:duotone>
          </a:blip>
          <a:srcRect l="39697" r="48141" b="42770"/>
          <a:stretch/>
        </p:blipFill>
        <p:spPr>
          <a:xfrm>
            <a:off x="6293703" y="4767498"/>
            <a:ext cx="1112109" cy="1966503"/>
          </a:xfrm>
          <a:prstGeom prst="rect">
            <a:avLst/>
          </a:prstGeom>
        </p:spPr>
      </p:pic>
      <p:pic>
        <p:nvPicPr>
          <p:cNvPr id="15" name="Picture 14" descr="A picture containing several&#10;&#10;Description automatically generated">
            <a:extLst>
              <a:ext uri="{FF2B5EF4-FFF2-40B4-BE49-F238E27FC236}">
                <a16:creationId xmlns:a16="http://schemas.microsoft.com/office/drawing/2014/main" id="{4BBD49B6-DB01-4102-9CE8-5CF79B620041}"/>
              </a:ext>
            </a:extLst>
          </p:cNvPr>
          <p:cNvPicPr>
            <a:picLocks noChangeAspect="1"/>
          </p:cNvPicPr>
          <p:nvPr/>
        </p:nvPicPr>
        <p:blipFill rotWithShape="1">
          <a:blip r:embed="rId9">
            <a:duotone>
              <a:prstClr val="black"/>
              <a:schemeClr val="accent6">
                <a:tint val="45000"/>
                <a:satMod val="400000"/>
              </a:schemeClr>
            </a:duotone>
          </a:blip>
          <a:srcRect l="26235" r="62105" b="44123"/>
          <a:stretch/>
        </p:blipFill>
        <p:spPr>
          <a:xfrm>
            <a:off x="6228211" y="2810869"/>
            <a:ext cx="1066190" cy="1920003"/>
          </a:xfrm>
          <a:prstGeom prst="rect">
            <a:avLst/>
          </a:prstGeom>
        </p:spPr>
      </p:pic>
      <p:pic>
        <p:nvPicPr>
          <p:cNvPr id="16" name="Picture 15" descr="A picture containing several&#10;&#10;Description automatically generated">
            <a:extLst>
              <a:ext uri="{FF2B5EF4-FFF2-40B4-BE49-F238E27FC236}">
                <a16:creationId xmlns:a16="http://schemas.microsoft.com/office/drawing/2014/main" id="{24B104E0-821F-4F42-8E3B-D9FA0FE458C7}"/>
              </a:ext>
            </a:extLst>
          </p:cNvPr>
          <p:cNvPicPr>
            <a:picLocks noChangeAspect="1"/>
          </p:cNvPicPr>
          <p:nvPr/>
        </p:nvPicPr>
        <p:blipFill rotWithShape="1">
          <a:blip r:embed="rId9">
            <a:duotone>
              <a:prstClr val="black"/>
              <a:schemeClr val="accent2">
                <a:tint val="45000"/>
                <a:satMod val="400000"/>
              </a:schemeClr>
            </a:duotone>
          </a:blip>
          <a:srcRect l="12838" r="75122" b="45979"/>
          <a:stretch/>
        </p:blipFill>
        <p:spPr>
          <a:xfrm>
            <a:off x="6227103" y="918010"/>
            <a:ext cx="1100919" cy="1856234"/>
          </a:xfrm>
          <a:prstGeom prst="rect">
            <a:avLst/>
          </a:prstGeom>
        </p:spPr>
      </p:pic>
      <p:sp>
        <p:nvSpPr>
          <p:cNvPr id="17" name="Rectangle: Rounded Corners 33">
            <a:extLst>
              <a:ext uri="{FF2B5EF4-FFF2-40B4-BE49-F238E27FC236}">
                <a16:creationId xmlns:a16="http://schemas.microsoft.com/office/drawing/2014/main" id="{85330FFA-699E-4D10-8C45-F6BC0E5E184F}"/>
              </a:ext>
            </a:extLst>
          </p:cNvPr>
          <p:cNvSpPr/>
          <p:nvPr/>
        </p:nvSpPr>
        <p:spPr>
          <a:xfrm>
            <a:off x="177516" y="1159996"/>
            <a:ext cx="3336865" cy="146442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 The sharing of </a:t>
            </a:r>
            <a:r>
              <a:rPr lang="en-GB" sz="1600" b="1" dirty="0">
                <a:solidFill>
                  <a:schemeClr val="tx1"/>
                </a:solidFill>
                <a:latin typeface="Century Gothic"/>
                <a:ea typeface="Century Gothic"/>
                <a:cs typeface="Century Gothic"/>
                <a:sym typeface="Century Gothic"/>
              </a:rPr>
              <a:t>medical data </a:t>
            </a:r>
            <a:r>
              <a:rPr lang="en-GB" sz="1600" dirty="0">
                <a:solidFill>
                  <a:schemeClr val="tx1"/>
                </a:solidFill>
                <a:latin typeface="Century Gothic"/>
                <a:ea typeface="Century Gothic"/>
                <a:cs typeface="Century Gothic"/>
                <a:sym typeface="Century Gothic"/>
              </a:rPr>
              <a:t>has been </a:t>
            </a:r>
            <a:r>
              <a:rPr lang="en-GB" sz="1600" b="1" dirty="0">
                <a:solidFill>
                  <a:schemeClr val="tx1"/>
                </a:solidFill>
                <a:latin typeface="Century Gothic"/>
                <a:ea typeface="Century Gothic"/>
                <a:cs typeface="Century Gothic"/>
                <a:sym typeface="Century Gothic"/>
              </a:rPr>
              <a:t>in the news </a:t>
            </a:r>
            <a:r>
              <a:rPr lang="en-GB" sz="1600" dirty="0">
                <a:solidFill>
                  <a:schemeClr val="tx1"/>
                </a:solidFill>
                <a:latin typeface="Century Gothic"/>
                <a:ea typeface="Century Gothic"/>
                <a:cs typeface="Century Gothic"/>
                <a:sym typeface="Century Gothic"/>
              </a:rPr>
              <a:t>a lot recently, and has even been called </a:t>
            </a:r>
            <a:r>
              <a:rPr lang="en-GB" sz="1600" b="1" dirty="0">
                <a:solidFill>
                  <a:schemeClr val="tx1"/>
                </a:solidFill>
                <a:latin typeface="Century Gothic"/>
                <a:ea typeface="Century Gothic"/>
                <a:cs typeface="Century Gothic"/>
                <a:sym typeface="Century Gothic"/>
              </a:rPr>
              <a:t>“The NHS Data Grab”</a:t>
            </a:r>
            <a:r>
              <a:rPr lang="en-GB" sz="1600" dirty="0">
                <a:solidFill>
                  <a:schemeClr val="tx1"/>
                </a:solidFill>
                <a:latin typeface="Century Gothic"/>
                <a:ea typeface="Century Gothic"/>
                <a:cs typeface="Century Gothic"/>
                <a:sym typeface="Century Gothic"/>
              </a:rPr>
              <a:t>.</a:t>
            </a:r>
            <a:endParaRPr lang="en-GB" sz="1600" b="1" dirty="0">
              <a:solidFill>
                <a:schemeClr val="tx1"/>
              </a:solidFill>
              <a:latin typeface="Century Gothic"/>
              <a:ea typeface="Century Gothic"/>
              <a:cs typeface="Century Gothic"/>
              <a:sym typeface="Century Gothic"/>
            </a:endParaRPr>
          </a:p>
        </p:txBody>
      </p:sp>
      <p:pic>
        <p:nvPicPr>
          <p:cNvPr id="1026" name="Picture 2" descr="stock market investment graph with indicator and volume data. financial stock market graph illustration ,concept of business investment and stock future &#10;trading. data stock pictures, royalty-free photos &amp; images">
            <a:extLst>
              <a:ext uri="{FF2B5EF4-FFF2-40B4-BE49-F238E27FC236}">
                <a16:creationId xmlns:a16="http://schemas.microsoft.com/office/drawing/2014/main" id="{6D297146-5226-405A-AF2D-9A552F2AA5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6826" y="1159996"/>
            <a:ext cx="2159584" cy="1464424"/>
          </a:xfrm>
          <a:prstGeom prst="round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Stock market down on coronavirus fears, Economy down with coronavirus 2019-nCov, Pandemic virus, Stock market crisis red price arrow down chart fall. 3d rendering. Stock market down on coronavirus fears, Economy down with coronavirus 2019-nCov, Pandemic virus, Stock market crisis red price arrow down chart fall. 3d rendering. data fears stock pictures, royalty-free photos &amp; images">
            <a:extLst>
              <a:ext uri="{FF2B5EF4-FFF2-40B4-BE49-F238E27FC236}">
                <a16:creationId xmlns:a16="http://schemas.microsoft.com/office/drawing/2014/main" id="{72C7DB54-4484-4EFE-A9A2-3DA960E7510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4553" t="8324" r="25533" b="-253"/>
          <a:stretch/>
        </p:blipFill>
        <p:spPr bwMode="auto">
          <a:xfrm>
            <a:off x="177516" y="2813899"/>
            <a:ext cx="1582499" cy="1666875"/>
          </a:xfrm>
          <a:prstGeom prst="round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16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7" grpId="0" animBg="1"/>
      <p:bldP spid="8"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7E65E81-DEF1-46FB-8C3C-119F9F01B357}"/>
              </a:ext>
            </a:extLst>
          </p:cNvPr>
          <p:cNvSpPr/>
          <p:nvPr/>
        </p:nvSpPr>
        <p:spPr>
          <a:xfrm>
            <a:off x="7440" y="3613861"/>
            <a:ext cx="6132826" cy="3268853"/>
          </a:xfrm>
          <a:prstGeom prst="rect">
            <a:avLst/>
          </a:prstGeom>
          <a:solidFill>
            <a:schemeClr val="accent3">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8F473F0-A664-46E4-9B6E-1EB7D0181847}"/>
              </a:ext>
            </a:extLst>
          </p:cNvPr>
          <p:cNvSpPr/>
          <p:nvPr/>
        </p:nvSpPr>
        <p:spPr>
          <a:xfrm>
            <a:off x="0" y="988540"/>
            <a:ext cx="6132826" cy="2615589"/>
          </a:xfrm>
          <a:prstGeom prst="rect">
            <a:avLst/>
          </a:prstGeom>
          <a:solidFill>
            <a:schemeClr val="accent1">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 Placeholder 1">
            <a:extLst>
              <a:ext uri="{FF2B5EF4-FFF2-40B4-BE49-F238E27FC236}">
                <a16:creationId xmlns:a16="http://schemas.microsoft.com/office/drawing/2014/main" id="{B4A22B89-32EE-4311-8D5A-81B2C0B10B77}"/>
              </a:ext>
            </a:extLst>
          </p:cNvPr>
          <p:cNvSpPr>
            <a:spLocks noGrp="1"/>
          </p:cNvSpPr>
          <p:nvPr>
            <p:ph type="body" sz="quarter" idx="10"/>
          </p:nvPr>
        </p:nvSpPr>
        <p:spPr>
          <a:xfrm>
            <a:off x="776288" y="241911"/>
            <a:ext cx="7739062" cy="571500"/>
          </a:xfrm>
        </p:spPr>
        <p:txBody>
          <a:bodyPr/>
          <a:lstStyle/>
          <a:p>
            <a:r>
              <a:rPr lang="en-GB" dirty="0"/>
              <a:t>Into the future…</a:t>
            </a:r>
          </a:p>
        </p:txBody>
      </p:sp>
      <p:sp>
        <p:nvSpPr>
          <p:cNvPr id="11" name="Pentagon 20">
            <a:extLst>
              <a:ext uri="{FF2B5EF4-FFF2-40B4-BE49-F238E27FC236}">
                <a16:creationId xmlns:a16="http://schemas.microsoft.com/office/drawing/2014/main" id="{0D023432-0A85-43DC-A6AB-BAA8F09B6984}"/>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12" name="Graphic 15" descr="Chat">
            <a:extLst>
              <a:ext uri="{FF2B5EF4-FFF2-40B4-BE49-F238E27FC236}">
                <a16:creationId xmlns:a16="http://schemas.microsoft.com/office/drawing/2014/main" id="{D785A904-CBDC-47A0-8967-168C50198C6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0" y="181738"/>
            <a:ext cx="579600" cy="579600"/>
          </a:xfrm>
          <a:prstGeom prst="rect">
            <a:avLst/>
          </a:prstGeom>
        </p:spPr>
      </p:pic>
      <p:sp>
        <p:nvSpPr>
          <p:cNvPr id="13" name="Thought Bubble: Cloud 12">
            <a:extLst>
              <a:ext uri="{FF2B5EF4-FFF2-40B4-BE49-F238E27FC236}">
                <a16:creationId xmlns:a16="http://schemas.microsoft.com/office/drawing/2014/main" id="{FF4007F2-6252-4AD0-A72C-6E9B670044C8}"/>
              </a:ext>
            </a:extLst>
          </p:cNvPr>
          <p:cNvSpPr/>
          <p:nvPr/>
        </p:nvSpPr>
        <p:spPr>
          <a:xfrm>
            <a:off x="1140812" y="1235290"/>
            <a:ext cx="4774545" cy="2193710"/>
          </a:xfrm>
          <a:prstGeom prst="cloudCallout">
            <a:avLst>
              <a:gd name="adj1" fmla="val -66767"/>
              <a:gd name="adj2" fmla="val -2590"/>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Eventually, </a:t>
            </a:r>
            <a:r>
              <a:rPr lang="en-GB" b="1" dirty="0"/>
              <a:t>our data will be sold to other people</a:t>
            </a:r>
            <a:r>
              <a:rPr lang="en-GB" dirty="0"/>
              <a:t>, like insurance companies and health apps, who will then </a:t>
            </a:r>
            <a:r>
              <a:rPr lang="en-GB" b="1" dirty="0"/>
              <a:t>try to sell us things.</a:t>
            </a:r>
          </a:p>
        </p:txBody>
      </p:sp>
      <p:sp>
        <p:nvSpPr>
          <p:cNvPr id="14" name="Speech Bubble: Rectangle with Corners Rounded 13">
            <a:extLst>
              <a:ext uri="{FF2B5EF4-FFF2-40B4-BE49-F238E27FC236}">
                <a16:creationId xmlns:a16="http://schemas.microsoft.com/office/drawing/2014/main" id="{A2F50A2B-5FC3-4B9D-AF1F-60F7565519A4}"/>
              </a:ext>
            </a:extLst>
          </p:cNvPr>
          <p:cNvSpPr/>
          <p:nvPr/>
        </p:nvSpPr>
        <p:spPr>
          <a:xfrm>
            <a:off x="1569308" y="3831331"/>
            <a:ext cx="4346049" cy="1791379"/>
          </a:xfrm>
          <a:prstGeom prst="wedgeRoundRectCallout">
            <a:avLst>
              <a:gd name="adj1" fmla="val -56627"/>
              <a:gd name="adj2" fmla="val -12422"/>
              <a:gd name="adj3" fmla="val 16667"/>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NHS Digital </a:t>
            </a:r>
            <a:r>
              <a:rPr lang="en-GB" sz="1600" dirty="0"/>
              <a:t>have said that the data will </a:t>
            </a:r>
            <a:r>
              <a:rPr lang="en-GB" sz="1600" b="1" dirty="0"/>
              <a:t>only be used for health and care planning purposes, or for research</a:t>
            </a:r>
            <a:r>
              <a:rPr lang="en-GB" sz="1600" dirty="0"/>
              <a:t>. The only people who can access it are </a:t>
            </a:r>
            <a:r>
              <a:rPr lang="en-GB" sz="1600" b="1" dirty="0"/>
              <a:t>those who have a good reason</a:t>
            </a:r>
            <a:r>
              <a:rPr lang="en-GB" sz="1600" dirty="0"/>
              <a:t> to use it. </a:t>
            </a:r>
          </a:p>
        </p:txBody>
      </p:sp>
      <p:sp>
        <p:nvSpPr>
          <p:cNvPr id="15" name="Text Placeholder 1">
            <a:extLst>
              <a:ext uri="{FF2B5EF4-FFF2-40B4-BE49-F238E27FC236}">
                <a16:creationId xmlns:a16="http://schemas.microsoft.com/office/drawing/2014/main" id="{6B468FF4-4979-418D-A5EB-05399042768C}"/>
              </a:ext>
            </a:extLst>
          </p:cNvPr>
          <p:cNvSpPr txBox="1">
            <a:spLocks/>
          </p:cNvSpPr>
          <p:nvPr/>
        </p:nvSpPr>
        <p:spPr>
          <a:xfrm>
            <a:off x="46698" y="1075946"/>
            <a:ext cx="6064908" cy="571500"/>
          </a:xfrm>
          <a:prstGeom prst="rect">
            <a:avLst/>
          </a:prstGeom>
        </p:spPr>
        <p:txBody>
          <a:bodyPr/>
          <a:lstStyle>
            <a:lvl1pPr marL="0" indent="0" algn="l" defTabSz="457200" rtl="0" eaLnBrk="1" latinLnBrk="0" hangingPunct="1">
              <a:spcBef>
                <a:spcPct val="20000"/>
              </a:spcBef>
              <a:buFont typeface="Arial"/>
              <a:buNone/>
              <a:defRPr sz="25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b="1"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b="1"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b="1"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1"/>
                </a:solidFill>
              </a:rPr>
              <a:t>Opinion:</a:t>
            </a:r>
          </a:p>
        </p:txBody>
      </p:sp>
      <p:sp>
        <p:nvSpPr>
          <p:cNvPr id="16" name="Text Placeholder 1">
            <a:extLst>
              <a:ext uri="{FF2B5EF4-FFF2-40B4-BE49-F238E27FC236}">
                <a16:creationId xmlns:a16="http://schemas.microsoft.com/office/drawing/2014/main" id="{D6FCE5D0-0806-4354-A939-006CBCFCB9ED}"/>
              </a:ext>
            </a:extLst>
          </p:cNvPr>
          <p:cNvSpPr txBox="1">
            <a:spLocks/>
          </p:cNvSpPr>
          <p:nvPr/>
        </p:nvSpPr>
        <p:spPr>
          <a:xfrm>
            <a:off x="67918" y="3628843"/>
            <a:ext cx="6064908" cy="571500"/>
          </a:xfrm>
          <a:prstGeom prst="rect">
            <a:avLst/>
          </a:prstGeom>
        </p:spPr>
        <p:txBody>
          <a:bodyPr/>
          <a:lstStyle>
            <a:lvl1pPr marL="0" indent="0" algn="l" defTabSz="457200" rtl="0" eaLnBrk="1" latinLnBrk="0" hangingPunct="1">
              <a:spcBef>
                <a:spcPct val="20000"/>
              </a:spcBef>
              <a:buFont typeface="Arial"/>
              <a:buNone/>
              <a:defRPr sz="25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b="1"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b="1"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b="1"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1"/>
                </a:solidFill>
              </a:rPr>
              <a:t>Fact:</a:t>
            </a:r>
          </a:p>
        </p:txBody>
      </p:sp>
      <p:sp>
        <p:nvSpPr>
          <p:cNvPr id="19" name="Rectangle: Rounded Corners 18">
            <a:extLst>
              <a:ext uri="{FF2B5EF4-FFF2-40B4-BE49-F238E27FC236}">
                <a16:creationId xmlns:a16="http://schemas.microsoft.com/office/drawing/2014/main" id="{2A7BCDED-A34C-496B-AD53-EB16DC89631C}"/>
              </a:ext>
            </a:extLst>
          </p:cNvPr>
          <p:cNvSpPr/>
          <p:nvPr/>
        </p:nvSpPr>
        <p:spPr>
          <a:xfrm>
            <a:off x="253389" y="5869460"/>
            <a:ext cx="5661968" cy="770195"/>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Do you think that medical data could be sold to other groups and businesses?</a:t>
            </a:r>
            <a:endParaRPr lang="en-GB" sz="1600" dirty="0">
              <a:solidFill>
                <a:schemeClr val="bg1"/>
              </a:solidFill>
            </a:endParaRPr>
          </a:p>
        </p:txBody>
      </p:sp>
      <p:pic>
        <p:nvPicPr>
          <p:cNvPr id="20" name="Picture 19" descr="A picture containing graphics, clock, drawing&#10;&#10;Description automatically generated">
            <a:extLst>
              <a:ext uri="{FF2B5EF4-FFF2-40B4-BE49-F238E27FC236}">
                <a16:creationId xmlns:a16="http://schemas.microsoft.com/office/drawing/2014/main" id="{DA476E4F-D7E1-45CE-8924-905F118C8D4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2212" y="4406934"/>
            <a:ext cx="868151" cy="1301210"/>
          </a:xfrm>
          <a:prstGeom prst="rect">
            <a:avLst/>
          </a:prstGeom>
        </p:spPr>
      </p:pic>
      <p:sp>
        <p:nvSpPr>
          <p:cNvPr id="21" name="Rectangle 20">
            <a:extLst>
              <a:ext uri="{FF2B5EF4-FFF2-40B4-BE49-F238E27FC236}">
                <a16:creationId xmlns:a16="http://schemas.microsoft.com/office/drawing/2014/main" id="{D587792E-DA22-4F7C-AB35-5E3B537E4622}"/>
              </a:ext>
            </a:extLst>
          </p:cNvPr>
          <p:cNvSpPr/>
          <p:nvPr/>
        </p:nvSpPr>
        <p:spPr>
          <a:xfrm>
            <a:off x="6116595" y="1002534"/>
            <a:ext cx="3034201" cy="5855465"/>
          </a:xfrm>
          <a:prstGeom prst="rect">
            <a:avLst/>
          </a:prstGeom>
          <a:solidFill>
            <a:schemeClr val="bg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Rounded Corners 33">
            <a:extLst>
              <a:ext uri="{FF2B5EF4-FFF2-40B4-BE49-F238E27FC236}">
                <a16:creationId xmlns:a16="http://schemas.microsoft.com/office/drawing/2014/main" id="{78140C3F-BA06-4B61-9989-F07CCC26FF74}"/>
              </a:ext>
            </a:extLst>
          </p:cNvPr>
          <p:cNvSpPr/>
          <p:nvPr/>
        </p:nvSpPr>
        <p:spPr>
          <a:xfrm>
            <a:off x="7428050" y="1498308"/>
            <a:ext cx="1462561" cy="108934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probably </a:t>
            </a:r>
            <a:r>
              <a:rPr lang="en-GB" sz="1600" b="1" dirty="0">
                <a:solidFill>
                  <a:schemeClr val="tx1"/>
                </a:solidFill>
                <a:latin typeface="Century Gothic"/>
                <a:ea typeface="Century Gothic"/>
                <a:cs typeface="Century Gothic"/>
                <a:sym typeface="Century Gothic"/>
              </a:rPr>
              <a:t>won’t</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sp>
        <p:nvSpPr>
          <p:cNvPr id="23" name="Rectangle: Rounded Corners 33">
            <a:extLst>
              <a:ext uri="{FF2B5EF4-FFF2-40B4-BE49-F238E27FC236}">
                <a16:creationId xmlns:a16="http://schemas.microsoft.com/office/drawing/2014/main" id="{57B0A8BD-478B-4DC0-B594-3B4F8177DDA4}"/>
              </a:ext>
            </a:extLst>
          </p:cNvPr>
          <p:cNvSpPr/>
          <p:nvPr/>
        </p:nvSpPr>
        <p:spPr>
          <a:xfrm>
            <a:off x="7428050" y="3352193"/>
            <a:ext cx="1462561" cy="1089344"/>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a:t>
            </a:r>
            <a:r>
              <a:rPr lang="en-GB" sz="1600" b="1" dirty="0">
                <a:solidFill>
                  <a:schemeClr val="tx1"/>
                </a:solidFill>
                <a:latin typeface="Century Gothic"/>
                <a:ea typeface="Century Gothic"/>
                <a:cs typeface="Century Gothic"/>
                <a:sym typeface="Century Gothic"/>
              </a:rPr>
              <a:t>could</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sp>
        <p:nvSpPr>
          <p:cNvPr id="24" name="Rectangle: Rounded Corners 33">
            <a:extLst>
              <a:ext uri="{FF2B5EF4-FFF2-40B4-BE49-F238E27FC236}">
                <a16:creationId xmlns:a16="http://schemas.microsoft.com/office/drawing/2014/main" id="{B89C9470-3E60-4AC1-B1D4-ACB953BC895C}"/>
              </a:ext>
            </a:extLst>
          </p:cNvPr>
          <p:cNvSpPr/>
          <p:nvPr/>
        </p:nvSpPr>
        <p:spPr>
          <a:xfrm>
            <a:off x="7428050" y="5206078"/>
            <a:ext cx="1462561" cy="108934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probably </a:t>
            </a:r>
            <a:r>
              <a:rPr lang="en-GB" sz="1600" b="1" dirty="0">
                <a:solidFill>
                  <a:schemeClr val="tx1"/>
                </a:solidFill>
                <a:latin typeface="Century Gothic"/>
                <a:ea typeface="Century Gothic"/>
                <a:cs typeface="Century Gothic"/>
                <a:sym typeface="Century Gothic"/>
              </a:rPr>
              <a:t>will</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pic>
        <p:nvPicPr>
          <p:cNvPr id="25" name="Picture 24" descr="A picture containing several&#10;&#10;Description automatically generated">
            <a:extLst>
              <a:ext uri="{FF2B5EF4-FFF2-40B4-BE49-F238E27FC236}">
                <a16:creationId xmlns:a16="http://schemas.microsoft.com/office/drawing/2014/main" id="{685C3114-882B-4701-92D3-F83623D5356A}"/>
              </a:ext>
            </a:extLst>
          </p:cNvPr>
          <p:cNvPicPr>
            <a:picLocks noChangeAspect="1"/>
          </p:cNvPicPr>
          <p:nvPr/>
        </p:nvPicPr>
        <p:blipFill rotWithShape="1">
          <a:blip r:embed="rId6">
            <a:duotone>
              <a:prstClr val="black"/>
              <a:schemeClr val="tx2">
                <a:tint val="45000"/>
                <a:satMod val="400000"/>
              </a:schemeClr>
            </a:duotone>
          </a:blip>
          <a:srcRect l="39697" r="48141" b="42770"/>
          <a:stretch/>
        </p:blipFill>
        <p:spPr>
          <a:xfrm>
            <a:off x="6293703" y="4767498"/>
            <a:ext cx="1112109" cy="1966503"/>
          </a:xfrm>
          <a:prstGeom prst="rect">
            <a:avLst/>
          </a:prstGeom>
        </p:spPr>
      </p:pic>
      <p:pic>
        <p:nvPicPr>
          <p:cNvPr id="26" name="Picture 25" descr="A picture containing several&#10;&#10;Description automatically generated">
            <a:extLst>
              <a:ext uri="{FF2B5EF4-FFF2-40B4-BE49-F238E27FC236}">
                <a16:creationId xmlns:a16="http://schemas.microsoft.com/office/drawing/2014/main" id="{22C570D2-A07A-487C-BA65-53D097E8BDFF}"/>
              </a:ext>
            </a:extLst>
          </p:cNvPr>
          <p:cNvPicPr>
            <a:picLocks noChangeAspect="1"/>
          </p:cNvPicPr>
          <p:nvPr/>
        </p:nvPicPr>
        <p:blipFill rotWithShape="1">
          <a:blip r:embed="rId6">
            <a:duotone>
              <a:prstClr val="black"/>
              <a:schemeClr val="accent6">
                <a:tint val="45000"/>
                <a:satMod val="400000"/>
              </a:schemeClr>
            </a:duotone>
          </a:blip>
          <a:srcRect l="26235" r="62105" b="44123"/>
          <a:stretch/>
        </p:blipFill>
        <p:spPr>
          <a:xfrm>
            <a:off x="6228211" y="2810869"/>
            <a:ext cx="1066190" cy="1920003"/>
          </a:xfrm>
          <a:prstGeom prst="rect">
            <a:avLst/>
          </a:prstGeom>
        </p:spPr>
      </p:pic>
      <p:pic>
        <p:nvPicPr>
          <p:cNvPr id="27" name="Picture 26" descr="A picture containing several&#10;&#10;Description automatically generated">
            <a:extLst>
              <a:ext uri="{FF2B5EF4-FFF2-40B4-BE49-F238E27FC236}">
                <a16:creationId xmlns:a16="http://schemas.microsoft.com/office/drawing/2014/main" id="{FF3D9B03-EB12-4A9F-9E64-8126F1E48641}"/>
              </a:ext>
            </a:extLst>
          </p:cNvPr>
          <p:cNvPicPr>
            <a:picLocks noChangeAspect="1"/>
          </p:cNvPicPr>
          <p:nvPr/>
        </p:nvPicPr>
        <p:blipFill rotWithShape="1">
          <a:blip r:embed="rId6">
            <a:duotone>
              <a:prstClr val="black"/>
              <a:schemeClr val="accent2">
                <a:tint val="45000"/>
                <a:satMod val="400000"/>
              </a:schemeClr>
            </a:duotone>
          </a:blip>
          <a:srcRect l="12838" r="75122" b="45979"/>
          <a:stretch/>
        </p:blipFill>
        <p:spPr>
          <a:xfrm>
            <a:off x="6227103" y="918010"/>
            <a:ext cx="1100919" cy="1856234"/>
          </a:xfrm>
          <a:prstGeom prst="rect">
            <a:avLst/>
          </a:prstGeom>
        </p:spPr>
      </p:pic>
    </p:spTree>
    <p:extLst>
      <p:ext uri="{BB962C8B-B14F-4D97-AF65-F5344CB8AC3E}">
        <p14:creationId xmlns:p14="http://schemas.microsoft.com/office/powerpoint/2010/main" val="308584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9"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B623F82-B9F3-4DDF-ACC8-765C2681F31F}"/>
              </a:ext>
            </a:extLst>
          </p:cNvPr>
          <p:cNvSpPr/>
          <p:nvPr/>
        </p:nvSpPr>
        <p:spPr>
          <a:xfrm>
            <a:off x="3034200" y="990241"/>
            <a:ext cx="6109799" cy="2615589"/>
          </a:xfrm>
          <a:prstGeom prst="rect">
            <a:avLst/>
          </a:prstGeom>
          <a:solidFill>
            <a:schemeClr val="bg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 Placeholder 1">
            <a:extLst>
              <a:ext uri="{FF2B5EF4-FFF2-40B4-BE49-F238E27FC236}">
                <a16:creationId xmlns:a16="http://schemas.microsoft.com/office/drawing/2014/main" id="{B4A22B89-32EE-4311-8D5A-81B2C0B10B77}"/>
              </a:ext>
            </a:extLst>
          </p:cNvPr>
          <p:cNvSpPr>
            <a:spLocks noGrp="1"/>
          </p:cNvSpPr>
          <p:nvPr>
            <p:ph type="body" sz="quarter" idx="10"/>
          </p:nvPr>
        </p:nvSpPr>
        <p:spPr>
          <a:xfrm>
            <a:off x="776288" y="241911"/>
            <a:ext cx="7739062" cy="571500"/>
          </a:xfrm>
        </p:spPr>
        <p:txBody>
          <a:bodyPr/>
          <a:lstStyle/>
          <a:p>
            <a:r>
              <a:rPr lang="en-GB" dirty="0"/>
              <a:t>Into the future…</a:t>
            </a:r>
          </a:p>
        </p:txBody>
      </p:sp>
      <p:sp>
        <p:nvSpPr>
          <p:cNvPr id="11" name="Pentagon 20">
            <a:extLst>
              <a:ext uri="{FF2B5EF4-FFF2-40B4-BE49-F238E27FC236}">
                <a16:creationId xmlns:a16="http://schemas.microsoft.com/office/drawing/2014/main" id="{0D023432-0A85-43DC-A6AB-BAA8F09B6984}"/>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12" name="Graphic 15" descr="Chat">
            <a:extLst>
              <a:ext uri="{FF2B5EF4-FFF2-40B4-BE49-F238E27FC236}">
                <a16:creationId xmlns:a16="http://schemas.microsoft.com/office/drawing/2014/main" id="{D785A904-CBDC-47A0-8967-168C50198C6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0" y="181738"/>
            <a:ext cx="579600" cy="579600"/>
          </a:xfrm>
          <a:prstGeom prst="rect">
            <a:avLst/>
          </a:prstGeom>
        </p:spPr>
      </p:pic>
      <p:sp>
        <p:nvSpPr>
          <p:cNvPr id="13" name="Thought Bubble: Cloud 12">
            <a:extLst>
              <a:ext uri="{FF2B5EF4-FFF2-40B4-BE49-F238E27FC236}">
                <a16:creationId xmlns:a16="http://schemas.microsoft.com/office/drawing/2014/main" id="{FF4007F2-6252-4AD0-A72C-6E9B670044C8}"/>
              </a:ext>
            </a:extLst>
          </p:cNvPr>
          <p:cNvSpPr/>
          <p:nvPr/>
        </p:nvSpPr>
        <p:spPr>
          <a:xfrm>
            <a:off x="3592111" y="1482886"/>
            <a:ext cx="5067438" cy="1996999"/>
          </a:xfrm>
          <a:prstGeom prst="cloudCallout">
            <a:avLst>
              <a:gd name="adj1" fmla="val 52808"/>
              <a:gd name="adj2" fmla="val 48726"/>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It is likely that </a:t>
            </a:r>
            <a:r>
              <a:rPr lang="en-GB" b="1" dirty="0"/>
              <a:t>there will be data leaks in the future </a:t>
            </a:r>
            <a:r>
              <a:rPr lang="en-GB" dirty="0"/>
              <a:t>where people’s information could be </a:t>
            </a:r>
            <a:r>
              <a:rPr lang="en-GB" b="1" dirty="0"/>
              <a:t>hacked</a:t>
            </a:r>
            <a:r>
              <a:rPr lang="en-GB" dirty="0"/>
              <a:t> or </a:t>
            </a:r>
            <a:r>
              <a:rPr lang="en-GB" b="1" dirty="0"/>
              <a:t>stolen</a:t>
            </a:r>
            <a:r>
              <a:rPr lang="en-GB" dirty="0"/>
              <a:t>.</a:t>
            </a:r>
          </a:p>
        </p:txBody>
      </p:sp>
      <p:sp>
        <p:nvSpPr>
          <p:cNvPr id="15" name="Rectangle 14">
            <a:extLst>
              <a:ext uri="{FF2B5EF4-FFF2-40B4-BE49-F238E27FC236}">
                <a16:creationId xmlns:a16="http://schemas.microsoft.com/office/drawing/2014/main" id="{B0F8D5BB-F41D-4302-AA31-65490E9B0238}"/>
              </a:ext>
            </a:extLst>
          </p:cNvPr>
          <p:cNvSpPr/>
          <p:nvPr/>
        </p:nvSpPr>
        <p:spPr>
          <a:xfrm>
            <a:off x="3034200" y="3618114"/>
            <a:ext cx="6109800" cy="3268853"/>
          </a:xfrm>
          <a:prstGeom prst="rect">
            <a:avLst/>
          </a:prstGeom>
          <a:solidFill>
            <a:schemeClr val="accent3">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Speech Bubble: Rectangle with Corners Rounded 17">
            <a:extLst>
              <a:ext uri="{FF2B5EF4-FFF2-40B4-BE49-F238E27FC236}">
                <a16:creationId xmlns:a16="http://schemas.microsoft.com/office/drawing/2014/main" id="{41BBE589-0D0C-4A5F-A0C1-C9A3F60CEAA9}"/>
              </a:ext>
            </a:extLst>
          </p:cNvPr>
          <p:cNvSpPr/>
          <p:nvPr/>
        </p:nvSpPr>
        <p:spPr>
          <a:xfrm>
            <a:off x="4518999" y="3852994"/>
            <a:ext cx="4445675" cy="1791379"/>
          </a:xfrm>
          <a:prstGeom prst="wedgeRoundRectCallout">
            <a:avLst>
              <a:gd name="adj1" fmla="val -56347"/>
              <a:gd name="adj2" fmla="val -13802"/>
              <a:gd name="adj3" fmla="val 16667"/>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The NHS have said that they will </a:t>
            </a:r>
            <a:r>
              <a:rPr lang="en-GB" sz="1600" b="1" dirty="0"/>
              <a:t>protect people’s personal information</a:t>
            </a:r>
            <a:r>
              <a:rPr lang="en-GB" sz="1600" dirty="0"/>
              <a:t> such as their name and postcode by </a:t>
            </a:r>
            <a:r>
              <a:rPr lang="en-GB" sz="1600" b="1" dirty="0"/>
              <a:t>swapping this information </a:t>
            </a:r>
            <a:r>
              <a:rPr lang="en-GB" sz="1600" dirty="0"/>
              <a:t>for a </a:t>
            </a:r>
            <a:r>
              <a:rPr lang="en-GB" sz="1600" b="1" dirty="0"/>
              <a:t>random code or a nickname </a:t>
            </a:r>
            <a:r>
              <a:rPr lang="en-GB" sz="1600" dirty="0"/>
              <a:t>(known as </a:t>
            </a:r>
            <a:r>
              <a:rPr lang="en-GB" sz="1600" b="1" dirty="0"/>
              <a:t>pseudonymisation</a:t>
            </a:r>
            <a:r>
              <a:rPr lang="en-GB" sz="1600" dirty="0"/>
              <a:t>).</a:t>
            </a:r>
            <a:endParaRPr lang="en-GB" sz="1600" b="1" dirty="0"/>
          </a:p>
        </p:txBody>
      </p:sp>
      <p:sp>
        <p:nvSpPr>
          <p:cNvPr id="19" name="Text Placeholder 1">
            <a:extLst>
              <a:ext uri="{FF2B5EF4-FFF2-40B4-BE49-F238E27FC236}">
                <a16:creationId xmlns:a16="http://schemas.microsoft.com/office/drawing/2014/main" id="{CB9D864A-879A-48AC-8E72-D964A9DDD671}"/>
              </a:ext>
            </a:extLst>
          </p:cNvPr>
          <p:cNvSpPr txBox="1">
            <a:spLocks/>
          </p:cNvSpPr>
          <p:nvPr/>
        </p:nvSpPr>
        <p:spPr>
          <a:xfrm>
            <a:off x="3106115" y="1097609"/>
            <a:ext cx="6064908" cy="571500"/>
          </a:xfrm>
          <a:prstGeom prst="rect">
            <a:avLst/>
          </a:prstGeom>
        </p:spPr>
        <p:txBody>
          <a:bodyPr/>
          <a:lstStyle>
            <a:lvl1pPr marL="0" indent="0" algn="l" defTabSz="457200" rtl="0" eaLnBrk="1" latinLnBrk="0" hangingPunct="1">
              <a:spcBef>
                <a:spcPct val="20000"/>
              </a:spcBef>
              <a:buFont typeface="Arial"/>
              <a:buNone/>
              <a:defRPr sz="25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b="1"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b="1"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b="1"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1"/>
                </a:solidFill>
              </a:rPr>
              <a:t>Opinion:</a:t>
            </a:r>
          </a:p>
        </p:txBody>
      </p:sp>
      <p:sp>
        <p:nvSpPr>
          <p:cNvPr id="20" name="Text Placeholder 1">
            <a:extLst>
              <a:ext uri="{FF2B5EF4-FFF2-40B4-BE49-F238E27FC236}">
                <a16:creationId xmlns:a16="http://schemas.microsoft.com/office/drawing/2014/main" id="{C8A48A35-5C54-4960-AFDC-D0081927BE94}"/>
              </a:ext>
            </a:extLst>
          </p:cNvPr>
          <p:cNvSpPr txBox="1">
            <a:spLocks/>
          </p:cNvSpPr>
          <p:nvPr/>
        </p:nvSpPr>
        <p:spPr>
          <a:xfrm>
            <a:off x="3127335" y="3650506"/>
            <a:ext cx="6064908" cy="571500"/>
          </a:xfrm>
          <a:prstGeom prst="rect">
            <a:avLst/>
          </a:prstGeom>
        </p:spPr>
        <p:txBody>
          <a:bodyPr/>
          <a:lstStyle>
            <a:lvl1pPr marL="0" indent="0" algn="l" defTabSz="457200" rtl="0" eaLnBrk="1" latinLnBrk="0" hangingPunct="1">
              <a:spcBef>
                <a:spcPct val="20000"/>
              </a:spcBef>
              <a:buFont typeface="Arial"/>
              <a:buNone/>
              <a:defRPr sz="25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b="1"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b="1"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b="1"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1"/>
                </a:solidFill>
              </a:rPr>
              <a:t>Fact:</a:t>
            </a:r>
          </a:p>
        </p:txBody>
      </p:sp>
      <p:sp>
        <p:nvSpPr>
          <p:cNvPr id="21" name="Rectangle: Rounded Corners 20">
            <a:extLst>
              <a:ext uri="{FF2B5EF4-FFF2-40B4-BE49-F238E27FC236}">
                <a16:creationId xmlns:a16="http://schemas.microsoft.com/office/drawing/2014/main" id="{6510C22F-7FE0-407C-ADA2-9AD983D8EB46}"/>
              </a:ext>
            </a:extLst>
          </p:cNvPr>
          <p:cNvSpPr/>
          <p:nvPr/>
        </p:nvSpPr>
        <p:spPr>
          <a:xfrm>
            <a:off x="3294386" y="5868545"/>
            <a:ext cx="5670288" cy="770195"/>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Do you think that medical data could be leaked or stolen?</a:t>
            </a:r>
            <a:endParaRPr lang="en-GB" sz="1600" dirty="0">
              <a:solidFill>
                <a:schemeClr val="bg1"/>
              </a:solidFill>
            </a:endParaRPr>
          </a:p>
        </p:txBody>
      </p:sp>
      <p:pic>
        <p:nvPicPr>
          <p:cNvPr id="22" name="Picture 21" descr="A picture containing graphics, clock, drawing&#10;&#10;Description automatically generated">
            <a:extLst>
              <a:ext uri="{FF2B5EF4-FFF2-40B4-BE49-F238E27FC236}">
                <a16:creationId xmlns:a16="http://schemas.microsoft.com/office/drawing/2014/main" id="{5551C1B2-8202-4636-97C2-BCAD7195A0F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94385" y="4449539"/>
            <a:ext cx="868151" cy="1301210"/>
          </a:xfrm>
          <a:prstGeom prst="rect">
            <a:avLst/>
          </a:prstGeom>
        </p:spPr>
      </p:pic>
      <p:sp>
        <p:nvSpPr>
          <p:cNvPr id="23" name="Rectangle 22">
            <a:extLst>
              <a:ext uri="{FF2B5EF4-FFF2-40B4-BE49-F238E27FC236}">
                <a16:creationId xmlns:a16="http://schemas.microsoft.com/office/drawing/2014/main" id="{97C936FF-8B3A-4DD4-9F52-243B846CF951}"/>
              </a:ext>
            </a:extLst>
          </p:cNvPr>
          <p:cNvSpPr/>
          <p:nvPr/>
        </p:nvSpPr>
        <p:spPr>
          <a:xfrm>
            <a:off x="2219" y="991517"/>
            <a:ext cx="3034201" cy="5895450"/>
          </a:xfrm>
          <a:prstGeom prst="rect">
            <a:avLst/>
          </a:prstGeom>
          <a:solidFill>
            <a:schemeClr val="accent1">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Rounded Corners 33">
            <a:extLst>
              <a:ext uri="{FF2B5EF4-FFF2-40B4-BE49-F238E27FC236}">
                <a16:creationId xmlns:a16="http://schemas.microsoft.com/office/drawing/2014/main" id="{999C8AF5-93A9-48E8-B721-A200456D869E}"/>
              </a:ext>
            </a:extLst>
          </p:cNvPr>
          <p:cNvSpPr/>
          <p:nvPr/>
        </p:nvSpPr>
        <p:spPr>
          <a:xfrm>
            <a:off x="1313674" y="1498308"/>
            <a:ext cx="1462561" cy="108934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probably </a:t>
            </a:r>
            <a:r>
              <a:rPr lang="en-GB" sz="1600" b="1" dirty="0">
                <a:solidFill>
                  <a:schemeClr val="tx1"/>
                </a:solidFill>
                <a:latin typeface="Century Gothic"/>
                <a:ea typeface="Century Gothic"/>
                <a:cs typeface="Century Gothic"/>
                <a:sym typeface="Century Gothic"/>
              </a:rPr>
              <a:t>won’t</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sp>
        <p:nvSpPr>
          <p:cNvPr id="25" name="Rectangle: Rounded Corners 33">
            <a:extLst>
              <a:ext uri="{FF2B5EF4-FFF2-40B4-BE49-F238E27FC236}">
                <a16:creationId xmlns:a16="http://schemas.microsoft.com/office/drawing/2014/main" id="{FB6F8C58-A19C-48EE-BBC5-0AAB418BCF91}"/>
              </a:ext>
            </a:extLst>
          </p:cNvPr>
          <p:cNvSpPr/>
          <p:nvPr/>
        </p:nvSpPr>
        <p:spPr>
          <a:xfrm>
            <a:off x="1313674" y="3352193"/>
            <a:ext cx="1462561" cy="1089344"/>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a:t>
            </a:r>
            <a:r>
              <a:rPr lang="en-GB" sz="1600" b="1" dirty="0">
                <a:solidFill>
                  <a:schemeClr val="tx1"/>
                </a:solidFill>
                <a:latin typeface="Century Gothic"/>
                <a:ea typeface="Century Gothic"/>
                <a:cs typeface="Century Gothic"/>
                <a:sym typeface="Century Gothic"/>
              </a:rPr>
              <a:t>could</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sp>
        <p:nvSpPr>
          <p:cNvPr id="26" name="Rectangle: Rounded Corners 33">
            <a:extLst>
              <a:ext uri="{FF2B5EF4-FFF2-40B4-BE49-F238E27FC236}">
                <a16:creationId xmlns:a16="http://schemas.microsoft.com/office/drawing/2014/main" id="{6096D257-C9F2-4D7B-8966-1BE6F8BFAF84}"/>
              </a:ext>
            </a:extLst>
          </p:cNvPr>
          <p:cNvSpPr/>
          <p:nvPr/>
        </p:nvSpPr>
        <p:spPr>
          <a:xfrm>
            <a:off x="1313674" y="5206078"/>
            <a:ext cx="1462561" cy="108934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probably </a:t>
            </a:r>
            <a:r>
              <a:rPr lang="en-GB" sz="1600" b="1" dirty="0">
                <a:solidFill>
                  <a:schemeClr val="tx1"/>
                </a:solidFill>
                <a:latin typeface="Century Gothic"/>
                <a:ea typeface="Century Gothic"/>
                <a:cs typeface="Century Gothic"/>
                <a:sym typeface="Century Gothic"/>
              </a:rPr>
              <a:t>will</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pic>
        <p:nvPicPr>
          <p:cNvPr id="27" name="Picture 26" descr="A picture containing several&#10;&#10;Description automatically generated">
            <a:extLst>
              <a:ext uri="{FF2B5EF4-FFF2-40B4-BE49-F238E27FC236}">
                <a16:creationId xmlns:a16="http://schemas.microsoft.com/office/drawing/2014/main" id="{2D32F80F-369A-4BCE-853C-BE39FB5C4D28}"/>
              </a:ext>
            </a:extLst>
          </p:cNvPr>
          <p:cNvPicPr>
            <a:picLocks noChangeAspect="1"/>
          </p:cNvPicPr>
          <p:nvPr/>
        </p:nvPicPr>
        <p:blipFill rotWithShape="1">
          <a:blip r:embed="rId6">
            <a:duotone>
              <a:prstClr val="black"/>
              <a:schemeClr val="tx2">
                <a:tint val="45000"/>
                <a:satMod val="400000"/>
              </a:schemeClr>
            </a:duotone>
          </a:blip>
          <a:srcRect l="39697" r="48141" b="42770"/>
          <a:stretch/>
        </p:blipFill>
        <p:spPr>
          <a:xfrm>
            <a:off x="179327" y="4767498"/>
            <a:ext cx="1112109" cy="1966503"/>
          </a:xfrm>
          <a:prstGeom prst="rect">
            <a:avLst/>
          </a:prstGeom>
        </p:spPr>
      </p:pic>
      <p:pic>
        <p:nvPicPr>
          <p:cNvPr id="28" name="Picture 27" descr="A picture containing several&#10;&#10;Description automatically generated">
            <a:extLst>
              <a:ext uri="{FF2B5EF4-FFF2-40B4-BE49-F238E27FC236}">
                <a16:creationId xmlns:a16="http://schemas.microsoft.com/office/drawing/2014/main" id="{E74AD11F-2484-4AAA-A98E-FF5F6AAA11EC}"/>
              </a:ext>
            </a:extLst>
          </p:cNvPr>
          <p:cNvPicPr>
            <a:picLocks noChangeAspect="1"/>
          </p:cNvPicPr>
          <p:nvPr/>
        </p:nvPicPr>
        <p:blipFill rotWithShape="1">
          <a:blip r:embed="rId6">
            <a:duotone>
              <a:prstClr val="black"/>
              <a:schemeClr val="accent6">
                <a:tint val="45000"/>
                <a:satMod val="400000"/>
              </a:schemeClr>
            </a:duotone>
          </a:blip>
          <a:srcRect l="26235" r="62105" b="44123"/>
          <a:stretch/>
        </p:blipFill>
        <p:spPr>
          <a:xfrm>
            <a:off x="113835" y="2810869"/>
            <a:ext cx="1066190" cy="1920003"/>
          </a:xfrm>
          <a:prstGeom prst="rect">
            <a:avLst/>
          </a:prstGeom>
        </p:spPr>
      </p:pic>
      <p:pic>
        <p:nvPicPr>
          <p:cNvPr id="29" name="Picture 28" descr="A picture containing several&#10;&#10;Description automatically generated">
            <a:extLst>
              <a:ext uri="{FF2B5EF4-FFF2-40B4-BE49-F238E27FC236}">
                <a16:creationId xmlns:a16="http://schemas.microsoft.com/office/drawing/2014/main" id="{A5CC341F-8BEC-45DA-869A-1604B8878A96}"/>
              </a:ext>
            </a:extLst>
          </p:cNvPr>
          <p:cNvPicPr>
            <a:picLocks noChangeAspect="1"/>
          </p:cNvPicPr>
          <p:nvPr/>
        </p:nvPicPr>
        <p:blipFill rotWithShape="1">
          <a:blip r:embed="rId6">
            <a:duotone>
              <a:prstClr val="black"/>
              <a:schemeClr val="accent2">
                <a:tint val="45000"/>
                <a:satMod val="400000"/>
              </a:schemeClr>
            </a:duotone>
          </a:blip>
          <a:srcRect l="12838" r="75122" b="45979"/>
          <a:stretch/>
        </p:blipFill>
        <p:spPr>
          <a:xfrm>
            <a:off x="112727" y="918010"/>
            <a:ext cx="1100919" cy="1856234"/>
          </a:xfrm>
          <a:prstGeom prst="rect">
            <a:avLst/>
          </a:prstGeom>
        </p:spPr>
      </p:pic>
    </p:spTree>
    <p:extLst>
      <p:ext uri="{BB962C8B-B14F-4D97-AF65-F5344CB8AC3E}">
        <p14:creationId xmlns:p14="http://schemas.microsoft.com/office/powerpoint/2010/main" val="303104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1"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B4A22B89-32EE-4311-8D5A-81B2C0B10B77}"/>
              </a:ext>
            </a:extLst>
          </p:cNvPr>
          <p:cNvSpPr>
            <a:spLocks noGrp="1"/>
          </p:cNvSpPr>
          <p:nvPr>
            <p:ph type="body" sz="quarter" idx="10"/>
          </p:nvPr>
        </p:nvSpPr>
        <p:spPr>
          <a:xfrm>
            <a:off x="776288" y="241911"/>
            <a:ext cx="7739062" cy="571500"/>
          </a:xfrm>
        </p:spPr>
        <p:txBody>
          <a:bodyPr/>
          <a:lstStyle/>
          <a:p>
            <a:r>
              <a:rPr lang="en-GB" dirty="0"/>
              <a:t>Into the future…</a:t>
            </a:r>
          </a:p>
        </p:txBody>
      </p:sp>
      <p:sp>
        <p:nvSpPr>
          <p:cNvPr id="11" name="Pentagon 20">
            <a:extLst>
              <a:ext uri="{FF2B5EF4-FFF2-40B4-BE49-F238E27FC236}">
                <a16:creationId xmlns:a16="http://schemas.microsoft.com/office/drawing/2014/main" id="{0D023432-0A85-43DC-A6AB-BAA8F09B6984}"/>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12" name="Graphic 15" descr="Chat">
            <a:extLst>
              <a:ext uri="{FF2B5EF4-FFF2-40B4-BE49-F238E27FC236}">
                <a16:creationId xmlns:a16="http://schemas.microsoft.com/office/drawing/2014/main" id="{D785A904-CBDC-47A0-8967-168C50198C6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0" y="181738"/>
            <a:ext cx="579600" cy="579600"/>
          </a:xfrm>
          <a:prstGeom prst="rect">
            <a:avLst/>
          </a:prstGeom>
        </p:spPr>
      </p:pic>
      <p:sp>
        <p:nvSpPr>
          <p:cNvPr id="16" name="Rectangle 15">
            <a:extLst>
              <a:ext uri="{FF2B5EF4-FFF2-40B4-BE49-F238E27FC236}">
                <a16:creationId xmlns:a16="http://schemas.microsoft.com/office/drawing/2014/main" id="{62E043E3-0E84-4556-8F42-715E8F0598F8}"/>
              </a:ext>
            </a:extLst>
          </p:cNvPr>
          <p:cNvSpPr/>
          <p:nvPr/>
        </p:nvSpPr>
        <p:spPr>
          <a:xfrm>
            <a:off x="7440" y="3613861"/>
            <a:ext cx="6132826" cy="3268853"/>
          </a:xfrm>
          <a:prstGeom prst="rect">
            <a:avLst/>
          </a:prstGeom>
          <a:solidFill>
            <a:schemeClr val="accent3">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F39102D-4993-469B-AC93-3BD277DF6077}"/>
              </a:ext>
            </a:extLst>
          </p:cNvPr>
          <p:cNvSpPr/>
          <p:nvPr/>
        </p:nvSpPr>
        <p:spPr>
          <a:xfrm>
            <a:off x="0" y="988540"/>
            <a:ext cx="6132826" cy="2615589"/>
          </a:xfrm>
          <a:prstGeom prst="rect">
            <a:avLst/>
          </a:prstGeom>
          <a:solidFill>
            <a:schemeClr val="accent1">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 Placeholder 1">
            <a:extLst>
              <a:ext uri="{FF2B5EF4-FFF2-40B4-BE49-F238E27FC236}">
                <a16:creationId xmlns:a16="http://schemas.microsoft.com/office/drawing/2014/main" id="{D3A12695-B219-4B22-80E1-0F3DF7402768}"/>
              </a:ext>
            </a:extLst>
          </p:cNvPr>
          <p:cNvSpPr txBox="1">
            <a:spLocks/>
          </p:cNvSpPr>
          <p:nvPr/>
        </p:nvSpPr>
        <p:spPr>
          <a:xfrm>
            <a:off x="46698" y="1075946"/>
            <a:ext cx="6064908" cy="571500"/>
          </a:xfrm>
          <a:prstGeom prst="rect">
            <a:avLst/>
          </a:prstGeom>
        </p:spPr>
        <p:txBody>
          <a:bodyPr/>
          <a:lstStyle>
            <a:lvl1pPr marL="0" indent="0" algn="l" defTabSz="457200" rtl="0" eaLnBrk="1" latinLnBrk="0" hangingPunct="1">
              <a:spcBef>
                <a:spcPct val="20000"/>
              </a:spcBef>
              <a:buFont typeface="Arial"/>
              <a:buNone/>
              <a:defRPr sz="25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b="1"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b="1"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b="1"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1"/>
                </a:solidFill>
              </a:rPr>
              <a:t>Opinion:</a:t>
            </a:r>
          </a:p>
        </p:txBody>
      </p:sp>
      <p:sp>
        <p:nvSpPr>
          <p:cNvPr id="19" name="Text Placeholder 1">
            <a:extLst>
              <a:ext uri="{FF2B5EF4-FFF2-40B4-BE49-F238E27FC236}">
                <a16:creationId xmlns:a16="http://schemas.microsoft.com/office/drawing/2014/main" id="{FFEB89B6-F3C4-4A4A-8A44-60EC50536CC7}"/>
              </a:ext>
            </a:extLst>
          </p:cNvPr>
          <p:cNvSpPr txBox="1">
            <a:spLocks/>
          </p:cNvSpPr>
          <p:nvPr/>
        </p:nvSpPr>
        <p:spPr>
          <a:xfrm>
            <a:off x="67918" y="3628843"/>
            <a:ext cx="6064908" cy="571500"/>
          </a:xfrm>
          <a:prstGeom prst="rect">
            <a:avLst/>
          </a:prstGeom>
        </p:spPr>
        <p:txBody>
          <a:bodyPr/>
          <a:lstStyle>
            <a:lvl1pPr marL="0" indent="0" algn="l" defTabSz="457200" rtl="0" eaLnBrk="1" latinLnBrk="0" hangingPunct="1">
              <a:spcBef>
                <a:spcPct val="20000"/>
              </a:spcBef>
              <a:buFont typeface="Arial"/>
              <a:buNone/>
              <a:defRPr sz="25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b="1"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b="1"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b="1"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1"/>
                </a:solidFill>
              </a:rPr>
              <a:t>Fact:</a:t>
            </a:r>
          </a:p>
        </p:txBody>
      </p:sp>
      <p:sp>
        <p:nvSpPr>
          <p:cNvPr id="22" name="Rectangle 21">
            <a:extLst>
              <a:ext uri="{FF2B5EF4-FFF2-40B4-BE49-F238E27FC236}">
                <a16:creationId xmlns:a16="http://schemas.microsoft.com/office/drawing/2014/main" id="{4AAE4D89-871B-4EDC-9C26-616376CBDF40}"/>
              </a:ext>
            </a:extLst>
          </p:cNvPr>
          <p:cNvSpPr/>
          <p:nvPr/>
        </p:nvSpPr>
        <p:spPr>
          <a:xfrm>
            <a:off x="6116595" y="1002534"/>
            <a:ext cx="3034201" cy="5855465"/>
          </a:xfrm>
          <a:prstGeom prst="rect">
            <a:avLst/>
          </a:prstGeom>
          <a:solidFill>
            <a:schemeClr val="bg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Rounded Corners 33">
            <a:extLst>
              <a:ext uri="{FF2B5EF4-FFF2-40B4-BE49-F238E27FC236}">
                <a16:creationId xmlns:a16="http://schemas.microsoft.com/office/drawing/2014/main" id="{D98C7C5A-88DA-4B89-BA1C-BA25FAD05F65}"/>
              </a:ext>
            </a:extLst>
          </p:cNvPr>
          <p:cNvSpPr/>
          <p:nvPr/>
        </p:nvSpPr>
        <p:spPr>
          <a:xfrm>
            <a:off x="7428050" y="1498308"/>
            <a:ext cx="1462561" cy="108934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probably </a:t>
            </a:r>
            <a:r>
              <a:rPr lang="en-GB" sz="1600" b="1" dirty="0">
                <a:solidFill>
                  <a:schemeClr val="tx1"/>
                </a:solidFill>
                <a:latin typeface="Century Gothic"/>
                <a:ea typeface="Century Gothic"/>
                <a:cs typeface="Century Gothic"/>
                <a:sym typeface="Century Gothic"/>
              </a:rPr>
              <a:t>won’t</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sp>
        <p:nvSpPr>
          <p:cNvPr id="24" name="Rectangle: Rounded Corners 33">
            <a:extLst>
              <a:ext uri="{FF2B5EF4-FFF2-40B4-BE49-F238E27FC236}">
                <a16:creationId xmlns:a16="http://schemas.microsoft.com/office/drawing/2014/main" id="{5BDE422E-2D42-4320-A642-CF0503521329}"/>
              </a:ext>
            </a:extLst>
          </p:cNvPr>
          <p:cNvSpPr/>
          <p:nvPr/>
        </p:nvSpPr>
        <p:spPr>
          <a:xfrm>
            <a:off x="7428050" y="3352193"/>
            <a:ext cx="1462561" cy="1089344"/>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a:t>
            </a:r>
            <a:r>
              <a:rPr lang="en-GB" sz="1600" b="1" dirty="0">
                <a:solidFill>
                  <a:schemeClr val="tx1"/>
                </a:solidFill>
                <a:latin typeface="Century Gothic"/>
                <a:ea typeface="Century Gothic"/>
                <a:cs typeface="Century Gothic"/>
                <a:sym typeface="Century Gothic"/>
              </a:rPr>
              <a:t>could</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sp>
        <p:nvSpPr>
          <p:cNvPr id="25" name="Rectangle: Rounded Corners 33">
            <a:extLst>
              <a:ext uri="{FF2B5EF4-FFF2-40B4-BE49-F238E27FC236}">
                <a16:creationId xmlns:a16="http://schemas.microsoft.com/office/drawing/2014/main" id="{29D9CB92-F940-456C-8980-9304A31F4641}"/>
              </a:ext>
            </a:extLst>
          </p:cNvPr>
          <p:cNvSpPr/>
          <p:nvPr/>
        </p:nvSpPr>
        <p:spPr>
          <a:xfrm>
            <a:off x="7428050" y="5206078"/>
            <a:ext cx="1462561" cy="108934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probably </a:t>
            </a:r>
            <a:r>
              <a:rPr lang="en-GB" sz="1600" b="1" dirty="0">
                <a:solidFill>
                  <a:schemeClr val="tx1"/>
                </a:solidFill>
                <a:latin typeface="Century Gothic"/>
                <a:ea typeface="Century Gothic"/>
                <a:cs typeface="Century Gothic"/>
                <a:sym typeface="Century Gothic"/>
              </a:rPr>
              <a:t>will</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pic>
        <p:nvPicPr>
          <p:cNvPr id="26" name="Picture 25" descr="A picture containing several&#10;&#10;Description automatically generated">
            <a:extLst>
              <a:ext uri="{FF2B5EF4-FFF2-40B4-BE49-F238E27FC236}">
                <a16:creationId xmlns:a16="http://schemas.microsoft.com/office/drawing/2014/main" id="{4C18446C-ECEE-4634-9915-769B074EF71C}"/>
              </a:ext>
            </a:extLst>
          </p:cNvPr>
          <p:cNvPicPr>
            <a:picLocks noChangeAspect="1"/>
          </p:cNvPicPr>
          <p:nvPr/>
        </p:nvPicPr>
        <p:blipFill rotWithShape="1">
          <a:blip r:embed="rId5">
            <a:duotone>
              <a:prstClr val="black"/>
              <a:schemeClr val="tx2">
                <a:tint val="45000"/>
                <a:satMod val="400000"/>
              </a:schemeClr>
            </a:duotone>
          </a:blip>
          <a:srcRect l="39697" r="48141" b="42770"/>
          <a:stretch/>
        </p:blipFill>
        <p:spPr>
          <a:xfrm>
            <a:off x="6293703" y="4767498"/>
            <a:ext cx="1112109" cy="1966503"/>
          </a:xfrm>
          <a:prstGeom prst="rect">
            <a:avLst/>
          </a:prstGeom>
        </p:spPr>
      </p:pic>
      <p:pic>
        <p:nvPicPr>
          <p:cNvPr id="27" name="Picture 26" descr="A picture containing several&#10;&#10;Description automatically generated">
            <a:extLst>
              <a:ext uri="{FF2B5EF4-FFF2-40B4-BE49-F238E27FC236}">
                <a16:creationId xmlns:a16="http://schemas.microsoft.com/office/drawing/2014/main" id="{15DBD32B-44A3-4437-A694-8C2248895DBB}"/>
              </a:ext>
            </a:extLst>
          </p:cNvPr>
          <p:cNvPicPr>
            <a:picLocks noChangeAspect="1"/>
          </p:cNvPicPr>
          <p:nvPr/>
        </p:nvPicPr>
        <p:blipFill rotWithShape="1">
          <a:blip r:embed="rId5">
            <a:duotone>
              <a:prstClr val="black"/>
              <a:schemeClr val="accent6">
                <a:tint val="45000"/>
                <a:satMod val="400000"/>
              </a:schemeClr>
            </a:duotone>
          </a:blip>
          <a:srcRect l="26235" r="62105" b="44123"/>
          <a:stretch/>
        </p:blipFill>
        <p:spPr>
          <a:xfrm>
            <a:off x="6228211" y="2810869"/>
            <a:ext cx="1066190" cy="1920003"/>
          </a:xfrm>
          <a:prstGeom prst="rect">
            <a:avLst/>
          </a:prstGeom>
        </p:spPr>
      </p:pic>
      <p:pic>
        <p:nvPicPr>
          <p:cNvPr id="28" name="Picture 27" descr="A picture containing several&#10;&#10;Description automatically generated">
            <a:extLst>
              <a:ext uri="{FF2B5EF4-FFF2-40B4-BE49-F238E27FC236}">
                <a16:creationId xmlns:a16="http://schemas.microsoft.com/office/drawing/2014/main" id="{C566B253-0B49-4638-BFA7-C5A2E38CB94C}"/>
              </a:ext>
            </a:extLst>
          </p:cNvPr>
          <p:cNvPicPr>
            <a:picLocks noChangeAspect="1"/>
          </p:cNvPicPr>
          <p:nvPr/>
        </p:nvPicPr>
        <p:blipFill rotWithShape="1">
          <a:blip r:embed="rId5">
            <a:duotone>
              <a:prstClr val="black"/>
              <a:schemeClr val="accent2">
                <a:tint val="45000"/>
                <a:satMod val="400000"/>
              </a:schemeClr>
            </a:duotone>
          </a:blip>
          <a:srcRect l="12838" r="75122" b="45979"/>
          <a:stretch/>
        </p:blipFill>
        <p:spPr>
          <a:xfrm>
            <a:off x="6227103" y="918010"/>
            <a:ext cx="1100919" cy="1856234"/>
          </a:xfrm>
          <a:prstGeom prst="rect">
            <a:avLst/>
          </a:prstGeom>
        </p:spPr>
      </p:pic>
      <p:sp>
        <p:nvSpPr>
          <p:cNvPr id="33" name="Thought Bubble: Cloud 32">
            <a:extLst>
              <a:ext uri="{FF2B5EF4-FFF2-40B4-BE49-F238E27FC236}">
                <a16:creationId xmlns:a16="http://schemas.microsoft.com/office/drawing/2014/main" id="{11FE1F65-63A9-4264-B400-DEA3D0DF001F}"/>
              </a:ext>
            </a:extLst>
          </p:cNvPr>
          <p:cNvSpPr/>
          <p:nvPr/>
        </p:nvSpPr>
        <p:spPr>
          <a:xfrm>
            <a:off x="1140812" y="1235290"/>
            <a:ext cx="4774545" cy="2193710"/>
          </a:xfrm>
          <a:prstGeom prst="cloudCallout">
            <a:avLst>
              <a:gd name="adj1" fmla="val -66767"/>
              <a:gd name="adj2" fmla="val -2590"/>
            </a:avLst>
          </a:prstGeom>
          <a:solidFill>
            <a:schemeClr val="accent1"/>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Patients will worry </a:t>
            </a:r>
            <a:r>
              <a:rPr lang="en-GB" dirty="0"/>
              <a:t>about talking to their doctor because </a:t>
            </a:r>
            <a:r>
              <a:rPr lang="en-GB" b="1" dirty="0"/>
              <a:t>they won’t know who else will know what they’ve said.</a:t>
            </a:r>
          </a:p>
        </p:txBody>
      </p:sp>
      <p:sp>
        <p:nvSpPr>
          <p:cNvPr id="34" name="Speech Bubble: Rectangle with Corners Rounded 33">
            <a:extLst>
              <a:ext uri="{FF2B5EF4-FFF2-40B4-BE49-F238E27FC236}">
                <a16:creationId xmlns:a16="http://schemas.microsoft.com/office/drawing/2014/main" id="{BD9C842D-EF87-4136-AC4C-C24A6AB5E890}"/>
              </a:ext>
            </a:extLst>
          </p:cNvPr>
          <p:cNvSpPr/>
          <p:nvPr/>
        </p:nvSpPr>
        <p:spPr>
          <a:xfrm>
            <a:off x="1569308" y="3831331"/>
            <a:ext cx="4346049" cy="1791379"/>
          </a:xfrm>
          <a:prstGeom prst="wedgeRoundRectCallout">
            <a:avLst>
              <a:gd name="adj1" fmla="val -56627"/>
              <a:gd name="adj2" fmla="val -12422"/>
              <a:gd name="adj3" fmla="val 16667"/>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Some </a:t>
            </a:r>
            <a:r>
              <a:rPr lang="en-GB" sz="1600" b="1" dirty="0"/>
              <a:t>companies</a:t>
            </a:r>
            <a:r>
              <a:rPr lang="en-GB" sz="1600" dirty="0"/>
              <a:t> and an </a:t>
            </a:r>
            <a:r>
              <a:rPr lang="en-GB" sz="1600" b="1" dirty="0"/>
              <a:t>MP</a:t>
            </a:r>
            <a:r>
              <a:rPr lang="en-GB" sz="1600" dirty="0"/>
              <a:t> are trying to stop the data sharing. They say that the </a:t>
            </a:r>
            <a:r>
              <a:rPr lang="en-GB" sz="1600" b="1" dirty="0"/>
              <a:t>NHS data could be sold to other companies.</a:t>
            </a:r>
            <a:r>
              <a:rPr lang="en-GB" sz="1600" dirty="0"/>
              <a:t> However, NHS Digital says that only those who are </a:t>
            </a:r>
            <a:r>
              <a:rPr lang="en-GB" sz="1600" b="1" dirty="0"/>
              <a:t>“trusted researchers” can access the data. </a:t>
            </a:r>
          </a:p>
        </p:txBody>
      </p:sp>
      <p:sp>
        <p:nvSpPr>
          <p:cNvPr id="35" name="Rectangle: Rounded Corners 34">
            <a:extLst>
              <a:ext uri="{FF2B5EF4-FFF2-40B4-BE49-F238E27FC236}">
                <a16:creationId xmlns:a16="http://schemas.microsoft.com/office/drawing/2014/main" id="{E9579439-3A44-4BF3-B002-9578571FDE9A}"/>
              </a:ext>
            </a:extLst>
          </p:cNvPr>
          <p:cNvSpPr/>
          <p:nvPr/>
        </p:nvSpPr>
        <p:spPr>
          <a:xfrm>
            <a:off x="253389" y="5869460"/>
            <a:ext cx="5661968" cy="770195"/>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Do you think that people will be worried about talking to doctors?</a:t>
            </a:r>
            <a:endParaRPr lang="en-GB" sz="1600" dirty="0">
              <a:solidFill>
                <a:schemeClr val="bg1"/>
              </a:solidFill>
            </a:endParaRPr>
          </a:p>
        </p:txBody>
      </p:sp>
      <p:pic>
        <p:nvPicPr>
          <p:cNvPr id="36" name="Picture 35" descr="A picture containing graphics, clock, drawing&#10;&#10;Description automatically generated">
            <a:extLst>
              <a:ext uri="{FF2B5EF4-FFF2-40B4-BE49-F238E27FC236}">
                <a16:creationId xmlns:a16="http://schemas.microsoft.com/office/drawing/2014/main" id="{72E3610A-6D57-4CAF-968F-27ABBCBD4CB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2212" y="4406934"/>
            <a:ext cx="868151" cy="1301210"/>
          </a:xfrm>
          <a:prstGeom prst="rect">
            <a:avLst/>
          </a:prstGeom>
        </p:spPr>
      </p:pic>
    </p:spTree>
    <p:extLst>
      <p:ext uri="{BB962C8B-B14F-4D97-AF65-F5344CB8AC3E}">
        <p14:creationId xmlns:p14="http://schemas.microsoft.com/office/powerpoint/2010/main" val="232614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4" grpId="0" animBg="1"/>
      <p:bldP spid="25" grpId="0" animBg="1"/>
      <p:bldP spid="34" grpId="0" animBg="1"/>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B4A22B89-32EE-4311-8D5A-81B2C0B10B77}"/>
              </a:ext>
            </a:extLst>
          </p:cNvPr>
          <p:cNvSpPr>
            <a:spLocks noGrp="1"/>
          </p:cNvSpPr>
          <p:nvPr>
            <p:ph type="body" sz="quarter" idx="10"/>
          </p:nvPr>
        </p:nvSpPr>
        <p:spPr>
          <a:xfrm>
            <a:off x="776288" y="241911"/>
            <a:ext cx="7739062" cy="571500"/>
          </a:xfrm>
        </p:spPr>
        <p:txBody>
          <a:bodyPr/>
          <a:lstStyle/>
          <a:p>
            <a:r>
              <a:rPr lang="en-GB" dirty="0"/>
              <a:t>Into the future…</a:t>
            </a:r>
          </a:p>
        </p:txBody>
      </p:sp>
      <p:sp>
        <p:nvSpPr>
          <p:cNvPr id="11" name="Pentagon 20">
            <a:extLst>
              <a:ext uri="{FF2B5EF4-FFF2-40B4-BE49-F238E27FC236}">
                <a16:creationId xmlns:a16="http://schemas.microsoft.com/office/drawing/2014/main" id="{0D023432-0A85-43DC-A6AB-BAA8F09B6984}"/>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12" name="Graphic 15" descr="Chat">
            <a:extLst>
              <a:ext uri="{FF2B5EF4-FFF2-40B4-BE49-F238E27FC236}">
                <a16:creationId xmlns:a16="http://schemas.microsoft.com/office/drawing/2014/main" id="{D785A904-CBDC-47A0-8967-168C50198C6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0" y="181738"/>
            <a:ext cx="579600" cy="579600"/>
          </a:xfrm>
          <a:prstGeom prst="rect">
            <a:avLst/>
          </a:prstGeom>
        </p:spPr>
      </p:pic>
      <p:sp>
        <p:nvSpPr>
          <p:cNvPr id="20" name="Rectangle 19">
            <a:extLst>
              <a:ext uri="{FF2B5EF4-FFF2-40B4-BE49-F238E27FC236}">
                <a16:creationId xmlns:a16="http://schemas.microsoft.com/office/drawing/2014/main" id="{CABACC19-5E4A-43F7-A4D5-F83DEA359851}"/>
              </a:ext>
            </a:extLst>
          </p:cNvPr>
          <p:cNvSpPr/>
          <p:nvPr/>
        </p:nvSpPr>
        <p:spPr>
          <a:xfrm>
            <a:off x="3034200" y="990241"/>
            <a:ext cx="6109799" cy="2615589"/>
          </a:xfrm>
          <a:prstGeom prst="rect">
            <a:avLst/>
          </a:prstGeom>
          <a:solidFill>
            <a:schemeClr val="bg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hought Bubble: Cloud 20">
            <a:extLst>
              <a:ext uri="{FF2B5EF4-FFF2-40B4-BE49-F238E27FC236}">
                <a16:creationId xmlns:a16="http://schemas.microsoft.com/office/drawing/2014/main" id="{DF89C477-DC64-4C51-9D96-6EA270475E0B}"/>
              </a:ext>
            </a:extLst>
          </p:cNvPr>
          <p:cNvSpPr/>
          <p:nvPr/>
        </p:nvSpPr>
        <p:spPr>
          <a:xfrm>
            <a:off x="3592111" y="1482886"/>
            <a:ext cx="5067438" cy="1996999"/>
          </a:xfrm>
          <a:prstGeom prst="cloudCallout">
            <a:avLst>
              <a:gd name="adj1" fmla="val 52808"/>
              <a:gd name="adj2" fmla="val 48726"/>
            </a:avLst>
          </a:prstGeom>
          <a:solidFill>
            <a:schemeClr val="bg2"/>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Having all the </a:t>
            </a:r>
            <a:r>
              <a:rPr lang="en-GB" b="1" dirty="0"/>
              <a:t>data</a:t>
            </a:r>
            <a:r>
              <a:rPr lang="en-GB" dirty="0"/>
              <a:t> in one place means that </a:t>
            </a:r>
            <a:r>
              <a:rPr lang="en-GB" b="1" dirty="0"/>
              <a:t>scientists can fight new diseases and help more people</a:t>
            </a:r>
            <a:r>
              <a:rPr lang="en-GB" dirty="0"/>
              <a:t>.</a:t>
            </a:r>
          </a:p>
        </p:txBody>
      </p:sp>
      <p:sp>
        <p:nvSpPr>
          <p:cNvPr id="22" name="Rectangle 21">
            <a:extLst>
              <a:ext uri="{FF2B5EF4-FFF2-40B4-BE49-F238E27FC236}">
                <a16:creationId xmlns:a16="http://schemas.microsoft.com/office/drawing/2014/main" id="{5E7C1A94-FA53-4AC7-90C4-19C13371D007}"/>
              </a:ext>
            </a:extLst>
          </p:cNvPr>
          <p:cNvSpPr/>
          <p:nvPr/>
        </p:nvSpPr>
        <p:spPr>
          <a:xfrm>
            <a:off x="3034200" y="3618114"/>
            <a:ext cx="6109800" cy="3268853"/>
          </a:xfrm>
          <a:prstGeom prst="rect">
            <a:avLst/>
          </a:prstGeom>
          <a:solidFill>
            <a:schemeClr val="accent3">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Speech Bubble: Rectangle with Corners Rounded 36">
            <a:extLst>
              <a:ext uri="{FF2B5EF4-FFF2-40B4-BE49-F238E27FC236}">
                <a16:creationId xmlns:a16="http://schemas.microsoft.com/office/drawing/2014/main" id="{6BEF424B-CB9F-4864-923E-BD43949F25FB}"/>
              </a:ext>
            </a:extLst>
          </p:cNvPr>
          <p:cNvSpPr/>
          <p:nvPr/>
        </p:nvSpPr>
        <p:spPr>
          <a:xfrm>
            <a:off x="4518999" y="3852994"/>
            <a:ext cx="4445675" cy="1791379"/>
          </a:xfrm>
          <a:prstGeom prst="wedgeRoundRectCallout">
            <a:avLst>
              <a:gd name="adj1" fmla="val -56347"/>
              <a:gd name="adj2" fmla="val -13802"/>
              <a:gd name="adj3" fmla="val 16667"/>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t>Throughout the </a:t>
            </a:r>
            <a:r>
              <a:rPr lang="en-GB" sz="1600" b="1" dirty="0"/>
              <a:t>pandemic</a:t>
            </a:r>
            <a:r>
              <a:rPr lang="en-GB" sz="1600" dirty="0"/>
              <a:t> the Government</a:t>
            </a:r>
            <a:r>
              <a:rPr lang="en-GB" sz="1600" b="1" dirty="0"/>
              <a:t> </a:t>
            </a:r>
            <a:r>
              <a:rPr lang="en-GB" sz="1600" dirty="0"/>
              <a:t>have said that </a:t>
            </a:r>
            <a:r>
              <a:rPr lang="en-GB" sz="1600" b="1" dirty="0"/>
              <a:t>the “data” has helped them know when to go into lockdown, when to open up, and how to save lives. </a:t>
            </a:r>
            <a:r>
              <a:rPr lang="en-GB" sz="1600" dirty="0"/>
              <a:t>They say that sharing data will only </a:t>
            </a:r>
            <a:r>
              <a:rPr lang="en-GB" sz="1600" b="1" dirty="0"/>
              <a:t>help more</a:t>
            </a:r>
            <a:r>
              <a:rPr lang="en-GB" sz="1600" dirty="0"/>
              <a:t>.</a:t>
            </a:r>
          </a:p>
        </p:txBody>
      </p:sp>
      <p:sp>
        <p:nvSpPr>
          <p:cNvPr id="38" name="Text Placeholder 1">
            <a:extLst>
              <a:ext uri="{FF2B5EF4-FFF2-40B4-BE49-F238E27FC236}">
                <a16:creationId xmlns:a16="http://schemas.microsoft.com/office/drawing/2014/main" id="{72A6C0AF-B892-44DF-BDC6-35E2AEA73266}"/>
              </a:ext>
            </a:extLst>
          </p:cNvPr>
          <p:cNvSpPr txBox="1">
            <a:spLocks/>
          </p:cNvSpPr>
          <p:nvPr/>
        </p:nvSpPr>
        <p:spPr>
          <a:xfrm>
            <a:off x="3106115" y="1097609"/>
            <a:ext cx="6064908" cy="571500"/>
          </a:xfrm>
          <a:prstGeom prst="rect">
            <a:avLst/>
          </a:prstGeom>
        </p:spPr>
        <p:txBody>
          <a:bodyPr/>
          <a:lstStyle>
            <a:lvl1pPr marL="0" indent="0" algn="l" defTabSz="457200" rtl="0" eaLnBrk="1" latinLnBrk="0" hangingPunct="1">
              <a:spcBef>
                <a:spcPct val="20000"/>
              </a:spcBef>
              <a:buFont typeface="Arial"/>
              <a:buNone/>
              <a:defRPr sz="25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b="1"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b="1"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b="1"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1"/>
                </a:solidFill>
              </a:rPr>
              <a:t>Opinion:</a:t>
            </a:r>
          </a:p>
        </p:txBody>
      </p:sp>
      <p:sp>
        <p:nvSpPr>
          <p:cNvPr id="39" name="Text Placeholder 1">
            <a:extLst>
              <a:ext uri="{FF2B5EF4-FFF2-40B4-BE49-F238E27FC236}">
                <a16:creationId xmlns:a16="http://schemas.microsoft.com/office/drawing/2014/main" id="{CBDA33D2-4A7B-427F-8F0F-C3B1B198C8BB}"/>
              </a:ext>
            </a:extLst>
          </p:cNvPr>
          <p:cNvSpPr txBox="1">
            <a:spLocks/>
          </p:cNvSpPr>
          <p:nvPr/>
        </p:nvSpPr>
        <p:spPr>
          <a:xfrm>
            <a:off x="3127335" y="3650506"/>
            <a:ext cx="6064908" cy="571500"/>
          </a:xfrm>
          <a:prstGeom prst="rect">
            <a:avLst/>
          </a:prstGeom>
        </p:spPr>
        <p:txBody>
          <a:bodyPr/>
          <a:lstStyle>
            <a:lvl1pPr marL="0" indent="0" algn="l" defTabSz="457200" rtl="0" eaLnBrk="1" latinLnBrk="0" hangingPunct="1">
              <a:spcBef>
                <a:spcPct val="20000"/>
              </a:spcBef>
              <a:buFont typeface="Arial"/>
              <a:buNone/>
              <a:defRPr sz="25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b="1"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b="1"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b="1"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chemeClr val="tx1"/>
                </a:solidFill>
              </a:rPr>
              <a:t>Fact:</a:t>
            </a:r>
          </a:p>
        </p:txBody>
      </p:sp>
      <p:sp>
        <p:nvSpPr>
          <p:cNvPr id="40" name="Rectangle: Rounded Corners 39">
            <a:extLst>
              <a:ext uri="{FF2B5EF4-FFF2-40B4-BE49-F238E27FC236}">
                <a16:creationId xmlns:a16="http://schemas.microsoft.com/office/drawing/2014/main" id="{8A4EC4C4-D511-4A42-AB8D-AD28813DB90C}"/>
              </a:ext>
            </a:extLst>
          </p:cNvPr>
          <p:cNvSpPr/>
          <p:nvPr/>
        </p:nvSpPr>
        <p:spPr>
          <a:xfrm>
            <a:off x="3294386" y="5868545"/>
            <a:ext cx="5670288" cy="770195"/>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Do you think that medical data could help to save lives?</a:t>
            </a:r>
          </a:p>
        </p:txBody>
      </p:sp>
      <p:pic>
        <p:nvPicPr>
          <p:cNvPr id="41" name="Picture 40" descr="A picture containing graphics, clock, drawing&#10;&#10;Description automatically generated">
            <a:extLst>
              <a:ext uri="{FF2B5EF4-FFF2-40B4-BE49-F238E27FC236}">
                <a16:creationId xmlns:a16="http://schemas.microsoft.com/office/drawing/2014/main" id="{07570452-8E60-4521-B01A-6EBE0C27608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94385" y="4449539"/>
            <a:ext cx="868151" cy="1301210"/>
          </a:xfrm>
          <a:prstGeom prst="rect">
            <a:avLst/>
          </a:prstGeom>
        </p:spPr>
      </p:pic>
      <p:sp>
        <p:nvSpPr>
          <p:cNvPr id="42" name="Rectangle 41">
            <a:extLst>
              <a:ext uri="{FF2B5EF4-FFF2-40B4-BE49-F238E27FC236}">
                <a16:creationId xmlns:a16="http://schemas.microsoft.com/office/drawing/2014/main" id="{97E3B00B-4792-4DAA-93C3-7C86F40F282E}"/>
              </a:ext>
            </a:extLst>
          </p:cNvPr>
          <p:cNvSpPr/>
          <p:nvPr/>
        </p:nvSpPr>
        <p:spPr>
          <a:xfrm>
            <a:off x="2219" y="991517"/>
            <a:ext cx="3034201" cy="5895450"/>
          </a:xfrm>
          <a:prstGeom prst="rect">
            <a:avLst/>
          </a:prstGeom>
          <a:solidFill>
            <a:schemeClr val="accent1">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Rectangle: Rounded Corners 33">
            <a:extLst>
              <a:ext uri="{FF2B5EF4-FFF2-40B4-BE49-F238E27FC236}">
                <a16:creationId xmlns:a16="http://schemas.microsoft.com/office/drawing/2014/main" id="{32DBF8DE-92A0-4CA9-B711-E4000EEE1165}"/>
              </a:ext>
            </a:extLst>
          </p:cNvPr>
          <p:cNvSpPr/>
          <p:nvPr/>
        </p:nvSpPr>
        <p:spPr>
          <a:xfrm>
            <a:off x="1313674" y="1498308"/>
            <a:ext cx="1462561" cy="108934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probably </a:t>
            </a:r>
            <a:r>
              <a:rPr lang="en-GB" sz="1600" b="1" dirty="0">
                <a:solidFill>
                  <a:schemeClr val="tx1"/>
                </a:solidFill>
                <a:latin typeface="Century Gothic"/>
                <a:ea typeface="Century Gothic"/>
                <a:cs typeface="Century Gothic"/>
                <a:sym typeface="Century Gothic"/>
              </a:rPr>
              <a:t>won’t</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sp>
        <p:nvSpPr>
          <p:cNvPr id="44" name="Rectangle: Rounded Corners 33">
            <a:extLst>
              <a:ext uri="{FF2B5EF4-FFF2-40B4-BE49-F238E27FC236}">
                <a16:creationId xmlns:a16="http://schemas.microsoft.com/office/drawing/2014/main" id="{7B2E07B5-D562-4B45-A6AE-D25DCFFB94ED}"/>
              </a:ext>
            </a:extLst>
          </p:cNvPr>
          <p:cNvSpPr/>
          <p:nvPr/>
        </p:nvSpPr>
        <p:spPr>
          <a:xfrm>
            <a:off x="1313674" y="3352193"/>
            <a:ext cx="1462561" cy="1089344"/>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a:t>
            </a:r>
            <a:r>
              <a:rPr lang="en-GB" sz="1600" b="1" dirty="0">
                <a:solidFill>
                  <a:schemeClr val="tx1"/>
                </a:solidFill>
                <a:latin typeface="Century Gothic"/>
                <a:ea typeface="Century Gothic"/>
                <a:cs typeface="Century Gothic"/>
                <a:sym typeface="Century Gothic"/>
              </a:rPr>
              <a:t>could</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sp>
        <p:nvSpPr>
          <p:cNvPr id="45" name="Rectangle: Rounded Corners 33">
            <a:extLst>
              <a:ext uri="{FF2B5EF4-FFF2-40B4-BE49-F238E27FC236}">
                <a16:creationId xmlns:a16="http://schemas.microsoft.com/office/drawing/2014/main" id="{E28127A3-9880-4618-8468-3142AC22D3CD}"/>
              </a:ext>
            </a:extLst>
          </p:cNvPr>
          <p:cNvSpPr/>
          <p:nvPr/>
        </p:nvSpPr>
        <p:spPr>
          <a:xfrm>
            <a:off x="1313674" y="5206078"/>
            <a:ext cx="1462561" cy="108934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This probably </a:t>
            </a:r>
            <a:r>
              <a:rPr lang="en-GB" sz="1600" b="1" dirty="0">
                <a:solidFill>
                  <a:schemeClr val="tx1"/>
                </a:solidFill>
                <a:latin typeface="Century Gothic"/>
                <a:ea typeface="Century Gothic"/>
                <a:cs typeface="Century Gothic"/>
                <a:sym typeface="Century Gothic"/>
              </a:rPr>
              <a:t>will</a:t>
            </a:r>
            <a:r>
              <a:rPr lang="en-GB" sz="1600" dirty="0">
                <a:solidFill>
                  <a:schemeClr val="tx1"/>
                </a:solidFill>
                <a:latin typeface="Century Gothic"/>
                <a:ea typeface="Century Gothic"/>
                <a:cs typeface="Century Gothic"/>
                <a:sym typeface="Century Gothic"/>
              </a:rPr>
              <a:t> happen!</a:t>
            </a:r>
            <a:endParaRPr lang="en-GB" sz="1600" b="1" dirty="0">
              <a:solidFill>
                <a:schemeClr val="tx1"/>
              </a:solidFill>
              <a:latin typeface="Century Gothic"/>
              <a:ea typeface="Century Gothic"/>
              <a:cs typeface="Century Gothic"/>
              <a:sym typeface="Century Gothic"/>
            </a:endParaRPr>
          </a:p>
        </p:txBody>
      </p:sp>
      <p:pic>
        <p:nvPicPr>
          <p:cNvPr id="46" name="Picture 45" descr="A picture containing several&#10;&#10;Description automatically generated">
            <a:extLst>
              <a:ext uri="{FF2B5EF4-FFF2-40B4-BE49-F238E27FC236}">
                <a16:creationId xmlns:a16="http://schemas.microsoft.com/office/drawing/2014/main" id="{F77F2618-257F-4FC7-8603-721BEFDDA3FC}"/>
              </a:ext>
            </a:extLst>
          </p:cNvPr>
          <p:cNvPicPr>
            <a:picLocks noChangeAspect="1"/>
          </p:cNvPicPr>
          <p:nvPr/>
        </p:nvPicPr>
        <p:blipFill rotWithShape="1">
          <a:blip r:embed="rId6">
            <a:duotone>
              <a:prstClr val="black"/>
              <a:schemeClr val="tx2">
                <a:tint val="45000"/>
                <a:satMod val="400000"/>
              </a:schemeClr>
            </a:duotone>
          </a:blip>
          <a:srcRect l="39697" r="48141" b="42770"/>
          <a:stretch/>
        </p:blipFill>
        <p:spPr>
          <a:xfrm>
            <a:off x="179327" y="4767498"/>
            <a:ext cx="1112109" cy="1966503"/>
          </a:xfrm>
          <a:prstGeom prst="rect">
            <a:avLst/>
          </a:prstGeom>
        </p:spPr>
      </p:pic>
      <p:pic>
        <p:nvPicPr>
          <p:cNvPr id="47" name="Picture 46" descr="A picture containing several&#10;&#10;Description automatically generated">
            <a:extLst>
              <a:ext uri="{FF2B5EF4-FFF2-40B4-BE49-F238E27FC236}">
                <a16:creationId xmlns:a16="http://schemas.microsoft.com/office/drawing/2014/main" id="{2602E1F4-B2E8-437C-9880-1D5C4E2919EE}"/>
              </a:ext>
            </a:extLst>
          </p:cNvPr>
          <p:cNvPicPr>
            <a:picLocks noChangeAspect="1"/>
          </p:cNvPicPr>
          <p:nvPr/>
        </p:nvPicPr>
        <p:blipFill rotWithShape="1">
          <a:blip r:embed="rId6">
            <a:duotone>
              <a:prstClr val="black"/>
              <a:schemeClr val="accent6">
                <a:tint val="45000"/>
                <a:satMod val="400000"/>
              </a:schemeClr>
            </a:duotone>
          </a:blip>
          <a:srcRect l="26235" r="62105" b="44123"/>
          <a:stretch/>
        </p:blipFill>
        <p:spPr>
          <a:xfrm>
            <a:off x="113835" y="2810869"/>
            <a:ext cx="1066190" cy="1920003"/>
          </a:xfrm>
          <a:prstGeom prst="rect">
            <a:avLst/>
          </a:prstGeom>
        </p:spPr>
      </p:pic>
      <p:pic>
        <p:nvPicPr>
          <p:cNvPr id="48" name="Picture 47" descr="A picture containing several&#10;&#10;Description automatically generated">
            <a:extLst>
              <a:ext uri="{FF2B5EF4-FFF2-40B4-BE49-F238E27FC236}">
                <a16:creationId xmlns:a16="http://schemas.microsoft.com/office/drawing/2014/main" id="{9F714C16-9448-407D-8464-519749F125F1}"/>
              </a:ext>
            </a:extLst>
          </p:cNvPr>
          <p:cNvPicPr>
            <a:picLocks noChangeAspect="1"/>
          </p:cNvPicPr>
          <p:nvPr/>
        </p:nvPicPr>
        <p:blipFill rotWithShape="1">
          <a:blip r:embed="rId6">
            <a:duotone>
              <a:prstClr val="black"/>
              <a:schemeClr val="accent2">
                <a:tint val="45000"/>
                <a:satMod val="400000"/>
              </a:schemeClr>
            </a:duotone>
          </a:blip>
          <a:srcRect l="12838" r="75122" b="45979"/>
          <a:stretch/>
        </p:blipFill>
        <p:spPr>
          <a:xfrm>
            <a:off x="112727" y="918010"/>
            <a:ext cx="1100919" cy="1856234"/>
          </a:xfrm>
          <a:prstGeom prst="rect">
            <a:avLst/>
          </a:prstGeom>
        </p:spPr>
      </p:pic>
    </p:spTree>
    <p:extLst>
      <p:ext uri="{BB962C8B-B14F-4D97-AF65-F5344CB8AC3E}">
        <p14:creationId xmlns:p14="http://schemas.microsoft.com/office/powerpoint/2010/main" val="56117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P spid="40" grpId="0" animBg="1"/>
      <p:bldP spid="43" grpId="0" animBg="1"/>
      <p:bldP spid="44"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88680E99-CF5D-481D-A904-6B5D7FB3FE7C}"/>
              </a:ext>
            </a:extLst>
          </p:cNvPr>
          <p:cNvSpPr txBox="1">
            <a:spLocks/>
          </p:cNvSpPr>
          <p:nvPr/>
        </p:nvSpPr>
        <p:spPr>
          <a:xfrm>
            <a:off x="5952183" y="3144821"/>
            <a:ext cx="1855231" cy="1066095"/>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What is medical data?</a:t>
            </a:r>
          </a:p>
        </p:txBody>
      </p:sp>
      <p:sp>
        <p:nvSpPr>
          <p:cNvPr id="19" name="Text Placeholder 18">
            <a:extLst>
              <a:ext uri="{FF2B5EF4-FFF2-40B4-BE49-F238E27FC236}">
                <a16:creationId xmlns:a16="http://schemas.microsoft.com/office/drawing/2014/main" id="{DCAE70FB-6E54-444E-A185-4DA9196192FE}"/>
              </a:ext>
            </a:extLst>
          </p:cNvPr>
          <p:cNvSpPr>
            <a:spLocks noGrp="1"/>
          </p:cNvSpPr>
          <p:nvPr>
            <p:ph type="body" sz="quarter" idx="13"/>
          </p:nvPr>
        </p:nvSpPr>
        <p:spPr>
          <a:xfrm>
            <a:off x="2396447" y="1489545"/>
            <a:ext cx="1830362" cy="1070948"/>
          </a:xfrm>
        </p:spPr>
        <p:txBody>
          <a:bodyPr/>
          <a:lstStyle/>
          <a:p>
            <a:r>
              <a:rPr lang="en-GB" dirty="0"/>
              <a:t>Starter: At the doctors…</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5508309" y="1365782"/>
            <a:ext cx="2299105" cy="1194711"/>
          </a:xfrm>
          <a:solidFill>
            <a:schemeClr val="bg1"/>
          </a:solidFill>
        </p:spPr>
        <p:txBody>
          <a:bodyPr/>
          <a:lstStyle/>
          <a:p>
            <a:r>
              <a:rPr lang="en-GB" dirty="0"/>
              <a:t>Why are we talking about this?</a:t>
            </a:r>
          </a:p>
        </p:txBody>
      </p:sp>
      <p:sp>
        <p:nvSpPr>
          <p:cNvPr id="22" name="Text Placeholder 4">
            <a:extLst>
              <a:ext uri="{FF2B5EF4-FFF2-40B4-BE49-F238E27FC236}">
                <a16:creationId xmlns:a16="http://schemas.microsoft.com/office/drawing/2014/main" id="{CA310C05-EFF1-4EDB-A48B-9FC28F500AA9}"/>
              </a:ext>
            </a:extLst>
          </p:cNvPr>
          <p:cNvSpPr txBox="1">
            <a:spLocks/>
          </p:cNvSpPr>
          <p:nvPr/>
        </p:nvSpPr>
        <p:spPr>
          <a:xfrm>
            <a:off x="1567666" y="5081862"/>
            <a:ext cx="1855231" cy="1066095"/>
          </a:xfrm>
          <a:prstGeom prst="roundRect">
            <a:avLst/>
          </a:prstGeom>
          <a:solidFill>
            <a:schemeClr val="accent5"/>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To share or not to share?</a:t>
            </a:r>
          </a:p>
        </p:txBody>
      </p:sp>
      <p:sp>
        <p:nvSpPr>
          <p:cNvPr id="27" name="Text Placeholder 5">
            <a:extLst>
              <a:ext uri="{FF2B5EF4-FFF2-40B4-BE49-F238E27FC236}">
                <a16:creationId xmlns:a16="http://schemas.microsoft.com/office/drawing/2014/main" id="{F146E735-B6B6-46C3-80A5-73B36DF70DD3}"/>
              </a:ext>
            </a:extLst>
          </p:cNvPr>
          <p:cNvSpPr txBox="1">
            <a:spLocks/>
          </p:cNvSpPr>
          <p:nvPr/>
        </p:nvSpPr>
        <p:spPr>
          <a:xfrm>
            <a:off x="4860410" y="5233557"/>
            <a:ext cx="2183547" cy="1194711"/>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Vote!</a:t>
            </a:r>
          </a:p>
        </p:txBody>
      </p:sp>
      <p:pic>
        <p:nvPicPr>
          <p:cNvPr id="5" name="Picture 4" descr="A picture containing text, sign, picture frame&#10;&#10;Description automatically generated">
            <a:extLst>
              <a:ext uri="{FF2B5EF4-FFF2-40B4-BE49-F238E27FC236}">
                <a16:creationId xmlns:a16="http://schemas.microsoft.com/office/drawing/2014/main" id="{1C967E1F-7885-4F7D-8EA5-27FAD923C2E6}"/>
              </a:ext>
            </a:extLst>
          </p:cNvPr>
          <p:cNvPicPr>
            <a:picLocks noChangeAspect="1"/>
          </p:cNvPicPr>
          <p:nvPr/>
        </p:nvPicPr>
        <p:blipFill>
          <a:blip r:embed="rId3"/>
          <a:stretch>
            <a:fillRect/>
          </a:stretch>
        </p:blipFill>
        <p:spPr>
          <a:xfrm>
            <a:off x="7407826" y="2745233"/>
            <a:ext cx="799175" cy="799175"/>
          </a:xfrm>
          <a:prstGeom prst="rect">
            <a:avLst/>
          </a:prstGeom>
        </p:spPr>
      </p:pic>
      <p:pic>
        <p:nvPicPr>
          <p:cNvPr id="7" name="Picture 6" descr="A picture containing text, first-aid kit&#10;&#10;Description automatically generated">
            <a:extLst>
              <a:ext uri="{FF2B5EF4-FFF2-40B4-BE49-F238E27FC236}">
                <a16:creationId xmlns:a16="http://schemas.microsoft.com/office/drawing/2014/main" id="{3F53B90E-444F-4B90-945E-F1C98FF76C27}"/>
              </a:ext>
            </a:extLst>
          </p:cNvPr>
          <p:cNvPicPr>
            <a:picLocks noChangeAspect="1"/>
          </p:cNvPicPr>
          <p:nvPr/>
        </p:nvPicPr>
        <p:blipFill>
          <a:blip r:embed="rId4"/>
          <a:stretch>
            <a:fillRect/>
          </a:stretch>
        </p:blipFill>
        <p:spPr>
          <a:xfrm>
            <a:off x="1744306" y="1489545"/>
            <a:ext cx="799200" cy="7992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21C5B98E-0613-483C-9DE1-E1213E512C1A}"/>
              </a:ext>
            </a:extLst>
          </p:cNvPr>
          <p:cNvPicPr>
            <a:picLocks noChangeAspect="1"/>
          </p:cNvPicPr>
          <p:nvPr/>
        </p:nvPicPr>
        <p:blipFill>
          <a:blip r:embed="rId5"/>
          <a:stretch>
            <a:fillRect/>
          </a:stretch>
        </p:blipFill>
        <p:spPr>
          <a:xfrm>
            <a:off x="1066800" y="4682262"/>
            <a:ext cx="799200" cy="799200"/>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51B20DD5-D4A2-41A9-A375-4869E52DDF7D}"/>
              </a:ext>
            </a:extLst>
          </p:cNvPr>
          <p:cNvPicPr>
            <a:picLocks noChangeAspect="1"/>
          </p:cNvPicPr>
          <p:nvPr/>
        </p:nvPicPr>
        <p:blipFill>
          <a:blip r:embed="rId6"/>
          <a:stretch>
            <a:fillRect/>
          </a:stretch>
        </p:blipFill>
        <p:spPr>
          <a:xfrm>
            <a:off x="4460810" y="5233557"/>
            <a:ext cx="799200" cy="799200"/>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92DE9E9F-388C-486A-953C-2A9F1A1972AE}"/>
              </a:ext>
            </a:extLst>
          </p:cNvPr>
          <p:cNvPicPr>
            <a:picLocks noChangeAspect="1"/>
          </p:cNvPicPr>
          <p:nvPr/>
        </p:nvPicPr>
        <p:blipFill>
          <a:blip r:embed="rId7"/>
          <a:stretch>
            <a:fillRect/>
          </a:stretch>
        </p:blipFill>
        <p:spPr>
          <a:xfrm rot="20413714">
            <a:off x="5028808" y="1542135"/>
            <a:ext cx="799200" cy="799200"/>
          </a:xfrm>
          <a:prstGeom prst="rect">
            <a:avLst/>
          </a:prstGeom>
        </p:spPr>
      </p:pic>
      <p:sp>
        <p:nvSpPr>
          <p:cNvPr id="15" name="Text Placeholder 5">
            <a:extLst>
              <a:ext uri="{FF2B5EF4-FFF2-40B4-BE49-F238E27FC236}">
                <a16:creationId xmlns:a16="http://schemas.microsoft.com/office/drawing/2014/main" id="{1E37AB77-7AD5-4137-A2FC-B5956C026A7D}"/>
              </a:ext>
            </a:extLst>
          </p:cNvPr>
          <p:cNvSpPr txBox="1">
            <a:spLocks/>
          </p:cNvSpPr>
          <p:nvPr/>
        </p:nvSpPr>
        <p:spPr>
          <a:xfrm>
            <a:off x="2388453" y="3144821"/>
            <a:ext cx="2183547" cy="1194711"/>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Into the future…</a:t>
            </a:r>
          </a:p>
        </p:txBody>
      </p:sp>
      <p:pic>
        <p:nvPicPr>
          <p:cNvPr id="13" name="Picture 12" descr="A picture containing text&#10;&#10;Description automatically generated">
            <a:extLst>
              <a:ext uri="{FF2B5EF4-FFF2-40B4-BE49-F238E27FC236}">
                <a16:creationId xmlns:a16="http://schemas.microsoft.com/office/drawing/2014/main" id="{9C78FB4D-3ED7-42AF-A79A-51E4F5F0236E}"/>
              </a:ext>
            </a:extLst>
          </p:cNvPr>
          <p:cNvPicPr>
            <a:picLocks noChangeAspect="1"/>
          </p:cNvPicPr>
          <p:nvPr/>
        </p:nvPicPr>
        <p:blipFill>
          <a:blip r:embed="rId8"/>
          <a:stretch>
            <a:fillRect/>
          </a:stretch>
        </p:blipFill>
        <p:spPr>
          <a:xfrm>
            <a:off x="1988853" y="3278268"/>
            <a:ext cx="799200" cy="799200"/>
          </a:xfrm>
          <a:prstGeom prst="rect">
            <a:avLst/>
          </a:prstGeom>
        </p:spPr>
      </p:pic>
    </p:spTree>
    <p:extLst>
      <p:ext uri="{BB962C8B-B14F-4D97-AF65-F5344CB8AC3E}">
        <p14:creationId xmlns:p14="http://schemas.microsoft.com/office/powerpoint/2010/main" val="251850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BB6958D-4006-4831-A4A0-CBB345A72B0D}"/>
              </a:ext>
            </a:extLst>
          </p:cNvPr>
          <p:cNvGrpSpPr/>
          <p:nvPr/>
        </p:nvGrpSpPr>
        <p:grpSpPr>
          <a:xfrm>
            <a:off x="45331" y="1171980"/>
            <a:ext cx="2520000" cy="2520000"/>
            <a:chOff x="356762" y="1181166"/>
            <a:chExt cx="3240000" cy="3364690"/>
          </a:xfrm>
          <a:effectLst>
            <a:outerShdw blurRad="50800" dist="38100" dir="2700000" algn="tl" rotWithShape="0">
              <a:prstClr val="black">
                <a:alpha val="40000"/>
              </a:prstClr>
            </a:outerShdw>
          </a:effectLst>
        </p:grpSpPr>
        <p:sp>
          <p:nvSpPr>
            <p:cNvPr id="29" name="Oval 28">
              <a:extLst>
                <a:ext uri="{FF2B5EF4-FFF2-40B4-BE49-F238E27FC236}">
                  <a16:creationId xmlns:a16="http://schemas.microsoft.com/office/drawing/2014/main" id="{8C55FB81-996F-40ED-92F9-5C21D99D402F}"/>
                </a:ext>
              </a:extLst>
            </p:cNvPr>
            <p:cNvSpPr/>
            <p:nvPr/>
          </p:nvSpPr>
          <p:spPr>
            <a:xfrm>
              <a:off x="356762" y="1181166"/>
              <a:ext cx="3240000" cy="3240000"/>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820F1A6-C677-4769-9AB9-9193C51B08FF}"/>
                </a:ext>
              </a:extLst>
            </p:cNvPr>
            <p:cNvSpPr/>
            <p:nvPr/>
          </p:nvSpPr>
          <p:spPr>
            <a:xfrm>
              <a:off x="626762" y="1452842"/>
              <a:ext cx="2700000" cy="2700000"/>
            </a:xfrm>
            <a:prstGeom prst="ellipse">
              <a:avLst/>
            </a:prstGeom>
            <a:solidFill>
              <a:srgbClr val="FFD3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3" name="Graphic 32" descr="Heart with pulse outline">
              <a:extLst>
                <a:ext uri="{FF2B5EF4-FFF2-40B4-BE49-F238E27FC236}">
                  <a16:creationId xmlns:a16="http://schemas.microsoft.com/office/drawing/2014/main" id="{81699CFF-0106-48A5-B0C7-A47EC412E65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3988" y="1420308"/>
              <a:ext cx="3125548" cy="3125548"/>
            </a:xfrm>
            <a:prstGeom prst="rect">
              <a:avLst/>
            </a:prstGeom>
          </p:spPr>
        </p:pic>
      </p:grpSp>
      <p:grpSp>
        <p:nvGrpSpPr>
          <p:cNvPr id="35" name="Group 34">
            <a:extLst>
              <a:ext uri="{FF2B5EF4-FFF2-40B4-BE49-F238E27FC236}">
                <a16:creationId xmlns:a16="http://schemas.microsoft.com/office/drawing/2014/main" id="{50F15E11-9A20-4063-9029-8ACD1224B939}"/>
              </a:ext>
            </a:extLst>
          </p:cNvPr>
          <p:cNvGrpSpPr/>
          <p:nvPr/>
        </p:nvGrpSpPr>
        <p:grpSpPr>
          <a:xfrm>
            <a:off x="6018653" y="1032708"/>
            <a:ext cx="3060000" cy="3060000"/>
            <a:chOff x="212629" y="4264060"/>
            <a:chExt cx="3036421" cy="3025154"/>
          </a:xfrm>
          <a:effectLst>
            <a:outerShdw blurRad="50800" dist="38100" dir="2700000" algn="tl" rotWithShape="0">
              <a:prstClr val="black">
                <a:alpha val="40000"/>
              </a:prstClr>
            </a:outerShdw>
          </a:effectLst>
        </p:grpSpPr>
        <p:grpSp>
          <p:nvGrpSpPr>
            <p:cNvPr id="37" name="Group 36">
              <a:extLst>
                <a:ext uri="{FF2B5EF4-FFF2-40B4-BE49-F238E27FC236}">
                  <a16:creationId xmlns:a16="http://schemas.microsoft.com/office/drawing/2014/main" id="{3EB00ABC-2939-460E-899B-55C2273EC1A0}"/>
                </a:ext>
              </a:extLst>
            </p:cNvPr>
            <p:cNvGrpSpPr/>
            <p:nvPr/>
          </p:nvGrpSpPr>
          <p:grpSpPr>
            <a:xfrm>
              <a:off x="212629" y="4264060"/>
              <a:ext cx="3036421" cy="3025154"/>
              <a:chOff x="356762" y="1181166"/>
              <a:chExt cx="3240000" cy="3240000"/>
            </a:xfrm>
            <a:solidFill>
              <a:schemeClr val="bg2"/>
            </a:solidFill>
          </p:grpSpPr>
          <p:sp>
            <p:nvSpPr>
              <p:cNvPr id="39" name="Oval 38">
                <a:extLst>
                  <a:ext uri="{FF2B5EF4-FFF2-40B4-BE49-F238E27FC236}">
                    <a16:creationId xmlns:a16="http://schemas.microsoft.com/office/drawing/2014/main" id="{CD74FBD4-A97F-477C-A32F-F635AA936A92}"/>
                  </a:ext>
                </a:extLst>
              </p:cNvPr>
              <p:cNvSpPr/>
              <p:nvPr/>
            </p:nvSpPr>
            <p:spPr>
              <a:xfrm>
                <a:off x="356762" y="1181166"/>
                <a:ext cx="3240000" cy="32400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5993F08E-DC7C-4F53-BC64-8C7EB648EFE5}"/>
                  </a:ext>
                </a:extLst>
              </p:cNvPr>
              <p:cNvSpPr/>
              <p:nvPr/>
            </p:nvSpPr>
            <p:spPr>
              <a:xfrm>
                <a:off x="626762" y="1452842"/>
                <a:ext cx="2700000" cy="2700000"/>
              </a:xfrm>
              <a:prstGeom prst="ellips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38" name="Graphic 37" descr="Medical outline">
              <a:extLst>
                <a:ext uri="{FF2B5EF4-FFF2-40B4-BE49-F238E27FC236}">
                  <a16:creationId xmlns:a16="http://schemas.microsoft.com/office/drawing/2014/main" id="{C7181BD3-E70D-4532-8743-247E45B3885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65665" y="4517721"/>
              <a:ext cx="2533153" cy="2520961"/>
            </a:xfrm>
            <a:prstGeom prst="rect">
              <a:avLst/>
            </a:prstGeom>
          </p:spPr>
        </p:pic>
      </p:grpSp>
      <p:grpSp>
        <p:nvGrpSpPr>
          <p:cNvPr id="41" name="Group 40">
            <a:extLst>
              <a:ext uri="{FF2B5EF4-FFF2-40B4-BE49-F238E27FC236}">
                <a16:creationId xmlns:a16="http://schemas.microsoft.com/office/drawing/2014/main" id="{D9DE8E77-BCFE-4D53-B00D-72B8E79007CF}"/>
              </a:ext>
            </a:extLst>
          </p:cNvPr>
          <p:cNvGrpSpPr/>
          <p:nvPr/>
        </p:nvGrpSpPr>
        <p:grpSpPr>
          <a:xfrm>
            <a:off x="3379354" y="2248131"/>
            <a:ext cx="2340000" cy="2340000"/>
            <a:chOff x="5992928" y="3845975"/>
            <a:chExt cx="2381095" cy="2383732"/>
          </a:xfrm>
          <a:effectLst>
            <a:outerShdw blurRad="50800" dist="38100" dir="2700000" algn="tl" rotWithShape="0">
              <a:prstClr val="black">
                <a:alpha val="40000"/>
              </a:prstClr>
            </a:outerShdw>
          </a:effectLst>
        </p:grpSpPr>
        <p:grpSp>
          <p:nvGrpSpPr>
            <p:cNvPr id="42" name="Group 41">
              <a:extLst>
                <a:ext uri="{FF2B5EF4-FFF2-40B4-BE49-F238E27FC236}">
                  <a16:creationId xmlns:a16="http://schemas.microsoft.com/office/drawing/2014/main" id="{0A4E3313-78F0-47BB-887B-4B3CD4E265A6}"/>
                </a:ext>
              </a:extLst>
            </p:cNvPr>
            <p:cNvGrpSpPr/>
            <p:nvPr/>
          </p:nvGrpSpPr>
          <p:grpSpPr>
            <a:xfrm>
              <a:off x="5992928" y="3845975"/>
              <a:ext cx="2381095" cy="2383732"/>
              <a:chOff x="356762" y="1181166"/>
              <a:chExt cx="3240000" cy="3240000"/>
            </a:xfrm>
          </p:grpSpPr>
          <p:sp>
            <p:nvSpPr>
              <p:cNvPr id="44" name="Oval 43">
                <a:extLst>
                  <a:ext uri="{FF2B5EF4-FFF2-40B4-BE49-F238E27FC236}">
                    <a16:creationId xmlns:a16="http://schemas.microsoft.com/office/drawing/2014/main" id="{C141E7BF-2C6C-4660-9675-C825BBCE71B0}"/>
                  </a:ext>
                </a:extLst>
              </p:cNvPr>
              <p:cNvSpPr/>
              <p:nvPr/>
            </p:nvSpPr>
            <p:spPr>
              <a:xfrm>
                <a:off x="356762" y="1181166"/>
                <a:ext cx="3240000" cy="32400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7A73312D-9156-4481-A10F-BF4CC12F41D1}"/>
                  </a:ext>
                </a:extLst>
              </p:cNvPr>
              <p:cNvSpPr/>
              <p:nvPr/>
            </p:nvSpPr>
            <p:spPr>
              <a:xfrm>
                <a:off x="626762" y="1452842"/>
                <a:ext cx="2700000" cy="270000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3" name="Graphic 42" descr="IV outline">
              <a:extLst>
                <a:ext uri="{FF2B5EF4-FFF2-40B4-BE49-F238E27FC236}">
                  <a16:creationId xmlns:a16="http://schemas.microsoft.com/office/drawing/2014/main" id="{C16D3D0D-7207-4904-99B3-30887308A33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91353" y="4045852"/>
              <a:ext cx="1987441" cy="1987441"/>
            </a:xfrm>
            <a:prstGeom prst="rect">
              <a:avLst/>
            </a:prstGeom>
          </p:spPr>
        </p:pic>
      </p:grpSp>
      <p:sp>
        <p:nvSpPr>
          <p:cNvPr id="46" name="Rectangle 45">
            <a:extLst>
              <a:ext uri="{FF2B5EF4-FFF2-40B4-BE49-F238E27FC236}">
                <a16:creationId xmlns:a16="http://schemas.microsoft.com/office/drawing/2014/main" id="{C6E86643-DD38-467E-87E6-6A7772B2DB87}"/>
              </a:ext>
            </a:extLst>
          </p:cNvPr>
          <p:cNvSpPr/>
          <p:nvPr/>
        </p:nvSpPr>
        <p:spPr>
          <a:xfrm>
            <a:off x="0" y="1001302"/>
            <a:ext cx="9144000" cy="3813585"/>
          </a:xfrm>
          <a:prstGeom prst="rect">
            <a:avLst/>
          </a:prstGeom>
          <a:solidFill>
            <a:srgbClr val="F2F2F2">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ECF78346-AFD2-4907-859D-120F113AB509}"/>
              </a:ext>
            </a:extLst>
          </p:cNvPr>
          <p:cNvSpPr/>
          <p:nvPr/>
        </p:nvSpPr>
        <p:spPr>
          <a:xfrm>
            <a:off x="-2729" y="4807428"/>
            <a:ext cx="9146729" cy="2050572"/>
          </a:xfrm>
          <a:prstGeom prst="rect">
            <a:avLst/>
          </a:prstGeom>
          <a:solidFill>
            <a:srgbClr val="FFFFCC">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Arrow: Left-Right 47">
            <a:extLst>
              <a:ext uri="{FF2B5EF4-FFF2-40B4-BE49-F238E27FC236}">
                <a16:creationId xmlns:a16="http://schemas.microsoft.com/office/drawing/2014/main" id="{96DD31A5-4FE2-4FB5-A4F5-437857F293B5}"/>
              </a:ext>
            </a:extLst>
          </p:cNvPr>
          <p:cNvSpPr/>
          <p:nvPr/>
        </p:nvSpPr>
        <p:spPr>
          <a:xfrm>
            <a:off x="192881" y="5933292"/>
            <a:ext cx="8758238" cy="695118"/>
          </a:xfrm>
          <a:prstGeom prst="leftRightArrow">
            <a:avLst/>
          </a:prstGeom>
          <a:gradFill>
            <a:gsLst>
              <a:gs pos="0">
                <a:schemeClr val="tx2"/>
              </a:gs>
              <a:gs pos="100000">
                <a:schemeClr val="accent2"/>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9" name="Graphic 48" descr="Confused person with solid fill">
            <a:extLst>
              <a:ext uri="{FF2B5EF4-FFF2-40B4-BE49-F238E27FC236}">
                <a16:creationId xmlns:a16="http://schemas.microsoft.com/office/drawing/2014/main" id="{06E7C2A2-3352-4B18-B8B9-537A534BB59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050998" y="5151063"/>
            <a:ext cx="1042003" cy="1042003"/>
          </a:xfrm>
          <a:prstGeom prst="rect">
            <a:avLst/>
          </a:prstGeom>
        </p:spPr>
      </p:pic>
      <p:pic>
        <p:nvPicPr>
          <p:cNvPr id="50" name="Graphic 49" descr="Shoe footprints with solid fill">
            <a:extLst>
              <a:ext uri="{FF2B5EF4-FFF2-40B4-BE49-F238E27FC236}">
                <a16:creationId xmlns:a16="http://schemas.microsoft.com/office/drawing/2014/main" id="{CE533A32-9F08-47E0-A623-6532CA9C775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rot="16200000">
            <a:off x="376602" y="5098344"/>
            <a:ext cx="914400" cy="914400"/>
          </a:xfrm>
          <a:prstGeom prst="rect">
            <a:avLst/>
          </a:prstGeom>
        </p:spPr>
      </p:pic>
      <p:pic>
        <p:nvPicPr>
          <p:cNvPr id="51" name="Graphic 50" descr="Shoe footprints with solid fill">
            <a:extLst>
              <a:ext uri="{FF2B5EF4-FFF2-40B4-BE49-F238E27FC236}">
                <a16:creationId xmlns:a16="http://schemas.microsoft.com/office/drawing/2014/main" id="{94642114-3829-46EE-BBAA-427A1DA5B234}"/>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rot="16200000">
            <a:off x="1615074" y="5098345"/>
            <a:ext cx="914400" cy="914400"/>
          </a:xfrm>
          <a:prstGeom prst="rect">
            <a:avLst/>
          </a:prstGeom>
        </p:spPr>
      </p:pic>
      <p:pic>
        <p:nvPicPr>
          <p:cNvPr id="52" name="Graphic 51" descr="Shoe footprints with solid fill">
            <a:extLst>
              <a:ext uri="{FF2B5EF4-FFF2-40B4-BE49-F238E27FC236}">
                <a16:creationId xmlns:a16="http://schemas.microsoft.com/office/drawing/2014/main" id="{D003D6B7-28FE-42E9-B4A2-FA2BC1483CAC}"/>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rot="16200000">
            <a:off x="2853545" y="5098344"/>
            <a:ext cx="914400" cy="914400"/>
          </a:xfrm>
          <a:prstGeom prst="rect">
            <a:avLst/>
          </a:prstGeom>
        </p:spPr>
      </p:pic>
      <p:pic>
        <p:nvPicPr>
          <p:cNvPr id="53" name="Graphic 52" descr="Shoe footprints with solid fill">
            <a:extLst>
              <a:ext uri="{FF2B5EF4-FFF2-40B4-BE49-F238E27FC236}">
                <a16:creationId xmlns:a16="http://schemas.microsoft.com/office/drawing/2014/main" id="{497D34A7-44CC-4AF8-8764-3938EB67C007}"/>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rot="5400000" flipH="1">
            <a:off x="5262154" y="5070964"/>
            <a:ext cx="914400" cy="914400"/>
          </a:xfrm>
          <a:prstGeom prst="rect">
            <a:avLst/>
          </a:prstGeom>
        </p:spPr>
      </p:pic>
      <p:pic>
        <p:nvPicPr>
          <p:cNvPr id="54" name="Graphic 53" descr="Shoe footprints with solid fill">
            <a:extLst>
              <a:ext uri="{FF2B5EF4-FFF2-40B4-BE49-F238E27FC236}">
                <a16:creationId xmlns:a16="http://schemas.microsoft.com/office/drawing/2014/main" id="{B42EE81D-2F5D-480F-9F54-60A895239225}"/>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rot="5400000" flipH="1">
            <a:off x="6445579" y="5070964"/>
            <a:ext cx="914400" cy="914400"/>
          </a:xfrm>
          <a:prstGeom prst="rect">
            <a:avLst/>
          </a:prstGeom>
        </p:spPr>
      </p:pic>
      <p:pic>
        <p:nvPicPr>
          <p:cNvPr id="55" name="Graphic 54" descr="Shoe footprints with solid fill">
            <a:extLst>
              <a:ext uri="{FF2B5EF4-FFF2-40B4-BE49-F238E27FC236}">
                <a16:creationId xmlns:a16="http://schemas.microsoft.com/office/drawing/2014/main" id="{2C3D4050-AF6F-4DD9-8BBA-1A8E40B9EB99}"/>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rot="5400000" flipH="1">
            <a:off x="7629005" y="5070964"/>
            <a:ext cx="914400" cy="914400"/>
          </a:xfrm>
          <a:prstGeom prst="rect">
            <a:avLst/>
          </a:prstGeom>
        </p:spPr>
      </p:pic>
      <p:sp>
        <p:nvSpPr>
          <p:cNvPr id="56" name="Rectangle: Rounded Corners 33">
            <a:extLst>
              <a:ext uri="{FF2B5EF4-FFF2-40B4-BE49-F238E27FC236}">
                <a16:creationId xmlns:a16="http://schemas.microsoft.com/office/drawing/2014/main" id="{3445BE26-12AD-460A-81F1-39CA9FE79980}"/>
              </a:ext>
            </a:extLst>
          </p:cNvPr>
          <p:cNvSpPr/>
          <p:nvPr/>
        </p:nvSpPr>
        <p:spPr>
          <a:xfrm>
            <a:off x="396365" y="6087586"/>
            <a:ext cx="1379922" cy="388524"/>
          </a:xfrm>
          <a:prstGeom prst="wedgeRoundRectCallout">
            <a:avLst>
              <a:gd name="adj1" fmla="val -9620"/>
              <a:gd name="adj2" fmla="val 8266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Century Gothic"/>
                <a:cs typeface="Century Gothic"/>
                <a:sym typeface="Century Gothic"/>
              </a:rPr>
              <a:t>I agree!</a:t>
            </a:r>
          </a:p>
        </p:txBody>
      </p:sp>
      <p:sp>
        <p:nvSpPr>
          <p:cNvPr id="57" name="Rectangle: Rounded Corners 33">
            <a:extLst>
              <a:ext uri="{FF2B5EF4-FFF2-40B4-BE49-F238E27FC236}">
                <a16:creationId xmlns:a16="http://schemas.microsoft.com/office/drawing/2014/main" id="{9AEF980A-58F0-4306-889E-19A275C5A5FD}"/>
              </a:ext>
            </a:extLst>
          </p:cNvPr>
          <p:cNvSpPr/>
          <p:nvPr/>
        </p:nvSpPr>
        <p:spPr>
          <a:xfrm>
            <a:off x="7367713" y="6081945"/>
            <a:ext cx="1379922" cy="388524"/>
          </a:xfrm>
          <a:prstGeom prst="wedgeRoundRectCallout">
            <a:avLst>
              <a:gd name="adj1" fmla="val 12806"/>
              <a:gd name="adj2" fmla="val 86702"/>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Century Gothic"/>
                <a:cs typeface="Century Gothic"/>
                <a:sym typeface="Century Gothic"/>
              </a:rPr>
              <a:t>I disagree!</a:t>
            </a:r>
          </a:p>
        </p:txBody>
      </p:sp>
      <p:pic>
        <p:nvPicPr>
          <p:cNvPr id="34" name="Picture 33" descr="A picture containing person, yellow, young&#10;&#10;Description automatically generated">
            <a:extLst>
              <a:ext uri="{FF2B5EF4-FFF2-40B4-BE49-F238E27FC236}">
                <a16:creationId xmlns:a16="http://schemas.microsoft.com/office/drawing/2014/main" id="{297F91C5-BBAC-473C-9F20-A46939679C05}"/>
              </a:ext>
            </a:extLst>
          </p:cNvPr>
          <p:cNvPicPr>
            <a:picLocks noChangeAspect="1"/>
          </p:cNvPicPr>
          <p:nvPr/>
        </p:nvPicPr>
        <p:blipFill rotWithShape="1">
          <a:blip r:embed="rId23">
            <a:clrChange>
              <a:clrFrom>
                <a:srgbClr val="FFFFFF"/>
              </a:clrFrom>
              <a:clrTo>
                <a:srgbClr val="FFFFFF">
                  <a:alpha val="0"/>
                </a:srgbClr>
              </a:clrTo>
            </a:clrChange>
          </a:blip>
          <a:srcRect t="6239" b="34603"/>
          <a:stretch/>
        </p:blipFill>
        <p:spPr>
          <a:xfrm>
            <a:off x="3068796" y="1163433"/>
            <a:ext cx="3003678" cy="2369214"/>
          </a:xfrm>
          <a:prstGeom prst="rect">
            <a:avLst/>
          </a:prstGeom>
        </p:spPr>
      </p:pic>
      <p:pic>
        <p:nvPicPr>
          <p:cNvPr id="30" name="Picture 29" descr="A picture containing work-clothing&#10;&#10;Description automatically generated">
            <a:extLst>
              <a:ext uri="{FF2B5EF4-FFF2-40B4-BE49-F238E27FC236}">
                <a16:creationId xmlns:a16="http://schemas.microsoft.com/office/drawing/2014/main" id="{EC3DA147-7FA8-4249-8107-79C830944482}"/>
              </a:ext>
            </a:extLst>
          </p:cNvPr>
          <p:cNvPicPr>
            <a:picLocks noChangeAspect="1"/>
          </p:cNvPicPr>
          <p:nvPr/>
        </p:nvPicPr>
        <p:blipFill rotWithShape="1">
          <a:blip r:embed="rId2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808641" y="1150169"/>
            <a:ext cx="2104938" cy="2395742"/>
          </a:xfrm>
          <a:prstGeom prst="rect">
            <a:avLst/>
          </a:prstGeom>
        </p:spPr>
      </p:pic>
      <p:pic>
        <p:nvPicPr>
          <p:cNvPr id="32" name="Picture 31">
            <a:extLst>
              <a:ext uri="{FF2B5EF4-FFF2-40B4-BE49-F238E27FC236}">
                <a16:creationId xmlns:a16="http://schemas.microsoft.com/office/drawing/2014/main" id="{A753FB12-D188-4135-A9F3-0DA8CA6DC353}"/>
              </a:ext>
            </a:extLst>
          </p:cNvPr>
          <p:cNvPicPr>
            <a:picLocks noChangeAspect="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a:ext>
            </a:extLst>
          </a:blip>
          <a:srcRect l="20341" t="5552" r="35304"/>
          <a:stretch/>
        </p:blipFill>
        <p:spPr>
          <a:xfrm>
            <a:off x="448860" y="1253380"/>
            <a:ext cx="1859272" cy="2626852"/>
          </a:xfrm>
          <a:prstGeom prst="rect">
            <a:avLst/>
          </a:prstGeom>
        </p:spPr>
      </p:pic>
      <p:pic>
        <p:nvPicPr>
          <p:cNvPr id="28" name="Picture 27">
            <a:extLst>
              <a:ext uri="{FF2B5EF4-FFF2-40B4-BE49-F238E27FC236}">
                <a16:creationId xmlns:a16="http://schemas.microsoft.com/office/drawing/2014/main" id="{BA8553F0-C46B-443D-9A50-FC3ED346F65C}"/>
              </a:ext>
            </a:extLst>
          </p:cNvPr>
          <p:cNvPicPr>
            <a:picLocks noChangeAspect="1"/>
          </p:cNvPicPr>
          <p:nvPr/>
        </p:nvPicPr>
        <p:blipFill rotWithShape="1">
          <a:blip r:embed="rId2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798780" y="1174037"/>
            <a:ext cx="2104938" cy="2709387"/>
          </a:xfrm>
          <a:prstGeom prst="rect">
            <a:avLst/>
          </a:prstGeom>
        </p:spPr>
      </p:pic>
      <p:sp>
        <p:nvSpPr>
          <p:cNvPr id="2" name="Text Placeholder 1">
            <a:extLst>
              <a:ext uri="{FF2B5EF4-FFF2-40B4-BE49-F238E27FC236}">
                <a16:creationId xmlns:a16="http://schemas.microsoft.com/office/drawing/2014/main" id="{761BDD99-C23F-4AEB-BA73-AC7F8CCA4285}"/>
              </a:ext>
            </a:extLst>
          </p:cNvPr>
          <p:cNvSpPr>
            <a:spLocks noGrp="1"/>
          </p:cNvSpPr>
          <p:nvPr>
            <p:ph type="body" sz="quarter" idx="10"/>
          </p:nvPr>
        </p:nvSpPr>
        <p:spPr/>
        <p:txBody>
          <a:bodyPr/>
          <a:lstStyle/>
          <a:p>
            <a:r>
              <a:rPr lang="en-GB" dirty="0"/>
              <a:t>To share or not to share?</a:t>
            </a:r>
          </a:p>
        </p:txBody>
      </p:sp>
      <p:sp>
        <p:nvSpPr>
          <p:cNvPr id="10" name="Pentagon 20">
            <a:extLst>
              <a:ext uri="{FF2B5EF4-FFF2-40B4-BE49-F238E27FC236}">
                <a16:creationId xmlns:a16="http://schemas.microsoft.com/office/drawing/2014/main" id="{71444804-97D8-4BDC-9854-C2D4C26BC9A4}"/>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11" name="Graphic 15" descr="Chat">
            <a:extLst>
              <a:ext uri="{FF2B5EF4-FFF2-40B4-BE49-F238E27FC236}">
                <a16:creationId xmlns:a16="http://schemas.microsoft.com/office/drawing/2014/main" id="{2466B8A2-E24B-4D8C-A32F-CEF593A57098}"/>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xmlns="" r:embed="rId28"/>
              </a:ext>
            </a:extLst>
          </a:blip>
          <a:stretch>
            <a:fillRect/>
          </a:stretch>
        </p:blipFill>
        <p:spPr>
          <a:xfrm>
            <a:off x="0" y="181738"/>
            <a:ext cx="579600" cy="579600"/>
          </a:xfrm>
          <a:prstGeom prst="rect">
            <a:avLst/>
          </a:prstGeom>
        </p:spPr>
      </p:pic>
      <p:pic>
        <p:nvPicPr>
          <p:cNvPr id="36" name="Picture 35" descr="A picture containing person, orange, posing&#10;&#10;Description automatically generated">
            <a:extLst>
              <a:ext uri="{FF2B5EF4-FFF2-40B4-BE49-F238E27FC236}">
                <a16:creationId xmlns:a16="http://schemas.microsoft.com/office/drawing/2014/main" id="{60A72386-92BB-4A7F-8EDA-76973EBB5679}"/>
              </a:ext>
            </a:extLst>
          </p:cNvPr>
          <p:cNvPicPr>
            <a:picLocks noChangeAspect="1"/>
          </p:cNvPicPr>
          <p:nvPr/>
        </p:nvPicPr>
        <p:blipFill rotWithShape="1">
          <a:blip r:embed="rId29">
            <a:clrChange>
              <a:clrFrom>
                <a:srgbClr val="FFFFFF"/>
              </a:clrFrom>
              <a:clrTo>
                <a:srgbClr val="FFFFFF">
                  <a:alpha val="0"/>
                </a:srgbClr>
              </a:clrTo>
            </a:clrChange>
          </a:blip>
          <a:srcRect l="14276" r="14159"/>
          <a:stretch/>
        </p:blipFill>
        <p:spPr>
          <a:xfrm>
            <a:off x="5169782" y="1051073"/>
            <a:ext cx="2104684" cy="2940919"/>
          </a:xfrm>
          <a:prstGeom prst="rect">
            <a:avLst/>
          </a:prstGeom>
        </p:spPr>
      </p:pic>
      <p:sp>
        <p:nvSpPr>
          <p:cNvPr id="18" name="Rectangle: Rounded Corners 17">
            <a:extLst>
              <a:ext uri="{FF2B5EF4-FFF2-40B4-BE49-F238E27FC236}">
                <a16:creationId xmlns:a16="http://schemas.microsoft.com/office/drawing/2014/main" id="{2474B1B7-E2FF-4498-852C-FD631A1E4BFD}"/>
              </a:ext>
            </a:extLst>
          </p:cNvPr>
          <p:cNvSpPr/>
          <p:nvPr/>
        </p:nvSpPr>
        <p:spPr>
          <a:xfrm>
            <a:off x="317522" y="3535218"/>
            <a:ext cx="8508339" cy="1280357"/>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Where do you stand? (5-15 mins)</a:t>
            </a:r>
          </a:p>
          <a:p>
            <a:pPr algn="ctr"/>
            <a:r>
              <a:rPr lang="en-GB" sz="1600" dirty="0"/>
              <a:t>Now you are going to see some different opinions about sharing medical data. For each one, if you agree, move to the left. If you disagree, move to the right. Not sure? Stand in the middle!</a:t>
            </a:r>
          </a:p>
        </p:txBody>
      </p:sp>
    </p:spTree>
    <p:extLst>
      <p:ext uri="{BB962C8B-B14F-4D97-AF65-F5344CB8AC3E}">
        <p14:creationId xmlns:p14="http://schemas.microsoft.com/office/powerpoint/2010/main" val="299435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E972A7F-15CA-4CA4-9C79-641BCB584DCD}"/>
              </a:ext>
            </a:extLst>
          </p:cNvPr>
          <p:cNvGrpSpPr/>
          <p:nvPr/>
        </p:nvGrpSpPr>
        <p:grpSpPr>
          <a:xfrm>
            <a:off x="45331" y="1171980"/>
            <a:ext cx="2520000" cy="2520000"/>
            <a:chOff x="356762" y="1181166"/>
            <a:chExt cx="3240000" cy="3364690"/>
          </a:xfrm>
          <a:effectLst>
            <a:outerShdw blurRad="50800" dist="38100" dir="2700000" algn="tl" rotWithShape="0">
              <a:prstClr val="black">
                <a:alpha val="40000"/>
              </a:prstClr>
            </a:outerShdw>
          </a:effectLst>
        </p:grpSpPr>
        <p:sp>
          <p:nvSpPr>
            <p:cNvPr id="32" name="Oval 31">
              <a:extLst>
                <a:ext uri="{FF2B5EF4-FFF2-40B4-BE49-F238E27FC236}">
                  <a16:creationId xmlns:a16="http://schemas.microsoft.com/office/drawing/2014/main" id="{CD834A39-EE58-4A70-B3E3-0410F86FB1D3}"/>
                </a:ext>
              </a:extLst>
            </p:cNvPr>
            <p:cNvSpPr/>
            <p:nvPr/>
          </p:nvSpPr>
          <p:spPr>
            <a:xfrm>
              <a:off x="356762" y="1181166"/>
              <a:ext cx="3240000" cy="3240000"/>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214E7993-6EF0-412F-AE72-84D2B6043C6C}"/>
                </a:ext>
              </a:extLst>
            </p:cNvPr>
            <p:cNvSpPr/>
            <p:nvPr/>
          </p:nvSpPr>
          <p:spPr>
            <a:xfrm>
              <a:off x="626762" y="1452842"/>
              <a:ext cx="2700000" cy="2700000"/>
            </a:xfrm>
            <a:prstGeom prst="ellipse">
              <a:avLst/>
            </a:prstGeom>
            <a:solidFill>
              <a:srgbClr val="FFD3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4" name="Graphic 33" descr="Heart with pulse outline">
              <a:extLst>
                <a:ext uri="{FF2B5EF4-FFF2-40B4-BE49-F238E27FC236}">
                  <a16:creationId xmlns:a16="http://schemas.microsoft.com/office/drawing/2014/main" id="{42DBC6B7-B2BB-47AB-A441-762D65C6D4A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3988" y="1420308"/>
              <a:ext cx="3125548" cy="3125548"/>
            </a:xfrm>
            <a:prstGeom prst="rect">
              <a:avLst/>
            </a:prstGeom>
          </p:spPr>
        </p:pic>
      </p:grpSp>
      <p:grpSp>
        <p:nvGrpSpPr>
          <p:cNvPr id="35" name="Group 34">
            <a:extLst>
              <a:ext uri="{FF2B5EF4-FFF2-40B4-BE49-F238E27FC236}">
                <a16:creationId xmlns:a16="http://schemas.microsoft.com/office/drawing/2014/main" id="{279FC232-EB04-4876-BCDA-D26796A822A9}"/>
              </a:ext>
            </a:extLst>
          </p:cNvPr>
          <p:cNvGrpSpPr/>
          <p:nvPr/>
        </p:nvGrpSpPr>
        <p:grpSpPr>
          <a:xfrm>
            <a:off x="6018653" y="1032708"/>
            <a:ext cx="3060000" cy="3060000"/>
            <a:chOff x="212629" y="4264060"/>
            <a:chExt cx="3036421" cy="3025154"/>
          </a:xfrm>
          <a:effectLst>
            <a:outerShdw blurRad="50800" dist="38100" dir="2700000" algn="tl" rotWithShape="0">
              <a:prstClr val="black">
                <a:alpha val="40000"/>
              </a:prstClr>
            </a:outerShdw>
          </a:effectLst>
        </p:grpSpPr>
        <p:grpSp>
          <p:nvGrpSpPr>
            <p:cNvPr id="36" name="Group 35">
              <a:extLst>
                <a:ext uri="{FF2B5EF4-FFF2-40B4-BE49-F238E27FC236}">
                  <a16:creationId xmlns:a16="http://schemas.microsoft.com/office/drawing/2014/main" id="{3C5233A6-1AF6-4DF3-947A-1FF78FB03284}"/>
                </a:ext>
              </a:extLst>
            </p:cNvPr>
            <p:cNvGrpSpPr/>
            <p:nvPr/>
          </p:nvGrpSpPr>
          <p:grpSpPr>
            <a:xfrm>
              <a:off x="212629" y="4264060"/>
              <a:ext cx="3036421" cy="3025154"/>
              <a:chOff x="356762" y="1181166"/>
              <a:chExt cx="3240000" cy="3240000"/>
            </a:xfrm>
            <a:solidFill>
              <a:schemeClr val="bg2"/>
            </a:solidFill>
          </p:grpSpPr>
          <p:sp>
            <p:nvSpPr>
              <p:cNvPr id="38" name="Oval 37">
                <a:extLst>
                  <a:ext uri="{FF2B5EF4-FFF2-40B4-BE49-F238E27FC236}">
                    <a16:creationId xmlns:a16="http://schemas.microsoft.com/office/drawing/2014/main" id="{D0508A1D-DB64-421D-B840-2BE98B087BD4}"/>
                  </a:ext>
                </a:extLst>
              </p:cNvPr>
              <p:cNvSpPr/>
              <p:nvPr/>
            </p:nvSpPr>
            <p:spPr>
              <a:xfrm>
                <a:off x="356762" y="1181166"/>
                <a:ext cx="3240000" cy="32400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978E37B1-5498-4812-BFA3-D96628977500}"/>
                  </a:ext>
                </a:extLst>
              </p:cNvPr>
              <p:cNvSpPr/>
              <p:nvPr/>
            </p:nvSpPr>
            <p:spPr>
              <a:xfrm>
                <a:off x="626762" y="1452842"/>
                <a:ext cx="2700000" cy="2700000"/>
              </a:xfrm>
              <a:prstGeom prst="ellips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37" name="Graphic 36" descr="Medical outline">
              <a:extLst>
                <a:ext uri="{FF2B5EF4-FFF2-40B4-BE49-F238E27FC236}">
                  <a16:creationId xmlns:a16="http://schemas.microsoft.com/office/drawing/2014/main" id="{1DF49C09-8CCC-41D7-AF85-0C35FC6351D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65665" y="4517721"/>
              <a:ext cx="2533153" cy="2520961"/>
            </a:xfrm>
            <a:prstGeom prst="rect">
              <a:avLst/>
            </a:prstGeom>
          </p:spPr>
        </p:pic>
      </p:grpSp>
      <p:grpSp>
        <p:nvGrpSpPr>
          <p:cNvPr id="40" name="Group 39">
            <a:extLst>
              <a:ext uri="{FF2B5EF4-FFF2-40B4-BE49-F238E27FC236}">
                <a16:creationId xmlns:a16="http://schemas.microsoft.com/office/drawing/2014/main" id="{7F732DB7-7302-4580-B587-C980EDE63409}"/>
              </a:ext>
            </a:extLst>
          </p:cNvPr>
          <p:cNvGrpSpPr/>
          <p:nvPr/>
        </p:nvGrpSpPr>
        <p:grpSpPr>
          <a:xfrm>
            <a:off x="3379354" y="2248131"/>
            <a:ext cx="2340000" cy="2340000"/>
            <a:chOff x="5992928" y="3845975"/>
            <a:chExt cx="2381095" cy="2383732"/>
          </a:xfrm>
          <a:effectLst>
            <a:outerShdw blurRad="50800" dist="38100" dir="2700000" algn="tl" rotWithShape="0">
              <a:prstClr val="black">
                <a:alpha val="40000"/>
              </a:prstClr>
            </a:outerShdw>
          </a:effectLst>
        </p:grpSpPr>
        <p:grpSp>
          <p:nvGrpSpPr>
            <p:cNvPr id="41" name="Group 40">
              <a:extLst>
                <a:ext uri="{FF2B5EF4-FFF2-40B4-BE49-F238E27FC236}">
                  <a16:creationId xmlns:a16="http://schemas.microsoft.com/office/drawing/2014/main" id="{76601987-C0AB-492A-BAA2-300EE4548F9C}"/>
                </a:ext>
              </a:extLst>
            </p:cNvPr>
            <p:cNvGrpSpPr/>
            <p:nvPr/>
          </p:nvGrpSpPr>
          <p:grpSpPr>
            <a:xfrm>
              <a:off x="5992928" y="3845975"/>
              <a:ext cx="2381095" cy="2383732"/>
              <a:chOff x="356762" y="1181166"/>
              <a:chExt cx="3240000" cy="3240000"/>
            </a:xfrm>
          </p:grpSpPr>
          <p:sp>
            <p:nvSpPr>
              <p:cNvPr id="43" name="Oval 42">
                <a:extLst>
                  <a:ext uri="{FF2B5EF4-FFF2-40B4-BE49-F238E27FC236}">
                    <a16:creationId xmlns:a16="http://schemas.microsoft.com/office/drawing/2014/main" id="{64B7024C-02FC-4BAA-8887-2A2D5A55C52C}"/>
                  </a:ext>
                </a:extLst>
              </p:cNvPr>
              <p:cNvSpPr/>
              <p:nvPr/>
            </p:nvSpPr>
            <p:spPr>
              <a:xfrm>
                <a:off x="356762" y="1181166"/>
                <a:ext cx="3240000" cy="32400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E953C741-C969-47C2-BD7B-B5CD2085CFF4}"/>
                  </a:ext>
                </a:extLst>
              </p:cNvPr>
              <p:cNvSpPr/>
              <p:nvPr/>
            </p:nvSpPr>
            <p:spPr>
              <a:xfrm>
                <a:off x="626762" y="1452842"/>
                <a:ext cx="2700000" cy="270000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2" name="Graphic 41" descr="IV outline">
              <a:extLst>
                <a:ext uri="{FF2B5EF4-FFF2-40B4-BE49-F238E27FC236}">
                  <a16:creationId xmlns:a16="http://schemas.microsoft.com/office/drawing/2014/main" id="{8B857E6F-3508-4FAE-A048-B82A7B1ACF2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91353" y="4045852"/>
              <a:ext cx="1987441" cy="1987441"/>
            </a:xfrm>
            <a:prstGeom prst="rect">
              <a:avLst/>
            </a:prstGeom>
          </p:spPr>
        </p:pic>
      </p:grpSp>
      <p:sp>
        <p:nvSpPr>
          <p:cNvPr id="45" name="Rectangle 44">
            <a:extLst>
              <a:ext uri="{FF2B5EF4-FFF2-40B4-BE49-F238E27FC236}">
                <a16:creationId xmlns:a16="http://schemas.microsoft.com/office/drawing/2014/main" id="{548137CD-A7B1-404E-BA91-4C7EA910A876}"/>
              </a:ext>
            </a:extLst>
          </p:cNvPr>
          <p:cNvSpPr/>
          <p:nvPr/>
        </p:nvSpPr>
        <p:spPr>
          <a:xfrm>
            <a:off x="0" y="1001302"/>
            <a:ext cx="9144000" cy="3813585"/>
          </a:xfrm>
          <a:prstGeom prst="rect">
            <a:avLst/>
          </a:prstGeom>
          <a:solidFill>
            <a:srgbClr val="F2F2F2">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C301975C-8F18-4E8A-AF82-B420ECC5D5B3}"/>
              </a:ext>
            </a:extLst>
          </p:cNvPr>
          <p:cNvSpPr/>
          <p:nvPr/>
        </p:nvSpPr>
        <p:spPr>
          <a:xfrm>
            <a:off x="-2729" y="4807428"/>
            <a:ext cx="9146729" cy="2050572"/>
          </a:xfrm>
          <a:prstGeom prst="rect">
            <a:avLst/>
          </a:prstGeom>
          <a:solidFill>
            <a:schemeClr val="accent3">
              <a:lumMod val="90000"/>
              <a:alpha val="3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Arrow: Left-Right 46">
            <a:extLst>
              <a:ext uri="{FF2B5EF4-FFF2-40B4-BE49-F238E27FC236}">
                <a16:creationId xmlns:a16="http://schemas.microsoft.com/office/drawing/2014/main" id="{AF97544F-73AD-4E92-BB4B-DF0B1EEA59C0}"/>
              </a:ext>
            </a:extLst>
          </p:cNvPr>
          <p:cNvSpPr/>
          <p:nvPr/>
        </p:nvSpPr>
        <p:spPr>
          <a:xfrm>
            <a:off x="192881" y="5933292"/>
            <a:ext cx="8758238" cy="695118"/>
          </a:xfrm>
          <a:prstGeom prst="leftRightArrow">
            <a:avLst/>
          </a:prstGeom>
          <a:gradFill>
            <a:gsLst>
              <a:gs pos="0">
                <a:schemeClr val="tx2"/>
              </a:gs>
              <a:gs pos="100000">
                <a:schemeClr val="accent2"/>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8" name="Graphic 47" descr="Confused person with solid fill">
            <a:extLst>
              <a:ext uri="{FF2B5EF4-FFF2-40B4-BE49-F238E27FC236}">
                <a16:creationId xmlns:a16="http://schemas.microsoft.com/office/drawing/2014/main" id="{78B85753-27FC-4355-ABEA-EF1522031E2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050998" y="5151063"/>
            <a:ext cx="1042003" cy="1042003"/>
          </a:xfrm>
          <a:prstGeom prst="rect">
            <a:avLst/>
          </a:prstGeom>
        </p:spPr>
      </p:pic>
      <p:pic>
        <p:nvPicPr>
          <p:cNvPr id="49" name="Graphic 48" descr="Shoe footprints with solid fill">
            <a:extLst>
              <a:ext uri="{FF2B5EF4-FFF2-40B4-BE49-F238E27FC236}">
                <a16:creationId xmlns:a16="http://schemas.microsoft.com/office/drawing/2014/main" id="{02731263-3BAC-4414-AA72-0F158B09BF2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rot="16200000">
            <a:off x="376602" y="5098344"/>
            <a:ext cx="914400" cy="914400"/>
          </a:xfrm>
          <a:prstGeom prst="rect">
            <a:avLst/>
          </a:prstGeom>
        </p:spPr>
      </p:pic>
      <p:pic>
        <p:nvPicPr>
          <p:cNvPr id="50" name="Graphic 49" descr="Shoe footprints with solid fill">
            <a:extLst>
              <a:ext uri="{FF2B5EF4-FFF2-40B4-BE49-F238E27FC236}">
                <a16:creationId xmlns:a16="http://schemas.microsoft.com/office/drawing/2014/main" id="{9515AA51-77AF-442E-B189-E300E4532ACE}"/>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rot="16200000">
            <a:off x="1615074" y="5098345"/>
            <a:ext cx="914400" cy="914400"/>
          </a:xfrm>
          <a:prstGeom prst="rect">
            <a:avLst/>
          </a:prstGeom>
        </p:spPr>
      </p:pic>
      <p:pic>
        <p:nvPicPr>
          <p:cNvPr id="51" name="Graphic 50" descr="Shoe footprints with solid fill">
            <a:extLst>
              <a:ext uri="{FF2B5EF4-FFF2-40B4-BE49-F238E27FC236}">
                <a16:creationId xmlns:a16="http://schemas.microsoft.com/office/drawing/2014/main" id="{D173F6E9-705E-4007-BDC1-4A272A44B592}"/>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rot="16200000">
            <a:off x="2853545" y="5098344"/>
            <a:ext cx="914400" cy="914400"/>
          </a:xfrm>
          <a:prstGeom prst="rect">
            <a:avLst/>
          </a:prstGeom>
        </p:spPr>
      </p:pic>
      <p:pic>
        <p:nvPicPr>
          <p:cNvPr id="52" name="Graphic 51" descr="Shoe footprints with solid fill">
            <a:extLst>
              <a:ext uri="{FF2B5EF4-FFF2-40B4-BE49-F238E27FC236}">
                <a16:creationId xmlns:a16="http://schemas.microsoft.com/office/drawing/2014/main" id="{B6CB4F44-1263-42AA-8A2A-4999F040087B}"/>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rot="5400000" flipH="1">
            <a:off x="5262154" y="5070964"/>
            <a:ext cx="914400" cy="914400"/>
          </a:xfrm>
          <a:prstGeom prst="rect">
            <a:avLst/>
          </a:prstGeom>
        </p:spPr>
      </p:pic>
      <p:pic>
        <p:nvPicPr>
          <p:cNvPr id="53" name="Graphic 52" descr="Shoe footprints with solid fill">
            <a:extLst>
              <a:ext uri="{FF2B5EF4-FFF2-40B4-BE49-F238E27FC236}">
                <a16:creationId xmlns:a16="http://schemas.microsoft.com/office/drawing/2014/main" id="{7E541290-678E-408C-9263-5E8B16E37D2F}"/>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rot="5400000" flipH="1">
            <a:off x="6445579" y="5070964"/>
            <a:ext cx="914400" cy="914400"/>
          </a:xfrm>
          <a:prstGeom prst="rect">
            <a:avLst/>
          </a:prstGeom>
        </p:spPr>
      </p:pic>
      <p:pic>
        <p:nvPicPr>
          <p:cNvPr id="54" name="Graphic 53" descr="Shoe footprints with solid fill">
            <a:extLst>
              <a:ext uri="{FF2B5EF4-FFF2-40B4-BE49-F238E27FC236}">
                <a16:creationId xmlns:a16="http://schemas.microsoft.com/office/drawing/2014/main" id="{8765E4AF-3005-4A55-A65A-33EAF2AA6AD1}"/>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rot="5400000" flipH="1">
            <a:off x="7629005" y="5070964"/>
            <a:ext cx="914400" cy="914400"/>
          </a:xfrm>
          <a:prstGeom prst="rect">
            <a:avLst/>
          </a:prstGeom>
        </p:spPr>
      </p:pic>
      <p:sp>
        <p:nvSpPr>
          <p:cNvPr id="55" name="Rectangle: Rounded Corners 33">
            <a:extLst>
              <a:ext uri="{FF2B5EF4-FFF2-40B4-BE49-F238E27FC236}">
                <a16:creationId xmlns:a16="http://schemas.microsoft.com/office/drawing/2014/main" id="{27101AF9-659F-451B-A3C0-65D31A130746}"/>
              </a:ext>
            </a:extLst>
          </p:cNvPr>
          <p:cNvSpPr/>
          <p:nvPr/>
        </p:nvSpPr>
        <p:spPr>
          <a:xfrm>
            <a:off x="396365" y="6087586"/>
            <a:ext cx="1379922" cy="388524"/>
          </a:xfrm>
          <a:prstGeom prst="wedgeRoundRectCallout">
            <a:avLst>
              <a:gd name="adj1" fmla="val -9620"/>
              <a:gd name="adj2" fmla="val 8266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Century Gothic"/>
                <a:cs typeface="Century Gothic"/>
                <a:sym typeface="Century Gothic"/>
              </a:rPr>
              <a:t>I agree!</a:t>
            </a:r>
          </a:p>
        </p:txBody>
      </p:sp>
      <p:sp>
        <p:nvSpPr>
          <p:cNvPr id="56" name="Rectangle: Rounded Corners 33">
            <a:extLst>
              <a:ext uri="{FF2B5EF4-FFF2-40B4-BE49-F238E27FC236}">
                <a16:creationId xmlns:a16="http://schemas.microsoft.com/office/drawing/2014/main" id="{26817CA8-2D97-4CA2-A869-1ECAC7EC17EC}"/>
              </a:ext>
            </a:extLst>
          </p:cNvPr>
          <p:cNvSpPr/>
          <p:nvPr/>
        </p:nvSpPr>
        <p:spPr>
          <a:xfrm>
            <a:off x="7367713" y="6081945"/>
            <a:ext cx="1379922" cy="388524"/>
          </a:xfrm>
          <a:prstGeom prst="wedgeRoundRectCallout">
            <a:avLst>
              <a:gd name="adj1" fmla="val 12806"/>
              <a:gd name="adj2" fmla="val 86702"/>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Century Gothic"/>
                <a:cs typeface="Century Gothic"/>
                <a:sym typeface="Century Gothic"/>
              </a:rPr>
              <a:t>I disagree!</a:t>
            </a:r>
          </a:p>
        </p:txBody>
      </p:sp>
      <p:sp>
        <p:nvSpPr>
          <p:cNvPr id="3" name="Text Placeholder 1">
            <a:extLst>
              <a:ext uri="{FF2B5EF4-FFF2-40B4-BE49-F238E27FC236}">
                <a16:creationId xmlns:a16="http://schemas.microsoft.com/office/drawing/2014/main" id="{6205F684-DEF6-495D-BD7D-CF47DF2FCC3E}"/>
              </a:ext>
            </a:extLst>
          </p:cNvPr>
          <p:cNvSpPr>
            <a:spLocks noGrp="1"/>
          </p:cNvSpPr>
          <p:nvPr>
            <p:ph type="body" sz="quarter" idx="10"/>
          </p:nvPr>
        </p:nvSpPr>
        <p:spPr>
          <a:xfrm>
            <a:off x="776288" y="241911"/>
            <a:ext cx="7739062" cy="571500"/>
          </a:xfrm>
        </p:spPr>
        <p:txBody>
          <a:bodyPr/>
          <a:lstStyle/>
          <a:p>
            <a:r>
              <a:rPr lang="en-GB" dirty="0"/>
              <a:t>To share or not to share?</a:t>
            </a:r>
          </a:p>
        </p:txBody>
      </p:sp>
      <p:sp>
        <p:nvSpPr>
          <p:cNvPr id="4" name="Pentagon 20">
            <a:extLst>
              <a:ext uri="{FF2B5EF4-FFF2-40B4-BE49-F238E27FC236}">
                <a16:creationId xmlns:a16="http://schemas.microsoft.com/office/drawing/2014/main" id="{0A94DCBE-D32C-4C30-A1C8-3CA83884A87B}"/>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5" name="Graphic 15" descr="Chat">
            <a:extLst>
              <a:ext uri="{FF2B5EF4-FFF2-40B4-BE49-F238E27FC236}">
                <a16:creationId xmlns:a16="http://schemas.microsoft.com/office/drawing/2014/main" id="{BB7BBBB5-FB9B-4144-B49E-A7DF37EADC39}"/>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0" y="181738"/>
            <a:ext cx="579600" cy="579600"/>
          </a:xfrm>
          <a:prstGeom prst="rect">
            <a:avLst/>
          </a:prstGeom>
        </p:spPr>
      </p:pic>
      <p:pic>
        <p:nvPicPr>
          <p:cNvPr id="16" name="Picture 15">
            <a:extLst>
              <a:ext uri="{FF2B5EF4-FFF2-40B4-BE49-F238E27FC236}">
                <a16:creationId xmlns:a16="http://schemas.microsoft.com/office/drawing/2014/main" id="{370C0E1B-21DD-49D6-9B77-20259AA7E975}"/>
              </a:ext>
            </a:extLst>
          </p:cNvPr>
          <p:cNvPicPr>
            <a:picLocks noChangeAspect="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a:ext>
            </a:extLst>
          </a:blip>
          <a:srcRect l="20341" t="5552" r="35304"/>
          <a:stretch/>
        </p:blipFill>
        <p:spPr>
          <a:xfrm>
            <a:off x="1086326" y="1191252"/>
            <a:ext cx="2559510" cy="3616176"/>
          </a:xfrm>
          <a:prstGeom prst="rect">
            <a:avLst/>
          </a:prstGeom>
        </p:spPr>
      </p:pic>
      <p:sp>
        <p:nvSpPr>
          <p:cNvPr id="17" name="Rectangle: Rounded Corners 33">
            <a:extLst>
              <a:ext uri="{FF2B5EF4-FFF2-40B4-BE49-F238E27FC236}">
                <a16:creationId xmlns:a16="http://schemas.microsoft.com/office/drawing/2014/main" id="{E31DA960-437E-4CEC-9352-5F0B9A678474}"/>
              </a:ext>
            </a:extLst>
          </p:cNvPr>
          <p:cNvSpPr/>
          <p:nvPr/>
        </p:nvSpPr>
        <p:spPr>
          <a:xfrm>
            <a:off x="4292297" y="2043113"/>
            <a:ext cx="3960165" cy="1998026"/>
          </a:xfrm>
          <a:prstGeom prst="wedgeRoundRectCallout">
            <a:avLst>
              <a:gd name="adj1" fmla="val -68219"/>
              <a:gd name="adj2" fmla="val -36569"/>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Sharing medical data </a:t>
            </a:r>
            <a:r>
              <a:rPr lang="en-GB" sz="1600" b="1" dirty="0"/>
              <a:t>helped doctors to learn about vaccine side effects </a:t>
            </a:r>
            <a:r>
              <a:rPr lang="en-GB" sz="1600" dirty="0"/>
              <a:t>and how to help people who were ill with Coronavirus. </a:t>
            </a:r>
            <a:r>
              <a:rPr lang="en-GB" sz="1600" b="1" dirty="0"/>
              <a:t>If data can help us, we should share it.</a:t>
            </a:r>
          </a:p>
        </p:txBody>
      </p:sp>
    </p:spTree>
    <p:extLst>
      <p:ext uri="{BB962C8B-B14F-4D97-AF65-F5344CB8AC3E}">
        <p14:creationId xmlns:p14="http://schemas.microsoft.com/office/powerpoint/2010/main" val="104018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0B47675D-8C01-4E1D-BC00-B86F2A8EC850}"/>
              </a:ext>
            </a:extLst>
          </p:cNvPr>
          <p:cNvGraphicFramePr/>
          <p:nvPr/>
        </p:nvGraphicFramePr>
        <p:xfrm>
          <a:off x="2091973" y="928058"/>
          <a:ext cx="4956176" cy="3634076"/>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E0804D2E-EDCC-48EA-AE05-F60E93A25BFE}"/>
              </a:ext>
            </a:extLst>
          </p:cNvPr>
          <p:cNvSpPr txBox="1"/>
          <p:nvPr/>
        </p:nvSpPr>
        <p:spPr>
          <a:xfrm>
            <a:off x="3488978" y="4847717"/>
            <a:ext cx="837089" cy="369332"/>
          </a:xfrm>
          <a:prstGeom prst="rect">
            <a:avLst/>
          </a:prstGeom>
          <a:noFill/>
        </p:spPr>
        <p:txBody>
          <a:bodyPr wrap="none" rtlCol="0">
            <a:spAutoFit/>
          </a:bodyPr>
          <a:lstStyle/>
          <a:p>
            <a:pPr algn="ctr"/>
            <a:r>
              <a:rPr lang="en-GB" b="1" dirty="0"/>
              <a:t>13.9%</a:t>
            </a:r>
          </a:p>
        </p:txBody>
      </p:sp>
      <p:grpSp>
        <p:nvGrpSpPr>
          <p:cNvPr id="20" name="Group 19">
            <a:extLst>
              <a:ext uri="{FF2B5EF4-FFF2-40B4-BE49-F238E27FC236}">
                <a16:creationId xmlns:a16="http://schemas.microsoft.com/office/drawing/2014/main" id="{D5F1EFD1-0787-4E5F-A31A-B5E260105F99}"/>
              </a:ext>
            </a:extLst>
          </p:cNvPr>
          <p:cNvGrpSpPr/>
          <p:nvPr/>
        </p:nvGrpSpPr>
        <p:grpSpPr>
          <a:xfrm>
            <a:off x="3463804" y="4459957"/>
            <a:ext cx="880223" cy="369332"/>
            <a:chOff x="2730423" y="3886887"/>
            <a:chExt cx="880223" cy="369332"/>
          </a:xfrm>
        </p:grpSpPr>
        <p:sp>
          <p:nvSpPr>
            <p:cNvPr id="27" name="Oval 26">
              <a:extLst>
                <a:ext uri="{FF2B5EF4-FFF2-40B4-BE49-F238E27FC236}">
                  <a16:creationId xmlns:a16="http://schemas.microsoft.com/office/drawing/2014/main" id="{2CF11E90-22BD-4340-BEB5-FB2C83BDFA24}"/>
                </a:ext>
              </a:extLst>
            </p:cNvPr>
            <p:cNvSpPr/>
            <p:nvPr/>
          </p:nvSpPr>
          <p:spPr>
            <a:xfrm>
              <a:off x="2730423" y="3913956"/>
              <a:ext cx="315195" cy="315195"/>
            </a:xfrm>
            <a:prstGeom prst="ellipse">
              <a:avLst/>
            </a:prstGeom>
            <a:solidFill>
              <a:srgbClr val="80A0F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A9792CE9-6D5E-46C2-9A67-6197A82911BB}"/>
                </a:ext>
              </a:extLst>
            </p:cNvPr>
            <p:cNvSpPr txBox="1"/>
            <p:nvPr/>
          </p:nvSpPr>
          <p:spPr>
            <a:xfrm>
              <a:off x="3034847" y="3886887"/>
              <a:ext cx="575799" cy="369332"/>
            </a:xfrm>
            <a:prstGeom prst="rect">
              <a:avLst/>
            </a:prstGeom>
            <a:noFill/>
          </p:spPr>
          <p:txBody>
            <a:bodyPr wrap="none" rtlCol="0">
              <a:spAutoFit/>
            </a:bodyPr>
            <a:lstStyle/>
            <a:p>
              <a:pPr defTabSz="457200"/>
              <a:r>
                <a:rPr lang="en-GB" b="1" dirty="0">
                  <a:solidFill>
                    <a:prstClr val="black"/>
                  </a:solidFill>
                  <a:latin typeface="Century Gothic"/>
                </a:rPr>
                <a:t>Yes</a:t>
              </a:r>
            </a:p>
          </p:txBody>
        </p:sp>
      </p:grpSp>
      <p:grpSp>
        <p:nvGrpSpPr>
          <p:cNvPr id="29" name="Group 28">
            <a:extLst>
              <a:ext uri="{FF2B5EF4-FFF2-40B4-BE49-F238E27FC236}">
                <a16:creationId xmlns:a16="http://schemas.microsoft.com/office/drawing/2014/main" id="{38862E7F-B410-40C8-BEFA-6590B38E3D2D}"/>
              </a:ext>
            </a:extLst>
          </p:cNvPr>
          <p:cNvGrpSpPr/>
          <p:nvPr/>
        </p:nvGrpSpPr>
        <p:grpSpPr>
          <a:xfrm>
            <a:off x="5043949" y="4459957"/>
            <a:ext cx="808088" cy="369332"/>
            <a:chOff x="2730423" y="3886887"/>
            <a:chExt cx="808088" cy="369332"/>
          </a:xfrm>
        </p:grpSpPr>
        <p:sp>
          <p:nvSpPr>
            <p:cNvPr id="30" name="Oval 29">
              <a:extLst>
                <a:ext uri="{FF2B5EF4-FFF2-40B4-BE49-F238E27FC236}">
                  <a16:creationId xmlns:a16="http://schemas.microsoft.com/office/drawing/2014/main" id="{982B9F01-9D25-4B9D-9176-9992B5DC4B93}"/>
                </a:ext>
              </a:extLst>
            </p:cNvPr>
            <p:cNvSpPr/>
            <p:nvPr/>
          </p:nvSpPr>
          <p:spPr>
            <a:xfrm>
              <a:off x="2730423" y="3913956"/>
              <a:ext cx="315195" cy="315195"/>
            </a:xfrm>
            <a:prstGeom prst="ellipse">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DA9FE047-1A1C-43C3-AF61-C4B098A20E53}"/>
                </a:ext>
              </a:extLst>
            </p:cNvPr>
            <p:cNvSpPr txBox="1"/>
            <p:nvPr/>
          </p:nvSpPr>
          <p:spPr>
            <a:xfrm>
              <a:off x="3034847" y="3886887"/>
              <a:ext cx="503664" cy="369332"/>
            </a:xfrm>
            <a:prstGeom prst="rect">
              <a:avLst/>
            </a:prstGeom>
            <a:noFill/>
          </p:spPr>
          <p:txBody>
            <a:bodyPr wrap="none" rtlCol="0">
              <a:spAutoFit/>
            </a:bodyPr>
            <a:lstStyle/>
            <a:p>
              <a:pPr defTabSz="457200"/>
              <a:r>
                <a:rPr lang="en-GB" b="1" dirty="0">
                  <a:solidFill>
                    <a:prstClr val="black"/>
                  </a:solidFill>
                  <a:latin typeface="Century Gothic"/>
                </a:rPr>
                <a:t>No</a:t>
              </a:r>
            </a:p>
          </p:txBody>
        </p:sp>
      </p:grpSp>
      <p:sp>
        <p:nvSpPr>
          <p:cNvPr id="32" name="TextBox 31">
            <a:extLst>
              <a:ext uri="{FF2B5EF4-FFF2-40B4-BE49-F238E27FC236}">
                <a16:creationId xmlns:a16="http://schemas.microsoft.com/office/drawing/2014/main" id="{C39E23B6-06D9-4E9F-986E-7896C8201D9D}"/>
              </a:ext>
            </a:extLst>
          </p:cNvPr>
          <p:cNvSpPr txBox="1"/>
          <p:nvPr/>
        </p:nvSpPr>
        <p:spPr>
          <a:xfrm>
            <a:off x="5017898" y="4844248"/>
            <a:ext cx="837089" cy="369332"/>
          </a:xfrm>
          <a:prstGeom prst="rect">
            <a:avLst/>
          </a:prstGeom>
          <a:noFill/>
        </p:spPr>
        <p:txBody>
          <a:bodyPr wrap="none" rtlCol="0">
            <a:spAutoFit/>
          </a:bodyPr>
          <a:lstStyle/>
          <a:p>
            <a:pPr algn="ctr"/>
            <a:r>
              <a:rPr lang="en-GB" b="1" dirty="0"/>
              <a:t>86.1%</a:t>
            </a:r>
          </a:p>
        </p:txBody>
      </p:sp>
      <p:sp>
        <p:nvSpPr>
          <p:cNvPr id="6" name="Rounded Rectangular Callout 26">
            <a:extLst>
              <a:ext uri="{FF2B5EF4-FFF2-40B4-BE49-F238E27FC236}">
                <a16:creationId xmlns:a16="http://schemas.microsoft.com/office/drawing/2014/main" id="{8DF28427-E384-4934-B41A-8EC510A65EDE}"/>
              </a:ext>
            </a:extLst>
          </p:cNvPr>
          <p:cNvSpPr/>
          <p:nvPr/>
        </p:nvSpPr>
        <p:spPr>
          <a:xfrm>
            <a:off x="6287594" y="1248032"/>
            <a:ext cx="2500837" cy="3059273"/>
          </a:xfrm>
          <a:prstGeom prst="wedgeRoundRectCallout">
            <a:avLst>
              <a:gd name="adj1" fmla="val -64418"/>
              <a:gd name="adj2" fmla="val -30610"/>
              <a:gd name="adj3" fmla="val 16667"/>
            </a:avLst>
          </a:prstGeom>
          <a:solidFill>
            <a:schemeClr val="bg1"/>
          </a:solidFill>
          <a:ln w="28575" cmpd="sng">
            <a:solidFill>
              <a:srgbClr val="DF60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50" b="1" dirty="0">
                <a:solidFill>
                  <a:schemeClr val="tx1"/>
                </a:solidFill>
                <a:latin typeface="Century Gothic" panose="020B0502020202020204" pitchFamily="34" charset="0"/>
              </a:rPr>
              <a:t> “The crisis is not over because there will always be places that people will need to escape from; there are so many problems around the world such as persecution, natural disasters and war that are happening right now.”</a:t>
            </a:r>
          </a:p>
          <a:p>
            <a:pPr algn="ctr"/>
            <a:r>
              <a:rPr lang="en-GB" sz="1450" dirty="0">
                <a:solidFill>
                  <a:schemeClr val="tx1"/>
                </a:solidFill>
                <a:latin typeface="Century Gothic" panose="020B0502020202020204" pitchFamily="34" charset="0"/>
              </a:rPr>
              <a:t>Barley Croft Primary School</a:t>
            </a:r>
          </a:p>
        </p:txBody>
      </p:sp>
      <p:sp>
        <p:nvSpPr>
          <p:cNvPr id="22" name="Rectangle 21">
            <a:extLst>
              <a:ext uri="{FF2B5EF4-FFF2-40B4-BE49-F238E27FC236}">
                <a16:creationId xmlns:a16="http://schemas.microsoft.com/office/drawing/2014/main" id="{D7E3C814-C75E-495A-B3AB-000C363EEE6C}"/>
              </a:ext>
            </a:extLst>
          </p:cNvPr>
          <p:cNvSpPr/>
          <p:nvPr/>
        </p:nvSpPr>
        <p:spPr>
          <a:xfrm>
            <a:off x="891993" y="52767"/>
            <a:ext cx="7360014" cy="923330"/>
          </a:xfrm>
          <a:prstGeom prst="rect">
            <a:avLst/>
          </a:prstGeom>
        </p:spPr>
        <p:txBody>
          <a:bodyPr wrap="square">
            <a:spAutoFit/>
          </a:bodyPr>
          <a:lstStyle/>
          <a:p>
            <a:pPr algn="ctr">
              <a:buSzPct val="25000"/>
            </a:pPr>
            <a:r>
              <a:rPr lang="en-GB" sz="2700" b="1" dirty="0">
                <a:solidFill>
                  <a:schemeClr val="bg1"/>
                </a:solidFill>
                <a:latin typeface="Century Gothic" panose="020B0502020202020204" pitchFamily="34" charset="0"/>
                <a:ea typeface="Lato"/>
                <a:cs typeface="Lato"/>
                <a:sym typeface="Lato"/>
              </a:rPr>
              <a:t>Feedback: “Is the refugee crisis really over?”</a:t>
            </a:r>
            <a:endParaRPr lang="en-GB" sz="2700" b="1" dirty="0">
              <a:solidFill>
                <a:schemeClr val="bg1"/>
              </a:solidFill>
              <a:highlight>
                <a:srgbClr val="FF00FF"/>
              </a:highlight>
              <a:latin typeface="Century Gothic" panose="020B0502020202020204" pitchFamily="34" charset="0"/>
            </a:endParaRPr>
          </a:p>
        </p:txBody>
      </p:sp>
      <p:sp>
        <p:nvSpPr>
          <p:cNvPr id="17" name="Rounded Rectangular Callout 26">
            <a:extLst>
              <a:ext uri="{FF2B5EF4-FFF2-40B4-BE49-F238E27FC236}">
                <a16:creationId xmlns:a16="http://schemas.microsoft.com/office/drawing/2014/main" id="{DA7BEC40-5B41-4747-B807-77D1AD5240FC}"/>
              </a:ext>
            </a:extLst>
          </p:cNvPr>
          <p:cNvSpPr/>
          <p:nvPr/>
        </p:nvSpPr>
        <p:spPr>
          <a:xfrm>
            <a:off x="353889" y="2923444"/>
            <a:ext cx="2498639" cy="2476298"/>
          </a:xfrm>
          <a:prstGeom prst="wedgeRoundRectCallout">
            <a:avLst>
              <a:gd name="adj1" fmla="val 63512"/>
              <a:gd name="adj2" fmla="val -31693"/>
              <a:gd name="adj3" fmla="val 16667"/>
            </a:avLst>
          </a:prstGeom>
          <a:solidFill>
            <a:schemeClr val="bg1"/>
          </a:solidFill>
          <a:ln w="28575" cmpd="sng">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50" b="1" dirty="0">
                <a:solidFill>
                  <a:schemeClr val="tx1"/>
                </a:solidFill>
                <a:latin typeface="Century Gothic" panose="020B0502020202020204" pitchFamily="34" charset="0"/>
              </a:rPr>
              <a:t>“We should do everything we can to try and help refugees who come to our country as we are lucky not to have to any problems which make us need to flee.”</a:t>
            </a:r>
          </a:p>
          <a:p>
            <a:pPr algn="ctr"/>
            <a:r>
              <a:rPr lang="en-GB" sz="1450" dirty="0">
                <a:solidFill>
                  <a:schemeClr val="tx1"/>
                </a:solidFill>
                <a:latin typeface="Century Gothic" panose="020B0502020202020204" pitchFamily="34" charset="0"/>
              </a:rPr>
              <a:t>Barley Croft Primary School</a:t>
            </a:r>
          </a:p>
        </p:txBody>
      </p:sp>
      <p:sp>
        <p:nvSpPr>
          <p:cNvPr id="16" name="Rounded Rectangular Callout 26">
            <a:extLst>
              <a:ext uri="{FF2B5EF4-FFF2-40B4-BE49-F238E27FC236}">
                <a16:creationId xmlns:a16="http://schemas.microsoft.com/office/drawing/2014/main" id="{0DA2BD20-8C84-4D17-A1E1-2BD38C3DFBEF}"/>
              </a:ext>
            </a:extLst>
          </p:cNvPr>
          <p:cNvSpPr/>
          <p:nvPr/>
        </p:nvSpPr>
        <p:spPr>
          <a:xfrm>
            <a:off x="353890" y="1248032"/>
            <a:ext cx="2498639" cy="1516597"/>
          </a:xfrm>
          <a:prstGeom prst="wedgeRoundRectCallout">
            <a:avLst>
              <a:gd name="adj1" fmla="val 64134"/>
              <a:gd name="adj2" fmla="val -10878"/>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50" b="1" dirty="0">
                <a:solidFill>
                  <a:schemeClr val="tx1"/>
                </a:solidFill>
                <a:latin typeface="Century Gothic" panose="020B0502020202020204" pitchFamily="34" charset="0"/>
              </a:rPr>
              <a:t>“It is pretty much over but we do not know what will happen in the future.”</a:t>
            </a:r>
          </a:p>
          <a:p>
            <a:pPr algn="ctr"/>
            <a:r>
              <a:rPr lang="en-GB" sz="1450" dirty="0" err="1">
                <a:solidFill>
                  <a:schemeClr val="tx1"/>
                </a:solidFill>
                <a:latin typeface="Century Gothic" panose="020B0502020202020204" pitchFamily="34" charset="0"/>
              </a:rPr>
              <a:t>Homerswood</a:t>
            </a:r>
            <a:r>
              <a:rPr lang="en-GB" sz="1450" dirty="0">
                <a:solidFill>
                  <a:schemeClr val="tx1"/>
                </a:solidFill>
                <a:latin typeface="Century Gothic" panose="020B0502020202020204" pitchFamily="34" charset="0"/>
              </a:rPr>
              <a:t> Primary &amp; Nursery School</a:t>
            </a:r>
          </a:p>
        </p:txBody>
      </p:sp>
      <p:sp>
        <p:nvSpPr>
          <p:cNvPr id="24" name="Rounded Rectangular Callout 26">
            <a:extLst>
              <a:ext uri="{FF2B5EF4-FFF2-40B4-BE49-F238E27FC236}">
                <a16:creationId xmlns:a16="http://schemas.microsoft.com/office/drawing/2014/main" id="{66D7260A-E129-4172-B1EB-F049288584B7}"/>
              </a:ext>
            </a:extLst>
          </p:cNvPr>
          <p:cNvSpPr/>
          <p:nvPr/>
        </p:nvSpPr>
        <p:spPr>
          <a:xfrm>
            <a:off x="6299904" y="4487026"/>
            <a:ext cx="2500837" cy="2087985"/>
          </a:xfrm>
          <a:prstGeom prst="wedgeRoundRectCallout">
            <a:avLst>
              <a:gd name="adj1" fmla="val -62534"/>
              <a:gd name="adj2" fmla="val -40924"/>
              <a:gd name="adj3" fmla="val 16667"/>
            </a:avLst>
          </a:prstGeom>
          <a:solidFill>
            <a:schemeClr val="bg1"/>
          </a:solidFill>
          <a:ln w="28575" cmpd="sng">
            <a:solidFill>
              <a:srgbClr val="DF60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50" b="1" dirty="0">
                <a:solidFill>
                  <a:schemeClr val="tx1"/>
                </a:solidFill>
                <a:latin typeface="Century Gothic" panose="020B0502020202020204" pitchFamily="34" charset="0"/>
              </a:rPr>
              <a:t>“I think the refugee crisis is not over. Just because it is not reported it doesn't mean that it is not happening.”</a:t>
            </a:r>
          </a:p>
          <a:p>
            <a:pPr algn="ctr"/>
            <a:r>
              <a:rPr lang="en-GB" sz="1450" dirty="0" err="1">
                <a:solidFill>
                  <a:schemeClr val="tx1"/>
                </a:solidFill>
                <a:latin typeface="Century Gothic" panose="020B0502020202020204" pitchFamily="34" charset="0"/>
              </a:rPr>
              <a:t>Homerswood</a:t>
            </a:r>
            <a:r>
              <a:rPr lang="en-GB" sz="1450" dirty="0">
                <a:solidFill>
                  <a:schemeClr val="tx1"/>
                </a:solidFill>
                <a:latin typeface="Century Gothic" panose="020B0502020202020204" pitchFamily="34" charset="0"/>
              </a:rPr>
              <a:t> Primary &amp; Nursery School</a:t>
            </a:r>
          </a:p>
        </p:txBody>
      </p:sp>
      <p:sp>
        <p:nvSpPr>
          <p:cNvPr id="21" name="Rounded Rectangular Callout 26">
            <a:extLst>
              <a:ext uri="{FF2B5EF4-FFF2-40B4-BE49-F238E27FC236}">
                <a16:creationId xmlns:a16="http://schemas.microsoft.com/office/drawing/2014/main" id="{2383C570-AFA0-458E-9F6C-AC00C4AC3057}"/>
              </a:ext>
            </a:extLst>
          </p:cNvPr>
          <p:cNvSpPr/>
          <p:nvPr/>
        </p:nvSpPr>
        <p:spPr>
          <a:xfrm>
            <a:off x="353890" y="5558557"/>
            <a:ext cx="5710025" cy="1016455"/>
          </a:xfrm>
          <a:prstGeom prst="wedgeRoundRectCallout">
            <a:avLst>
              <a:gd name="adj1" fmla="val 36084"/>
              <a:gd name="adj2" fmla="val -73339"/>
              <a:gd name="adj3" fmla="val 16667"/>
            </a:avLst>
          </a:prstGeom>
          <a:solidFill>
            <a:schemeClr val="bg1"/>
          </a:solidFill>
          <a:ln w="28575" cmpd="sng">
            <a:solidFill>
              <a:srgbClr val="DF606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50" b="1" dirty="0">
                <a:solidFill>
                  <a:schemeClr val="tx1"/>
                </a:solidFill>
                <a:latin typeface="Century Gothic" panose="020B0502020202020204" pitchFamily="34" charset="0"/>
              </a:rPr>
              <a:t>“According to the bar graph there are still refugees coming UK which means Refugee Crisis is really not over. We need to help each other.”</a:t>
            </a:r>
          </a:p>
          <a:p>
            <a:pPr algn="ctr"/>
            <a:r>
              <a:rPr lang="en-GB" sz="1450" dirty="0">
                <a:solidFill>
                  <a:schemeClr val="tx1"/>
                </a:solidFill>
                <a:latin typeface="Century Gothic" panose="020B0502020202020204" pitchFamily="34" charset="0"/>
              </a:rPr>
              <a:t>Chingford C of E School</a:t>
            </a:r>
          </a:p>
        </p:txBody>
      </p:sp>
    </p:spTree>
    <p:extLst>
      <p:ext uri="{BB962C8B-B14F-4D97-AF65-F5344CB8AC3E}">
        <p14:creationId xmlns:p14="http://schemas.microsoft.com/office/powerpoint/2010/main" val="1938285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989563B-223E-41D5-B8E8-2F4E2181DF44}"/>
              </a:ext>
            </a:extLst>
          </p:cNvPr>
          <p:cNvGrpSpPr/>
          <p:nvPr/>
        </p:nvGrpSpPr>
        <p:grpSpPr>
          <a:xfrm>
            <a:off x="45331" y="1171980"/>
            <a:ext cx="2520000" cy="2520000"/>
            <a:chOff x="356762" y="1181166"/>
            <a:chExt cx="3240000" cy="3364690"/>
          </a:xfrm>
          <a:effectLst>
            <a:outerShdw blurRad="50800" dist="38100" dir="2700000" algn="tl" rotWithShape="0">
              <a:prstClr val="black">
                <a:alpha val="40000"/>
              </a:prstClr>
            </a:outerShdw>
          </a:effectLst>
        </p:grpSpPr>
        <p:sp>
          <p:nvSpPr>
            <p:cNvPr id="32" name="Oval 31">
              <a:extLst>
                <a:ext uri="{FF2B5EF4-FFF2-40B4-BE49-F238E27FC236}">
                  <a16:creationId xmlns:a16="http://schemas.microsoft.com/office/drawing/2014/main" id="{1C54AC22-A4ED-4BC2-9306-2B0AE22C9BE2}"/>
                </a:ext>
              </a:extLst>
            </p:cNvPr>
            <p:cNvSpPr/>
            <p:nvPr/>
          </p:nvSpPr>
          <p:spPr>
            <a:xfrm>
              <a:off x="356762" y="1181166"/>
              <a:ext cx="3240000" cy="3240000"/>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23C2F44C-5386-4C46-A3D5-6DAC05CF4DAF}"/>
                </a:ext>
              </a:extLst>
            </p:cNvPr>
            <p:cNvSpPr/>
            <p:nvPr/>
          </p:nvSpPr>
          <p:spPr>
            <a:xfrm>
              <a:off x="626762" y="1452842"/>
              <a:ext cx="2700000" cy="2700000"/>
            </a:xfrm>
            <a:prstGeom prst="ellipse">
              <a:avLst/>
            </a:prstGeom>
            <a:solidFill>
              <a:srgbClr val="FFD3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4" name="Graphic 33" descr="Heart with pulse outline">
              <a:extLst>
                <a:ext uri="{FF2B5EF4-FFF2-40B4-BE49-F238E27FC236}">
                  <a16:creationId xmlns:a16="http://schemas.microsoft.com/office/drawing/2014/main" id="{7DD715DF-AAC8-4A28-829A-3C87442DE6E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3988" y="1420308"/>
              <a:ext cx="3125548" cy="3125548"/>
            </a:xfrm>
            <a:prstGeom prst="rect">
              <a:avLst/>
            </a:prstGeom>
          </p:spPr>
        </p:pic>
      </p:grpSp>
      <p:grpSp>
        <p:nvGrpSpPr>
          <p:cNvPr id="35" name="Group 34">
            <a:extLst>
              <a:ext uri="{FF2B5EF4-FFF2-40B4-BE49-F238E27FC236}">
                <a16:creationId xmlns:a16="http://schemas.microsoft.com/office/drawing/2014/main" id="{BB5C93B8-F585-4FB0-97D8-0EA6F9DBBD5E}"/>
              </a:ext>
            </a:extLst>
          </p:cNvPr>
          <p:cNvGrpSpPr/>
          <p:nvPr/>
        </p:nvGrpSpPr>
        <p:grpSpPr>
          <a:xfrm>
            <a:off x="6018653" y="1032708"/>
            <a:ext cx="3060000" cy="3060000"/>
            <a:chOff x="212629" y="4264060"/>
            <a:chExt cx="3036421" cy="3025154"/>
          </a:xfrm>
          <a:effectLst>
            <a:outerShdw blurRad="50800" dist="38100" dir="2700000" algn="tl" rotWithShape="0">
              <a:prstClr val="black">
                <a:alpha val="40000"/>
              </a:prstClr>
            </a:outerShdw>
          </a:effectLst>
        </p:grpSpPr>
        <p:grpSp>
          <p:nvGrpSpPr>
            <p:cNvPr id="36" name="Group 35">
              <a:extLst>
                <a:ext uri="{FF2B5EF4-FFF2-40B4-BE49-F238E27FC236}">
                  <a16:creationId xmlns:a16="http://schemas.microsoft.com/office/drawing/2014/main" id="{E27EF0D7-A191-45F6-9045-B9D576AD26D2}"/>
                </a:ext>
              </a:extLst>
            </p:cNvPr>
            <p:cNvGrpSpPr/>
            <p:nvPr/>
          </p:nvGrpSpPr>
          <p:grpSpPr>
            <a:xfrm>
              <a:off x="212629" y="4264060"/>
              <a:ext cx="3036421" cy="3025154"/>
              <a:chOff x="356762" y="1181166"/>
              <a:chExt cx="3240000" cy="3240000"/>
            </a:xfrm>
            <a:solidFill>
              <a:schemeClr val="bg2"/>
            </a:solidFill>
          </p:grpSpPr>
          <p:sp>
            <p:nvSpPr>
              <p:cNvPr id="38" name="Oval 37">
                <a:extLst>
                  <a:ext uri="{FF2B5EF4-FFF2-40B4-BE49-F238E27FC236}">
                    <a16:creationId xmlns:a16="http://schemas.microsoft.com/office/drawing/2014/main" id="{6B3E815A-87F0-473E-8D40-62CBE62EEF95}"/>
                  </a:ext>
                </a:extLst>
              </p:cNvPr>
              <p:cNvSpPr/>
              <p:nvPr/>
            </p:nvSpPr>
            <p:spPr>
              <a:xfrm>
                <a:off x="356762" y="1181166"/>
                <a:ext cx="3240000" cy="32400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E961956E-1B43-48A2-AEF4-0D45F56C0AAC}"/>
                  </a:ext>
                </a:extLst>
              </p:cNvPr>
              <p:cNvSpPr/>
              <p:nvPr/>
            </p:nvSpPr>
            <p:spPr>
              <a:xfrm>
                <a:off x="626762" y="1452842"/>
                <a:ext cx="2700000" cy="2700000"/>
              </a:xfrm>
              <a:prstGeom prst="ellips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37" name="Graphic 36" descr="Medical outline">
              <a:extLst>
                <a:ext uri="{FF2B5EF4-FFF2-40B4-BE49-F238E27FC236}">
                  <a16:creationId xmlns:a16="http://schemas.microsoft.com/office/drawing/2014/main" id="{AEDB99D0-30E1-4B1F-B1A4-8C4551CEF64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65665" y="4517721"/>
              <a:ext cx="2533153" cy="2520961"/>
            </a:xfrm>
            <a:prstGeom prst="rect">
              <a:avLst/>
            </a:prstGeom>
          </p:spPr>
        </p:pic>
      </p:grpSp>
      <p:grpSp>
        <p:nvGrpSpPr>
          <p:cNvPr id="40" name="Group 39">
            <a:extLst>
              <a:ext uri="{FF2B5EF4-FFF2-40B4-BE49-F238E27FC236}">
                <a16:creationId xmlns:a16="http://schemas.microsoft.com/office/drawing/2014/main" id="{5520E462-E951-4F2F-A17A-BDEADE293906}"/>
              </a:ext>
            </a:extLst>
          </p:cNvPr>
          <p:cNvGrpSpPr/>
          <p:nvPr/>
        </p:nvGrpSpPr>
        <p:grpSpPr>
          <a:xfrm>
            <a:off x="3379354" y="2248131"/>
            <a:ext cx="2340000" cy="2340000"/>
            <a:chOff x="5992928" y="3845975"/>
            <a:chExt cx="2381095" cy="2383732"/>
          </a:xfrm>
          <a:effectLst>
            <a:outerShdw blurRad="50800" dist="38100" dir="2700000" algn="tl" rotWithShape="0">
              <a:prstClr val="black">
                <a:alpha val="40000"/>
              </a:prstClr>
            </a:outerShdw>
          </a:effectLst>
        </p:grpSpPr>
        <p:grpSp>
          <p:nvGrpSpPr>
            <p:cNvPr id="41" name="Group 40">
              <a:extLst>
                <a:ext uri="{FF2B5EF4-FFF2-40B4-BE49-F238E27FC236}">
                  <a16:creationId xmlns:a16="http://schemas.microsoft.com/office/drawing/2014/main" id="{89BCB78E-BFB3-4588-98D1-0A03597C1B7B}"/>
                </a:ext>
              </a:extLst>
            </p:cNvPr>
            <p:cNvGrpSpPr/>
            <p:nvPr/>
          </p:nvGrpSpPr>
          <p:grpSpPr>
            <a:xfrm>
              <a:off x="5992928" y="3845975"/>
              <a:ext cx="2381095" cy="2383732"/>
              <a:chOff x="356762" y="1181166"/>
              <a:chExt cx="3240000" cy="3240000"/>
            </a:xfrm>
          </p:grpSpPr>
          <p:sp>
            <p:nvSpPr>
              <p:cNvPr id="43" name="Oval 42">
                <a:extLst>
                  <a:ext uri="{FF2B5EF4-FFF2-40B4-BE49-F238E27FC236}">
                    <a16:creationId xmlns:a16="http://schemas.microsoft.com/office/drawing/2014/main" id="{7A76433E-1350-4AE0-8E28-1162C9FB5C0B}"/>
                  </a:ext>
                </a:extLst>
              </p:cNvPr>
              <p:cNvSpPr/>
              <p:nvPr/>
            </p:nvSpPr>
            <p:spPr>
              <a:xfrm>
                <a:off x="356762" y="1181166"/>
                <a:ext cx="3240000" cy="32400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4A629B07-C82F-46C0-AC18-D7C13F70ABD1}"/>
                  </a:ext>
                </a:extLst>
              </p:cNvPr>
              <p:cNvSpPr/>
              <p:nvPr/>
            </p:nvSpPr>
            <p:spPr>
              <a:xfrm>
                <a:off x="626762" y="1452842"/>
                <a:ext cx="2700000" cy="270000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2" name="Graphic 41" descr="IV outline">
              <a:extLst>
                <a:ext uri="{FF2B5EF4-FFF2-40B4-BE49-F238E27FC236}">
                  <a16:creationId xmlns:a16="http://schemas.microsoft.com/office/drawing/2014/main" id="{5EB31108-4B66-45C0-8993-65AA1B883B4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91353" y="4045852"/>
              <a:ext cx="1987441" cy="1987441"/>
            </a:xfrm>
            <a:prstGeom prst="rect">
              <a:avLst/>
            </a:prstGeom>
          </p:spPr>
        </p:pic>
      </p:grpSp>
      <p:sp>
        <p:nvSpPr>
          <p:cNvPr id="45" name="Rectangle 44">
            <a:extLst>
              <a:ext uri="{FF2B5EF4-FFF2-40B4-BE49-F238E27FC236}">
                <a16:creationId xmlns:a16="http://schemas.microsoft.com/office/drawing/2014/main" id="{F2CDF23F-14D5-43F3-A6E2-0684A59120EF}"/>
              </a:ext>
            </a:extLst>
          </p:cNvPr>
          <p:cNvSpPr/>
          <p:nvPr/>
        </p:nvSpPr>
        <p:spPr>
          <a:xfrm>
            <a:off x="0" y="1001302"/>
            <a:ext cx="9144000" cy="3813585"/>
          </a:xfrm>
          <a:prstGeom prst="rect">
            <a:avLst/>
          </a:prstGeom>
          <a:solidFill>
            <a:srgbClr val="F2F2F2">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2F745856-2AAF-4432-AB10-FDA01BDF08D6}"/>
              </a:ext>
            </a:extLst>
          </p:cNvPr>
          <p:cNvSpPr/>
          <p:nvPr/>
        </p:nvSpPr>
        <p:spPr>
          <a:xfrm>
            <a:off x="-2729" y="4807428"/>
            <a:ext cx="9146729" cy="2050572"/>
          </a:xfrm>
          <a:prstGeom prst="rect">
            <a:avLst/>
          </a:prstGeom>
          <a:solidFill>
            <a:schemeClr val="accent3">
              <a:lumMod val="90000"/>
              <a:alpha val="3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Arrow: Left-Right 46">
            <a:extLst>
              <a:ext uri="{FF2B5EF4-FFF2-40B4-BE49-F238E27FC236}">
                <a16:creationId xmlns:a16="http://schemas.microsoft.com/office/drawing/2014/main" id="{5E04146A-B76D-4BDD-989E-E05DB5FF92F3}"/>
              </a:ext>
            </a:extLst>
          </p:cNvPr>
          <p:cNvSpPr/>
          <p:nvPr/>
        </p:nvSpPr>
        <p:spPr>
          <a:xfrm>
            <a:off x="192881" y="5933292"/>
            <a:ext cx="8758238" cy="695118"/>
          </a:xfrm>
          <a:prstGeom prst="leftRightArrow">
            <a:avLst/>
          </a:prstGeom>
          <a:gradFill>
            <a:gsLst>
              <a:gs pos="0">
                <a:schemeClr val="tx2"/>
              </a:gs>
              <a:gs pos="100000">
                <a:schemeClr val="accent2"/>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8" name="Graphic 47" descr="Confused person with solid fill">
            <a:extLst>
              <a:ext uri="{FF2B5EF4-FFF2-40B4-BE49-F238E27FC236}">
                <a16:creationId xmlns:a16="http://schemas.microsoft.com/office/drawing/2014/main" id="{E8D510B7-9CD0-4918-A430-628792E55C1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050998" y="5151063"/>
            <a:ext cx="1042003" cy="1042003"/>
          </a:xfrm>
          <a:prstGeom prst="rect">
            <a:avLst/>
          </a:prstGeom>
        </p:spPr>
      </p:pic>
      <p:pic>
        <p:nvPicPr>
          <p:cNvPr id="49" name="Graphic 48" descr="Shoe footprints with solid fill">
            <a:extLst>
              <a:ext uri="{FF2B5EF4-FFF2-40B4-BE49-F238E27FC236}">
                <a16:creationId xmlns:a16="http://schemas.microsoft.com/office/drawing/2014/main" id="{BA06D7B3-1C35-434E-ABE6-FF9EA68EC0B9}"/>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rot="16200000">
            <a:off x="376602" y="5098344"/>
            <a:ext cx="914400" cy="914400"/>
          </a:xfrm>
          <a:prstGeom prst="rect">
            <a:avLst/>
          </a:prstGeom>
        </p:spPr>
      </p:pic>
      <p:pic>
        <p:nvPicPr>
          <p:cNvPr id="50" name="Graphic 49" descr="Shoe footprints with solid fill">
            <a:extLst>
              <a:ext uri="{FF2B5EF4-FFF2-40B4-BE49-F238E27FC236}">
                <a16:creationId xmlns:a16="http://schemas.microsoft.com/office/drawing/2014/main" id="{D8C9430E-F040-4709-8CF0-1BCB0009AC70}"/>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rot="16200000">
            <a:off x="1615074" y="5098345"/>
            <a:ext cx="914400" cy="914400"/>
          </a:xfrm>
          <a:prstGeom prst="rect">
            <a:avLst/>
          </a:prstGeom>
        </p:spPr>
      </p:pic>
      <p:pic>
        <p:nvPicPr>
          <p:cNvPr id="51" name="Graphic 50" descr="Shoe footprints with solid fill">
            <a:extLst>
              <a:ext uri="{FF2B5EF4-FFF2-40B4-BE49-F238E27FC236}">
                <a16:creationId xmlns:a16="http://schemas.microsoft.com/office/drawing/2014/main" id="{7FEAB88B-4A80-46EB-A7E8-A074CA28167D}"/>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rot="16200000">
            <a:off x="2853545" y="5098344"/>
            <a:ext cx="914400" cy="914400"/>
          </a:xfrm>
          <a:prstGeom prst="rect">
            <a:avLst/>
          </a:prstGeom>
        </p:spPr>
      </p:pic>
      <p:pic>
        <p:nvPicPr>
          <p:cNvPr id="52" name="Graphic 51" descr="Shoe footprints with solid fill">
            <a:extLst>
              <a:ext uri="{FF2B5EF4-FFF2-40B4-BE49-F238E27FC236}">
                <a16:creationId xmlns:a16="http://schemas.microsoft.com/office/drawing/2014/main" id="{20CFBD22-4FBA-4830-96DF-6C73026497F7}"/>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rot="5400000" flipH="1">
            <a:off x="5262154" y="5070964"/>
            <a:ext cx="914400" cy="914400"/>
          </a:xfrm>
          <a:prstGeom prst="rect">
            <a:avLst/>
          </a:prstGeom>
        </p:spPr>
      </p:pic>
      <p:pic>
        <p:nvPicPr>
          <p:cNvPr id="53" name="Graphic 52" descr="Shoe footprints with solid fill">
            <a:extLst>
              <a:ext uri="{FF2B5EF4-FFF2-40B4-BE49-F238E27FC236}">
                <a16:creationId xmlns:a16="http://schemas.microsoft.com/office/drawing/2014/main" id="{5B53BCF1-4F5A-4754-9CAC-4DA10EFF6379}"/>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rot="5400000" flipH="1">
            <a:off x="6445579" y="5070964"/>
            <a:ext cx="914400" cy="914400"/>
          </a:xfrm>
          <a:prstGeom prst="rect">
            <a:avLst/>
          </a:prstGeom>
        </p:spPr>
      </p:pic>
      <p:pic>
        <p:nvPicPr>
          <p:cNvPr id="54" name="Graphic 53" descr="Shoe footprints with solid fill">
            <a:extLst>
              <a:ext uri="{FF2B5EF4-FFF2-40B4-BE49-F238E27FC236}">
                <a16:creationId xmlns:a16="http://schemas.microsoft.com/office/drawing/2014/main" id="{5815F054-7B23-42D7-A6CC-4928B19811AF}"/>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rot="5400000" flipH="1">
            <a:off x="7629005" y="5070964"/>
            <a:ext cx="914400" cy="914400"/>
          </a:xfrm>
          <a:prstGeom prst="rect">
            <a:avLst/>
          </a:prstGeom>
        </p:spPr>
      </p:pic>
      <p:sp>
        <p:nvSpPr>
          <p:cNvPr id="55" name="Rectangle: Rounded Corners 33">
            <a:extLst>
              <a:ext uri="{FF2B5EF4-FFF2-40B4-BE49-F238E27FC236}">
                <a16:creationId xmlns:a16="http://schemas.microsoft.com/office/drawing/2014/main" id="{11F63C4D-5346-4CBD-B484-75F3AFC64260}"/>
              </a:ext>
            </a:extLst>
          </p:cNvPr>
          <p:cNvSpPr/>
          <p:nvPr/>
        </p:nvSpPr>
        <p:spPr>
          <a:xfrm>
            <a:off x="396365" y="6087586"/>
            <a:ext cx="1379922" cy="388524"/>
          </a:xfrm>
          <a:prstGeom prst="wedgeRoundRectCallout">
            <a:avLst>
              <a:gd name="adj1" fmla="val -9620"/>
              <a:gd name="adj2" fmla="val 8266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Century Gothic"/>
                <a:cs typeface="Century Gothic"/>
                <a:sym typeface="Century Gothic"/>
              </a:rPr>
              <a:t>I agree!</a:t>
            </a:r>
          </a:p>
        </p:txBody>
      </p:sp>
      <p:sp>
        <p:nvSpPr>
          <p:cNvPr id="56" name="Rectangle: Rounded Corners 33">
            <a:extLst>
              <a:ext uri="{FF2B5EF4-FFF2-40B4-BE49-F238E27FC236}">
                <a16:creationId xmlns:a16="http://schemas.microsoft.com/office/drawing/2014/main" id="{0975DE3E-582A-4BD3-A725-58820065217B}"/>
              </a:ext>
            </a:extLst>
          </p:cNvPr>
          <p:cNvSpPr/>
          <p:nvPr/>
        </p:nvSpPr>
        <p:spPr>
          <a:xfrm>
            <a:off x="7367713" y="6081945"/>
            <a:ext cx="1379922" cy="388524"/>
          </a:xfrm>
          <a:prstGeom prst="wedgeRoundRectCallout">
            <a:avLst>
              <a:gd name="adj1" fmla="val 12806"/>
              <a:gd name="adj2" fmla="val 86702"/>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Century Gothic"/>
                <a:cs typeface="Century Gothic"/>
                <a:sym typeface="Century Gothic"/>
              </a:rPr>
              <a:t>I disagree!</a:t>
            </a:r>
          </a:p>
        </p:txBody>
      </p:sp>
      <p:sp>
        <p:nvSpPr>
          <p:cNvPr id="3" name="Text Placeholder 1">
            <a:extLst>
              <a:ext uri="{FF2B5EF4-FFF2-40B4-BE49-F238E27FC236}">
                <a16:creationId xmlns:a16="http://schemas.microsoft.com/office/drawing/2014/main" id="{6205F684-DEF6-495D-BD7D-CF47DF2FCC3E}"/>
              </a:ext>
            </a:extLst>
          </p:cNvPr>
          <p:cNvSpPr>
            <a:spLocks noGrp="1"/>
          </p:cNvSpPr>
          <p:nvPr>
            <p:ph type="body" sz="quarter" idx="10"/>
          </p:nvPr>
        </p:nvSpPr>
        <p:spPr>
          <a:xfrm>
            <a:off x="776288" y="241911"/>
            <a:ext cx="7739062" cy="571500"/>
          </a:xfrm>
        </p:spPr>
        <p:txBody>
          <a:bodyPr/>
          <a:lstStyle/>
          <a:p>
            <a:r>
              <a:rPr lang="en-GB" dirty="0"/>
              <a:t>To share or not to share?</a:t>
            </a:r>
          </a:p>
        </p:txBody>
      </p:sp>
      <p:sp>
        <p:nvSpPr>
          <p:cNvPr id="4" name="Pentagon 20">
            <a:extLst>
              <a:ext uri="{FF2B5EF4-FFF2-40B4-BE49-F238E27FC236}">
                <a16:creationId xmlns:a16="http://schemas.microsoft.com/office/drawing/2014/main" id="{0A94DCBE-D32C-4C30-A1C8-3CA83884A87B}"/>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5" name="Graphic 15" descr="Chat">
            <a:extLst>
              <a:ext uri="{FF2B5EF4-FFF2-40B4-BE49-F238E27FC236}">
                <a16:creationId xmlns:a16="http://schemas.microsoft.com/office/drawing/2014/main" id="{BB7BBBB5-FB9B-4144-B49E-A7DF37EADC39}"/>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0" y="181738"/>
            <a:ext cx="579600" cy="579600"/>
          </a:xfrm>
          <a:prstGeom prst="rect">
            <a:avLst/>
          </a:prstGeom>
        </p:spPr>
      </p:pic>
      <p:pic>
        <p:nvPicPr>
          <p:cNvPr id="16" name="Picture 15" descr="A picture containing work-clothing&#10;&#10;Description automatically generated">
            <a:extLst>
              <a:ext uri="{FF2B5EF4-FFF2-40B4-BE49-F238E27FC236}">
                <a16:creationId xmlns:a16="http://schemas.microsoft.com/office/drawing/2014/main" id="{0482FE5C-9242-46FA-A5F1-93D5DDB4CCB4}"/>
              </a:ext>
            </a:extLst>
          </p:cNvPr>
          <p:cNvPicPr>
            <a:picLocks noChangeAspect="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365085" y="1319517"/>
            <a:ext cx="3063397" cy="3486615"/>
          </a:xfrm>
          <a:prstGeom prst="rect">
            <a:avLst/>
          </a:prstGeom>
        </p:spPr>
      </p:pic>
      <p:sp>
        <p:nvSpPr>
          <p:cNvPr id="18" name="Rectangle: Rounded Corners 33">
            <a:extLst>
              <a:ext uri="{FF2B5EF4-FFF2-40B4-BE49-F238E27FC236}">
                <a16:creationId xmlns:a16="http://schemas.microsoft.com/office/drawing/2014/main" id="{A1AD6FED-2788-4B94-B78E-EF8A22FA2A76}"/>
              </a:ext>
            </a:extLst>
          </p:cNvPr>
          <p:cNvSpPr/>
          <p:nvPr/>
        </p:nvSpPr>
        <p:spPr>
          <a:xfrm>
            <a:off x="579600" y="1442679"/>
            <a:ext cx="4371975" cy="1986322"/>
          </a:xfrm>
          <a:prstGeom prst="wedgeRoundRectCallout">
            <a:avLst>
              <a:gd name="adj1" fmla="val 67491"/>
              <a:gd name="adj2" fmla="val -18561"/>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The data will all be </a:t>
            </a:r>
            <a:r>
              <a:rPr lang="en-GB" sz="1600" b="1" dirty="0">
                <a:solidFill>
                  <a:schemeClr val="tx1"/>
                </a:solidFill>
                <a:latin typeface="Century Gothic"/>
                <a:ea typeface="Century Gothic"/>
                <a:cs typeface="Century Gothic"/>
                <a:sym typeface="Century Gothic"/>
              </a:rPr>
              <a:t>“de-identified”</a:t>
            </a:r>
            <a:r>
              <a:rPr lang="en-GB" sz="1600" dirty="0">
                <a:solidFill>
                  <a:schemeClr val="tx1"/>
                </a:solidFill>
                <a:latin typeface="Century Gothic"/>
                <a:ea typeface="Century Gothic"/>
                <a:cs typeface="Century Gothic"/>
                <a:sym typeface="Century Gothic"/>
              </a:rPr>
              <a:t>, so it doesn’t matter much to me. As long as it’s only being shared with </a:t>
            </a:r>
            <a:r>
              <a:rPr lang="en-GB" sz="1600" b="1" dirty="0">
                <a:solidFill>
                  <a:schemeClr val="tx1"/>
                </a:solidFill>
                <a:latin typeface="Century Gothic"/>
                <a:ea typeface="Century Gothic"/>
                <a:cs typeface="Century Gothic"/>
                <a:sym typeface="Century Gothic"/>
              </a:rPr>
              <a:t>scientists and researchers who want to understand illnesses,</a:t>
            </a:r>
            <a:r>
              <a:rPr lang="en-GB" sz="1600" dirty="0">
                <a:solidFill>
                  <a:schemeClr val="tx1"/>
                </a:solidFill>
                <a:latin typeface="Century Gothic"/>
                <a:ea typeface="Century Gothic"/>
                <a:cs typeface="Century Gothic"/>
                <a:sym typeface="Century Gothic"/>
              </a:rPr>
              <a:t> I don’t mind sharing mine.</a:t>
            </a:r>
          </a:p>
        </p:txBody>
      </p:sp>
      <p:sp>
        <p:nvSpPr>
          <p:cNvPr id="2" name="Rectangle: Rounded Corners 1">
            <a:extLst>
              <a:ext uri="{FF2B5EF4-FFF2-40B4-BE49-F238E27FC236}">
                <a16:creationId xmlns:a16="http://schemas.microsoft.com/office/drawing/2014/main" id="{B5A9416E-A141-4959-ABE5-8755073950AF}"/>
              </a:ext>
            </a:extLst>
          </p:cNvPr>
          <p:cNvSpPr/>
          <p:nvPr/>
        </p:nvSpPr>
        <p:spPr>
          <a:xfrm>
            <a:off x="579600" y="3634580"/>
            <a:ext cx="4371975" cy="987809"/>
          </a:xfrm>
          <a:prstGeom prst="roundRect">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De-identified: </a:t>
            </a:r>
          </a:p>
          <a:p>
            <a:pPr algn="ctr"/>
            <a:r>
              <a:rPr lang="en-GB" sz="1600" dirty="0"/>
              <a:t>A process that stops information from being linked to an individual.</a:t>
            </a:r>
          </a:p>
        </p:txBody>
      </p:sp>
    </p:spTree>
    <p:extLst>
      <p:ext uri="{BB962C8B-B14F-4D97-AF65-F5344CB8AC3E}">
        <p14:creationId xmlns:p14="http://schemas.microsoft.com/office/powerpoint/2010/main" val="12150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2E07D5E4-D910-4CA1-B228-D192F4F14066}"/>
              </a:ext>
            </a:extLst>
          </p:cNvPr>
          <p:cNvGrpSpPr/>
          <p:nvPr/>
        </p:nvGrpSpPr>
        <p:grpSpPr>
          <a:xfrm>
            <a:off x="45331" y="1171980"/>
            <a:ext cx="2520000" cy="2520000"/>
            <a:chOff x="356762" y="1181166"/>
            <a:chExt cx="3240000" cy="3364690"/>
          </a:xfrm>
          <a:effectLst>
            <a:outerShdw blurRad="50800" dist="38100" dir="2700000" algn="tl" rotWithShape="0">
              <a:prstClr val="black">
                <a:alpha val="40000"/>
              </a:prstClr>
            </a:outerShdw>
          </a:effectLst>
        </p:grpSpPr>
        <p:sp>
          <p:nvSpPr>
            <p:cNvPr id="32" name="Oval 31">
              <a:extLst>
                <a:ext uri="{FF2B5EF4-FFF2-40B4-BE49-F238E27FC236}">
                  <a16:creationId xmlns:a16="http://schemas.microsoft.com/office/drawing/2014/main" id="{B2213E2C-3569-4144-BAF1-78BEFD9A1150}"/>
                </a:ext>
              </a:extLst>
            </p:cNvPr>
            <p:cNvSpPr/>
            <p:nvPr/>
          </p:nvSpPr>
          <p:spPr>
            <a:xfrm>
              <a:off x="356762" y="1181166"/>
              <a:ext cx="3240000" cy="3240000"/>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C29D082B-6EF3-4386-9DF4-DC813A11595A}"/>
                </a:ext>
              </a:extLst>
            </p:cNvPr>
            <p:cNvSpPr/>
            <p:nvPr/>
          </p:nvSpPr>
          <p:spPr>
            <a:xfrm>
              <a:off x="626762" y="1452842"/>
              <a:ext cx="2700000" cy="2700000"/>
            </a:xfrm>
            <a:prstGeom prst="ellipse">
              <a:avLst/>
            </a:prstGeom>
            <a:solidFill>
              <a:srgbClr val="FFD3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4" name="Graphic 33" descr="Heart with pulse outline">
              <a:extLst>
                <a:ext uri="{FF2B5EF4-FFF2-40B4-BE49-F238E27FC236}">
                  <a16:creationId xmlns:a16="http://schemas.microsoft.com/office/drawing/2014/main" id="{38E62BB6-777C-48CD-A7E8-A9ADF173153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3988" y="1420308"/>
              <a:ext cx="3125548" cy="3125548"/>
            </a:xfrm>
            <a:prstGeom prst="rect">
              <a:avLst/>
            </a:prstGeom>
          </p:spPr>
        </p:pic>
      </p:grpSp>
      <p:grpSp>
        <p:nvGrpSpPr>
          <p:cNvPr id="35" name="Group 34">
            <a:extLst>
              <a:ext uri="{FF2B5EF4-FFF2-40B4-BE49-F238E27FC236}">
                <a16:creationId xmlns:a16="http://schemas.microsoft.com/office/drawing/2014/main" id="{3739AB59-7C04-4508-9A2A-BA3003918F6D}"/>
              </a:ext>
            </a:extLst>
          </p:cNvPr>
          <p:cNvGrpSpPr/>
          <p:nvPr/>
        </p:nvGrpSpPr>
        <p:grpSpPr>
          <a:xfrm>
            <a:off x="6018653" y="1032708"/>
            <a:ext cx="3060000" cy="3060000"/>
            <a:chOff x="212629" y="4264060"/>
            <a:chExt cx="3036421" cy="3025154"/>
          </a:xfrm>
          <a:effectLst>
            <a:outerShdw blurRad="50800" dist="38100" dir="2700000" algn="tl" rotWithShape="0">
              <a:prstClr val="black">
                <a:alpha val="40000"/>
              </a:prstClr>
            </a:outerShdw>
          </a:effectLst>
        </p:grpSpPr>
        <p:grpSp>
          <p:nvGrpSpPr>
            <p:cNvPr id="36" name="Group 35">
              <a:extLst>
                <a:ext uri="{FF2B5EF4-FFF2-40B4-BE49-F238E27FC236}">
                  <a16:creationId xmlns:a16="http://schemas.microsoft.com/office/drawing/2014/main" id="{8B91BEAF-FA89-4B1C-BD70-302CC142EB73}"/>
                </a:ext>
              </a:extLst>
            </p:cNvPr>
            <p:cNvGrpSpPr/>
            <p:nvPr/>
          </p:nvGrpSpPr>
          <p:grpSpPr>
            <a:xfrm>
              <a:off x="212629" y="4264060"/>
              <a:ext cx="3036421" cy="3025154"/>
              <a:chOff x="356762" y="1181166"/>
              <a:chExt cx="3240000" cy="3240000"/>
            </a:xfrm>
            <a:solidFill>
              <a:schemeClr val="bg2"/>
            </a:solidFill>
          </p:grpSpPr>
          <p:sp>
            <p:nvSpPr>
              <p:cNvPr id="38" name="Oval 37">
                <a:extLst>
                  <a:ext uri="{FF2B5EF4-FFF2-40B4-BE49-F238E27FC236}">
                    <a16:creationId xmlns:a16="http://schemas.microsoft.com/office/drawing/2014/main" id="{F8557179-1316-401B-A345-B2805A780C41}"/>
                  </a:ext>
                </a:extLst>
              </p:cNvPr>
              <p:cNvSpPr/>
              <p:nvPr/>
            </p:nvSpPr>
            <p:spPr>
              <a:xfrm>
                <a:off x="356762" y="1181166"/>
                <a:ext cx="3240000" cy="32400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EF2D9AB3-2E50-4A09-95F8-F165A9B35B57}"/>
                  </a:ext>
                </a:extLst>
              </p:cNvPr>
              <p:cNvSpPr/>
              <p:nvPr/>
            </p:nvSpPr>
            <p:spPr>
              <a:xfrm>
                <a:off x="626762" y="1452842"/>
                <a:ext cx="2700000" cy="2700000"/>
              </a:xfrm>
              <a:prstGeom prst="ellips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37" name="Graphic 36" descr="Medical outline">
              <a:extLst>
                <a:ext uri="{FF2B5EF4-FFF2-40B4-BE49-F238E27FC236}">
                  <a16:creationId xmlns:a16="http://schemas.microsoft.com/office/drawing/2014/main" id="{C9DEE97E-3BAC-4770-BE6D-0E2DD679251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65665" y="4517721"/>
              <a:ext cx="2533153" cy="2520961"/>
            </a:xfrm>
            <a:prstGeom prst="rect">
              <a:avLst/>
            </a:prstGeom>
          </p:spPr>
        </p:pic>
      </p:grpSp>
      <p:grpSp>
        <p:nvGrpSpPr>
          <p:cNvPr id="40" name="Group 39">
            <a:extLst>
              <a:ext uri="{FF2B5EF4-FFF2-40B4-BE49-F238E27FC236}">
                <a16:creationId xmlns:a16="http://schemas.microsoft.com/office/drawing/2014/main" id="{95EE629E-D6DE-43D1-B410-3629E9B21B68}"/>
              </a:ext>
            </a:extLst>
          </p:cNvPr>
          <p:cNvGrpSpPr/>
          <p:nvPr/>
        </p:nvGrpSpPr>
        <p:grpSpPr>
          <a:xfrm>
            <a:off x="3379354" y="2248131"/>
            <a:ext cx="2340000" cy="2340000"/>
            <a:chOff x="5992928" y="3845975"/>
            <a:chExt cx="2381095" cy="2383732"/>
          </a:xfrm>
          <a:effectLst>
            <a:outerShdw blurRad="50800" dist="38100" dir="2700000" algn="tl" rotWithShape="0">
              <a:prstClr val="black">
                <a:alpha val="40000"/>
              </a:prstClr>
            </a:outerShdw>
          </a:effectLst>
        </p:grpSpPr>
        <p:grpSp>
          <p:nvGrpSpPr>
            <p:cNvPr id="41" name="Group 40">
              <a:extLst>
                <a:ext uri="{FF2B5EF4-FFF2-40B4-BE49-F238E27FC236}">
                  <a16:creationId xmlns:a16="http://schemas.microsoft.com/office/drawing/2014/main" id="{5B958957-3898-4D15-A3E7-2C7AF6F0F767}"/>
                </a:ext>
              </a:extLst>
            </p:cNvPr>
            <p:cNvGrpSpPr/>
            <p:nvPr/>
          </p:nvGrpSpPr>
          <p:grpSpPr>
            <a:xfrm>
              <a:off x="5992928" y="3845975"/>
              <a:ext cx="2381095" cy="2383732"/>
              <a:chOff x="356762" y="1181166"/>
              <a:chExt cx="3240000" cy="3240000"/>
            </a:xfrm>
          </p:grpSpPr>
          <p:sp>
            <p:nvSpPr>
              <p:cNvPr id="43" name="Oval 42">
                <a:extLst>
                  <a:ext uri="{FF2B5EF4-FFF2-40B4-BE49-F238E27FC236}">
                    <a16:creationId xmlns:a16="http://schemas.microsoft.com/office/drawing/2014/main" id="{1166D090-474A-4BC0-BADB-77D2A837F441}"/>
                  </a:ext>
                </a:extLst>
              </p:cNvPr>
              <p:cNvSpPr/>
              <p:nvPr/>
            </p:nvSpPr>
            <p:spPr>
              <a:xfrm>
                <a:off x="356762" y="1181166"/>
                <a:ext cx="3240000" cy="32400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EE09171F-FE7D-4719-8A26-5CD266EA7388}"/>
                  </a:ext>
                </a:extLst>
              </p:cNvPr>
              <p:cNvSpPr/>
              <p:nvPr/>
            </p:nvSpPr>
            <p:spPr>
              <a:xfrm>
                <a:off x="626762" y="1452842"/>
                <a:ext cx="2700000" cy="270000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2" name="Graphic 41" descr="IV outline">
              <a:extLst>
                <a:ext uri="{FF2B5EF4-FFF2-40B4-BE49-F238E27FC236}">
                  <a16:creationId xmlns:a16="http://schemas.microsoft.com/office/drawing/2014/main" id="{4C81C8F8-1A88-4EE1-BE57-CFA21B7A28E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91353" y="4045852"/>
              <a:ext cx="1987441" cy="1987441"/>
            </a:xfrm>
            <a:prstGeom prst="rect">
              <a:avLst/>
            </a:prstGeom>
          </p:spPr>
        </p:pic>
      </p:grpSp>
      <p:sp>
        <p:nvSpPr>
          <p:cNvPr id="45" name="Rectangle 44">
            <a:extLst>
              <a:ext uri="{FF2B5EF4-FFF2-40B4-BE49-F238E27FC236}">
                <a16:creationId xmlns:a16="http://schemas.microsoft.com/office/drawing/2014/main" id="{EDB79C13-A191-4EA7-8501-6D752080714D}"/>
              </a:ext>
            </a:extLst>
          </p:cNvPr>
          <p:cNvSpPr/>
          <p:nvPr/>
        </p:nvSpPr>
        <p:spPr>
          <a:xfrm>
            <a:off x="0" y="1001302"/>
            <a:ext cx="9144000" cy="3813585"/>
          </a:xfrm>
          <a:prstGeom prst="rect">
            <a:avLst/>
          </a:prstGeom>
          <a:solidFill>
            <a:srgbClr val="F2F2F2">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7CF2FF68-DAF5-4F93-9E4F-BEC0AA0A1420}"/>
              </a:ext>
            </a:extLst>
          </p:cNvPr>
          <p:cNvSpPr/>
          <p:nvPr/>
        </p:nvSpPr>
        <p:spPr>
          <a:xfrm>
            <a:off x="-2729" y="4807428"/>
            <a:ext cx="9146729" cy="2050572"/>
          </a:xfrm>
          <a:prstGeom prst="rect">
            <a:avLst/>
          </a:prstGeom>
          <a:solidFill>
            <a:schemeClr val="accent3">
              <a:lumMod val="90000"/>
              <a:alpha val="3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Arrow: Left-Right 46">
            <a:extLst>
              <a:ext uri="{FF2B5EF4-FFF2-40B4-BE49-F238E27FC236}">
                <a16:creationId xmlns:a16="http://schemas.microsoft.com/office/drawing/2014/main" id="{ACC29CA4-FB04-4E02-9532-C88FCC22AB5E}"/>
              </a:ext>
            </a:extLst>
          </p:cNvPr>
          <p:cNvSpPr/>
          <p:nvPr/>
        </p:nvSpPr>
        <p:spPr>
          <a:xfrm>
            <a:off x="192881" y="5933292"/>
            <a:ext cx="8758238" cy="695118"/>
          </a:xfrm>
          <a:prstGeom prst="leftRightArrow">
            <a:avLst/>
          </a:prstGeom>
          <a:gradFill>
            <a:gsLst>
              <a:gs pos="0">
                <a:schemeClr val="tx2"/>
              </a:gs>
              <a:gs pos="100000">
                <a:schemeClr val="accent2"/>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8" name="Graphic 47" descr="Confused person with solid fill">
            <a:extLst>
              <a:ext uri="{FF2B5EF4-FFF2-40B4-BE49-F238E27FC236}">
                <a16:creationId xmlns:a16="http://schemas.microsoft.com/office/drawing/2014/main" id="{93FCF54C-2C30-4E7E-B9CB-BFBB2C81AB3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050998" y="5151063"/>
            <a:ext cx="1042003" cy="1042003"/>
          </a:xfrm>
          <a:prstGeom prst="rect">
            <a:avLst/>
          </a:prstGeom>
        </p:spPr>
      </p:pic>
      <p:pic>
        <p:nvPicPr>
          <p:cNvPr id="49" name="Graphic 48" descr="Shoe footprints with solid fill">
            <a:extLst>
              <a:ext uri="{FF2B5EF4-FFF2-40B4-BE49-F238E27FC236}">
                <a16:creationId xmlns:a16="http://schemas.microsoft.com/office/drawing/2014/main" id="{D1776116-79E5-474B-AED2-DEAE7516B7F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rot="16200000">
            <a:off x="376602" y="5098344"/>
            <a:ext cx="914400" cy="914400"/>
          </a:xfrm>
          <a:prstGeom prst="rect">
            <a:avLst/>
          </a:prstGeom>
        </p:spPr>
      </p:pic>
      <p:pic>
        <p:nvPicPr>
          <p:cNvPr id="50" name="Graphic 49" descr="Shoe footprints with solid fill">
            <a:extLst>
              <a:ext uri="{FF2B5EF4-FFF2-40B4-BE49-F238E27FC236}">
                <a16:creationId xmlns:a16="http://schemas.microsoft.com/office/drawing/2014/main" id="{076709B2-601C-4F18-84B5-7ADC9F07343D}"/>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rot="16200000">
            <a:off x="1615074" y="5098345"/>
            <a:ext cx="914400" cy="914400"/>
          </a:xfrm>
          <a:prstGeom prst="rect">
            <a:avLst/>
          </a:prstGeom>
        </p:spPr>
      </p:pic>
      <p:pic>
        <p:nvPicPr>
          <p:cNvPr id="51" name="Graphic 50" descr="Shoe footprints with solid fill">
            <a:extLst>
              <a:ext uri="{FF2B5EF4-FFF2-40B4-BE49-F238E27FC236}">
                <a16:creationId xmlns:a16="http://schemas.microsoft.com/office/drawing/2014/main" id="{F984E241-1A7F-4280-9CE8-4463DEE0442A}"/>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rot="16200000">
            <a:off x="2853545" y="5098344"/>
            <a:ext cx="914400" cy="914400"/>
          </a:xfrm>
          <a:prstGeom prst="rect">
            <a:avLst/>
          </a:prstGeom>
        </p:spPr>
      </p:pic>
      <p:pic>
        <p:nvPicPr>
          <p:cNvPr id="52" name="Graphic 51" descr="Shoe footprints with solid fill">
            <a:extLst>
              <a:ext uri="{FF2B5EF4-FFF2-40B4-BE49-F238E27FC236}">
                <a16:creationId xmlns:a16="http://schemas.microsoft.com/office/drawing/2014/main" id="{15C7E6CB-6C8C-46C6-8710-C41C521AB78D}"/>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rot="5400000" flipH="1">
            <a:off x="5262154" y="5070964"/>
            <a:ext cx="914400" cy="914400"/>
          </a:xfrm>
          <a:prstGeom prst="rect">
            <a:avLst/>
          </a:prstGeom>
        </p:spPr>
      </p:pic>
      <p:pic>
        <p:nvPicPr>
          <p:cNvPr id="53" name="Graphic 52" descr="Shoe footprints with solid fill">
            <a:extLst>
              <a:ext uri="{FF2B5EF4-FFF2-40B4-BE49-F238E27FC236}">
                <a16:creationId xmlns:a16="http://schemas.microsoft.com/office/drawing/2014/main" id="{EF8949B2-4CEA-4D7C-A948-ED153D629003}"/>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rot="5400000" flipH="1">
            <a:off x="6445579" y="5070964"/>
            <a:ext cx="914400" cy="914400"/>
          </a:xfrm>
          <a:prstGeom prst="rect">
            <a:avLst/>
          </a:prstGeom>
        </p:spPr>
      </p:pic>
      <p:pic>
        <p:nvPicPr>
          <p:cNvPr id="54" name="Graphic 53" descr="Shoe footprints with solid fill">
            <a:extLst>
              <a:ext uri="{FF2B5EF4-FFF2-40B4-BE49-F238E27FC236}">
                <a16:creationId xmlns:a16="http://schemas.microsoft.com/office/drawing/2014/main" id="{E480CBF2-C29E-45CB-9C98-14E344C3B815}"/>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rot="5400000" flipH="1">
            <a:off x="7629005" y="5070964"/>
            <a:ext cx="914400" cy="914400"/>
          </a:xfrm>
          <a:prstGeom prst="rect">
            <a:avLst/>
          </a:prstGeom>
        </p:spPr>
      </p:pic>
      <p:sp>
        <p:nvSpPr>
          <p:cNvPr id="55" name="Rectangle: Rounded Corners 33">
            <a:extLst>
              <a:ext uri="{FF2B5EF4-FFF2-40B4-BE49-F238E27FC236}">
                <a16:creationId xmlns:a16="http://schemas.microsoft.com/office/drawing/2014/main" id="{AC481CCF-D1F3-4B6E-AB11-7654B3B3CD12}"/>
              </a:ext>
            </a:extLst>
          </p:cNvPr>
          <p:cNvSpPr/>
          <p:nvPr/>
        </p:nvSpPr>
        <p:spPr>
          <a:xfrm>
            <a:off x="396365" y="6087586"/>
            <a:ext cx="1379922" cy="388524"/>
          </a:xfrm>
          <a:prstGeom prst="wedgeRoundRectCallout">
            <a:avLst>
              <a:gd name="adj1" fmla="val -9620"/>
              <a:gd name="adj2" fmla="val 8266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Century Gothic"/>
                <a:cs typeface="Century Gothic"/>
                <a:sym typeface="Century Gothic"/>
              </a:rPr>
              <a:t>I agree!</a:t>
            </a:r>
          </a:p>
        </p:txBody>
      </p:sp>
      <p:sp>
        <p:nvSpPr>
          <p:cNvPr id="56" name="Rectangle: Rounded Corners 33">
            <a:extLst>
              <a:ext uri="{FF2B5EF4-FFF2-40B4-BE49-F238E27FC236}">
                <a16:creationId xmlns:a16="http://schemas.microsoft.com/office/drawing/2014/main" id="{A40E0210-E566-4CA4-92B5-6689F7E9EE25}"/>
              </a:ext>
            </a:extLst>
          </p:cNvPr>
          <p:cNvSpPr/>
          <p:nvPr/>
        </p:nvSpPr>
        <p:spPr>
          <a:xfrm>
            <a:off x="7367713" y="6081945"/>
            <a:ext cx="1379922" cy="388524"/>
          </a:xfrm>
          <a:prstGeom prst="wedgeRoundRectCallout">
            <a:avLst>
              <a:gd name="adj1" fmla="val 12806"/>
              <a:gd name="adj2" fmla="val 86702"/>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Century Gothic"/>
                <a:cs typeface="Century Gothic"/>
                <a:sym typeface="Century Gothic"/>
              </a:rPr>
              <a:t>I disagree!</a:t>
            </a:r>
          </a:p>
        </p:txBody>
      </p:sp>
      <p:sp>
        <p:nvSpPr>
          <p:cNvPr id="3" name="Text Placeholder 1">
            <a:extLst>
              <a:ext uri="{FF2B5EF4-FFF2-40B4-BE49-F238E27FC236}">
                <a16:creationId xmlns:a16="http://schemas.microsoft.com/office/drawing/2014/main" id="{6205F684-DEF6-495D-BD7D-CF47DF2FCC3E}"/>
              </a:ext>
            </a:extLst>
          </p:cNvPr>
          <p:cNvSpPr>
            <a:spLocks noGrp="1"/>
          </p:cNvSpPr>
          <p:nvPr>
            <p:ph type="body" sz="quarter" idx="10"/>
          </p:nvPr>
        </p:nvSpPr>
        <p:spPr>
          <a:xfrm>
            <a:off x="776288" y="241911"/>
            <a:ext cx="7739062" cy="571500"/>
          </a:xfrm>
        </p:spPr>
        <p:txBody>
          <a:bodyPr/>
          <a:lstStyle/>
          <a:p>
            <a:r>
              <a:rPr lang="en-GB" dirty="0"/>
              <a:t>To share or not to share?</a:t>
            </a:r>
          </a:p>
        </p:txBody>
      </p:sp>
      <p:sp>
        <p:nvSpPr>
          <p:cNvPr id="4" name="Pentagon 20">
            <a:extLst>
              <a:ext uri="{FF2B5EF4-FFF2-40B4-BE49-F238E27FC236}">
                <a16:creationId xmlns:a16="http://schemas.microsoft.com/office/drawing/2014/main" id="{0A94DCBE-D32C-4C30-A1C8-3CA83884A87B}"/>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5" name="Graphic 15" descr="Chat">
            <a:extLst>
              <a:ext uri="{FF2B5EF4-FFF2-40B4-BE49-F238E27FC236}">
                <a16:creationId xmlns:a16="http://schemas.microsoft.com/office/drawing/2014/main" id="{BB7BBBB5-FB9B-4144-B49E-A7DF37EADC39}"/>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0" y="181738"/>
            <a:ext cx="579600" cy="579600"/>
          </a:xfrm>
          <a:prstGeom prst="rect">
            <a:avLst/>
          </a:prstGeom>
        </p:spPr>
      </p:pic>
      <p:pic>
        <p:nvPicPr>
          <p:cNvPr id="16" name="Picture 15" descr="A picture containing person, yellow, young&#10;&#10;Description automatically generated">
            <a:extLst>
              <a:ext uri="{FF2B5EF4-FFF2-40B4-BE49-F238E27FC236}">
                <a16:creationId xmlns:a16="http://schemas.microsoft.com/office/drawing/2014/main" id="{CCAF2069-9F7F-4DFC-A9F2-D0E099EDB0D2}"/>
              </a:ext>
            </a:extLst>
          </p:cNvPr>
          <p:cNvPicPr>
            <a:picLocks noChangeAspect="1"/>
          </p:cNvPicPr>
          <p:nvPr/>
        </p:nvPicPr>
        <p:blipFill rotWithShape="1">
          <a:blip r:embed="rId25">
            <a:clrChange>
              <a:clrFrom>
                <a:srgbClr val="FFFFFF"/>
              </a:clrFrom>
              <a:clrTo>
                <a:srgbClr val="FFFFFF">
                  <a:alpha val="0"/>
                </a:srgbClr>
              </a:clrTo>
            </a:clrChange>
          </a:blip>
          <a:srcRect t="6239" b="34603"/>
          <a:stretch/>
        </p:blipFill>
        <p:spPr>
          <a:xfrm>
            <a:off x="71248" y="1199712"/>
            <a:ext cx="4573845" cy="3607716"/>
          </a:xfrm>
          <a:prstGeom prst="rect">
            <a:avLst/>
          </a:prstGeom>
        </p:spPr>
      </p:pic>
      <p:sp>
        <p:nvSpPr>
          <p:cNvPr id="17" name="Rectangle: Rounded Corners 33">
            <a:extLst>
              <a:ext uri="{FF2B5EF4-FFF2-40B4-BE49-F238E27FC236}">
                <a16:creationId xmlns:a16="http://schemas.microsoft.com/office/drawing/2014/main" id="{A0065B35-20CC-4422-A5B7-B6BC37C9136B}"/>
              </a:ext>
            </a:extLst>
          </p:cNvPr>
          <p:cNvSpPr/>
          <p:nvPr/>
        </p:nvSpPr>
        <p:spPr>
          <a:xfrm>
            <a:off x="4900093" y="2149909"/>
            <a:ext cx="3643312" cy="2247504"/>
          </a:xfrm>
          <a:prstGeom prst="wedgeRoundRectCallout">
            <a:avLst>
              <a:gd name="adj1" fmla="val -63632"/>
              <a:gd name="adj2" fmla="val 5428"/>
              <a:gd name="adj3" fmla="val 16667"/>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The information is </a:t>
            </a:r>
            <a:r>
              <a:rPr lang="en-GB" sz="1600" b="1" dirty="0"/>
              <a:t>personal about us </a:t>
            </a:r>
            <a:r>
              <a:rPr lang="en-GB" sz="1600" dirty="0"/>
              <a:t>– some people might go to their doctor about something that’s really </a:t>
            </a:r>
            <a:r>
              <a:rPr lang="en-GB" sz="1600" b="1" dirty="0"/>
              <a:t>worrying or embarrassing</a:t>
            </a:r>
            <a:r>
              <a:rPr lang="en-GB" sz="1600" dirty="0"/>
              <a:t> to them. Even if it’s </a:t>
            </a:r>
            <a:r>
              <a:rPr lang="en-GB" sz="1600" b="1" dirty="0"/>
              <a:t>de-identified</a:t>
            </a:r>
            <a:r>
              <a:rPr lang="en-GB" sz="1600" dirty="0"/>
              <a:t>, I don’t like it.</a:t>
            </a:r>
          </a:p>
        </p:txBody>
      </p:sp>
    </p:spTree>
    <p:extLst>
      <p:ext uri="{BB962C8B-B14F-4D97-AF65-F5344CB8AC3E}">
        <p14:creationId xmlns:p14="http://schemas.microsoft.com/office/powerpoint/2010/main" val="106221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958ED0F-AF3C-40DA-9284-9671068E251A}"/>
              </a:ext>
            </a:extLst>
          </p:cNvPr>
          <p:cNvGrpSpPr/>
          <p:nvPr/>
        </p:nvGrpSpPr>
        <p:grpSpPr>
          <a:xfrm>
            <a:off x="45331" y="1171980"/>
            <a:ext cx="2520000" cy="2520000"/>
            <a:chOff x="356762" y="1181166"/>
            <a:chExt cx="3240000" cy="3364690"/>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69FCAB81-FB2E-4135-8B00-7F46184C57F1}"/>
                </a:ext>
              </a:extLst>
            </p:cNvPr>
            <p:cNvSpPr/>
            <p:nvPr/>
          </p:nvSpPr>
          <p:spPr>
            <a:xfrm>
              <a:off x="356762" y="1181166"/>
              <a:ext cx="3240000" cy="3240000"/>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23521C4A-16B5-45C0-AB6F-969F1C49E993}"/>
                </a:ext>
              </a:extLst>
            </p:cNvPr>
            <p:cNvSpPr/>
            <p:nvPr/>
          </p:nvSpPr>
          <p:spPr>
            <a:xfrm>
              <a:off x="626762" y="1452842"/>
              <a:ext cx="2700000" cy="2700000"/>
            </a:xfrm>
            <a:prstGeom prst="ellipse">
              <a:avLst/>
            </a:prstGeom>
            <a:solidFill>
              <a:srgbClr val="FFD3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9" name="Graphic 48" descr="Heart with pulse outline">
              <a:extLst>
                <a:ext uri="{FF2B5EF4-FFF2-40B4-BE49-F238E27FC236}">
                  <a16:creationId xmlns:a16="http://schemas.microsoft.com/office/drawing/2014/main" id="{224EBD29-2798-46A9-8DE0-2F5F269104B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3988" y="1420308"/>
              <a:ext cx="3125548" cy="3125548"/>
            </a:xfrm>
            <a:prstGeom prst="rect">
              <a:avLst/>
            </a:prstGeom>
          </p:spPr>
        </p:pic>
      </p:grpSp>
      <p:grpSp>
        <p:nvGrpSpPr>
          <p:cNvPr id="50" name="Group 49">
            <a:extLst>
              <a:ext uri="{FF2B5EF4-FFF2-40B4-BE49-F238E27FC236}">
                <a16:creationId xmlns:a16="http://schemas.microsoft.com/office/drawing/2014/main" id="{8D6C853B-0590-4CD0-BD87-3B9B16D58862}"/>
              </a:ext>
            </a:extLst>
          </p:cNvPr>
          <p:cNvGrpSpPr/>
          <p:nvPr/>
        </p:nvGrpSpPr>
        <p:grpSpPr>
          <a:xfrm>
            <a:off x="6018653" y="1032708"/>
            <a:ext cx="3060000" cy="3060000"/>
            <a:chOff x="212629" y="4264060"/>
            <a:chExt cx="3036421" cy="3025154"/>
          </a:xfrm>
          <a:effectLst>
            <a:outerShdw blurRad="50800" dist="38100" dir="2700000" algn="tl" rotWithShape="0">
              <a:prstClr val="black">
                <a:alpha val="40000"/>
              </a:prstClr>
            </a:outerShdw>
          </a:effectLst>
        </p:grpSpPr>
        <p:grpSp>
          <p:nvGrpSpPr>
            <p:cNvPr id="51" name="Group 50">
              <a:extLst>
                <a:ext uri="{FF2B5EF4-FFF2-40B4-BE49-F238E27FC236}">
                  <a16:creationId xmlns:a16="http://schemas.microsoft.com/office/drawing/2014/main" id="{D15EE81B-AAFF-4DF6-8CAF-3BA8DD4E1C52}"/>
                </a:ext>
              </a:extLst>
            </p:cNvPr>
            <p:cNvGrpSpPr/>
            <p:nvPr/>
          </p:nvGrpSpPr>
          <p:grpSpPr>
            <a:xfrm>
              <a:off x="212629" y="4264060"/>
              <a:ext cx="3036421" cy="3025154"/>
              <a:chOff x="356762" y="1181166"/>
              <a:chExt cx="3240000" cy="3240000"/>
            </a:xfrm>
            <a:solidFill>
              <a:schemeClr val="bg2"/>
            </a:solidFill>
          </p:grpSpPr>
          <p:sp>
            <p:nvSpPr>
              <p:cNvPr id="53" name="Oval 52">
                <a:extLst>
                  <a:ext uri="{FF2B5EF4-FFF2-40B4-BE49-F238E27FC236}">
                    <a16:creationId xmlns:a16="http://schemas.microsoft.com/office/drawing/2014/main" id="{D5CE9BCB-EAEE-4FF3-B0F0-9127CD8EB18F}"/>
                  </a:ext>
                </a:extLst>
              </p:cNvPr>
              <p:cNvSpPr/>
              <p:nvPr/>
            </p:nvSpPr>
            <p:spPr>
              <a:xfrm>
                <a:off x="356762" y="1181166"/>
                <a:ext cx="3240000" cy="32400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0BF98949-AA8A-4E73-8C92-43E8E6A60783}"/>
                  </a:ext>
                </a:extLst>
              </p:cNvPr>
              <p:cNvSpPr/>
              <p:nvPr/>
            </p:nvSpPr>
            <p:spPr>
              <a:xfrm>
                <a:off x="626762" y="1452842"/>
                <a:ext cx="2700000" cy="2700000"/>
              </a:xfrm>
              <a:prstGeom prst="ellips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52" name="Graphic 51" descr="Medical outline">
              <a:extLst>
                <a:ext uri="{FF2B5EF4-FFF2-40B4-BE49-F238E27FC236}">
                  <a16:creationId xmlns:a16="http://schemas.microsoft.com/office/drawing/2014/main" id="{F9734A54-88C9-43EA-9E86-A3EF7F0CCCD8}"/>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65665" y="4517721"/>
              <a:ext cx="2533153" cy="2520961"/>
            </a:xfrm>
            <a:prstGeom prst="rect">
              <a:avLst/>
            </a:prstGeom>
          </p:spPr>
        </p:pic>
      </p:grpSp>
      <p:grpSp>
        <p:nvGrpSpPr>
          <p:cNvPr id="55" name="Group 54">
            <a:extLst>
              <a:ext uri="{FF2B5EF4-FFF2-40B4-BE49-F238E27FC236}">
                <a16:creationId xmlns:a16="http://schemas.microsoft.com/office/drawing/2014/main" id="{F97BE7B7-E8E4-402A-9DD2-99814CEB3672}"/>
              </a:ext>
            </a:extLst>
          </p:cNvPr>
          <p:cNvGrpSpPr/>
          <p:nvPr/>
        </p:nvGrpSpPr>
        <p:grpSpPr>
          <a:xfrm>
            <a:off x="3379354" y="2248131"/>
            <a:ext cx="2340000" cy="2340000"/>
            <a:chOff x="5992928" y="3845975"/>
            <a:chExt cx="2381095" cy="2383732"/>
          </a:xfrm>
          <a:effectLst>
            <a:outerShdw blurRad="50800" dist="38100" dir="2700000" algn="tl" rotWithShape="0">
              <a:prstClr val="black">
                <a:alpha val="40000"/>
              </a:prstClr>
            </a:outerShdw>
          </a:effectLst>
        </p:grpSpPr>
        <p:grpSp>
          <p:nvGrpSpPr>
            <p:cNvPr id="56" name="Group 55">
              <a:extLst>
                <a:ext uri="{FF2B5EF4-FFF2-40B4-BE49-F238E27FC236}">
                  <a16:creationId xmlns:a16="http://schemas.microsoft.com/office/drawing/2014/main" id="{97FBA839-C100-4D9D-BC4B-DE8DAFE8C6E6}"/>
                </a:ext>
              </a:extLst>
            </p:cNvPr>
            <p:cNvGrpSpPr/>
            <p:nvPr/>
          </p:nvGrpSpPr>
          <p:grpSpPr>
            <a:xfrm>
              <a:off x="5992928" y="3845975"/>
              <a:ext cx="2381095" cy="2383732"/>
              <a:chOff x="356762" y="1181166"/>
              <a:chExt cx="3240000" cy="3240000"/>
            </a:xfrm>
          </p:grpSpPr>
          <p:sp>
            <p:nvSpPr>
              <p:cNvPr id="58" name="Oval 57">
                <a:extLst>
                  <a:ext uri="{FF2B5EF4-FFF2-40B4-BE49-F238E27FC236}">
                    <a16:creationId xmlns:a16="http://schemas.microsoft.com/office/drawing/2014/main" id="{AB728297-4053-44B5-B5AC-ED27B9AD2CCF}"/>
                  </a:ext>
                </a:extLst>
              </p:cNvPr>
              <p:cNvSpPr/>
              <p:nvPr/>
            </p:nvSpPr>
            <p:spPr>
              <a:xfrm>
                <a:off x="356762" y="1181166"/>
                <a:ext cx="3240000" cy="32400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CE824A1C-7651-462D-9CE8-D97CDFCF9FA5}"/>
                  </a:ext>
                </a:extLst>
              </p:cNvPr>
              <p:cNvSpPr/>
              <p:nvPr/>
            </p:nvSpPr>
            <p:spPr>
              <a:xfrm>
                <a:off x="626762" y="1452842"/>
                <a:ext cx="2700000" cy="270000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57" name="Graphic 56" descr="IV outline">
              <a:extLst>
                <a:ext uri="{FF2B5EF4-FFF2-40B4-BE49-F238E27FC236}">
                  <a16:creationId xmlns:a16="http://schemas.microsoft.com/office/drawing/2014/main" id="{50991771-5FF6-4A24-9B97-7FDDFA37C7B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91353" y="4045852"/>
              <a:ext cx="1987441" cy="1987441"/>
            </a:xfrm>
            <a:prstGeom prst="rect">
              <a:avLst/>
            </a:prstGeom>
          </p:spPr>
        </p:pic>
      </p:grpSp>
      <p:sp>
        <p:nvSpPr>
          <p:cNvPr id="60" name="Rectangle 59">
            <a:extLst>
              <a:ext uri="{FF2B5EF4-FFF2-40B4-BE49-F238E27FC236}">
                <a16:creationId xmlns:a16="http://schemas.microsoft.com/office/drawing/2014/main" id="{329CA167-42CA-48AA-9B7C-A702928B5E2D}"/>
              </a:ext>
            </a:extLst>
          </p:cNvPr>
          <p:cNvSpPr/>
          <p:nvPr/>
        </p:nvSpPr>
        <p:spPr>
          <a:xfrm>
            <a:off x="0" y="1001302"/>
            <a:ext cx="9144000" cy="3813585"/>
          </a:xfrm>
          <a:prstGeom prst="rect">
            <a:avLst/>
          </a:prstGeom>
          <a:solidFill>
            <a:srgbClr val="F2F2F2">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019DFCD0-9218-4222-B5AB-148B56C56B86}"/>
              </a:ext>
            </a:extLst>
          </p:cNvPr>
          <p:cNvSpPr/>
          <p:nvPr/>
        </p:nvSpPr>
        <p:spPr>
          <a:xfrm>
            <a:off x="-2729" y="4807428"/>
            <a:ext cx="9146729" cy="2050572"/>
          </a:xfrm>
          <a:prstGeom prst="rect">
            <a:avLst/>
          </a:prstGeom>
          <a:solidFill>
            <a:schemeClr val="accent3">
              <a:lumMod val="90000"/>
              <a:alpha val="3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Arrow: Left-Right 61">
            <a:extLst>
              <a:ext uri="{FF2B5EF4-FFF2-40B4-BE49-F238E27FC236}">
                <a16:creationId xmlns:a16="http://schemas.microsoft.com/office/drawing/2014/main" id="{427D46FA-9C7B-4943-A0A0-41C0AAE3833C}"/>
              </a:ext>
            </a:extLst>
          </p:cNvPr>
          <p:cNvSpPr/>
          <p:nvPr/>
        </p:nvSpPr>
        <p:spPr>
          <a:xfrm>
            <a:off x="192881" y="5933292"/>
            <a:ext cx="8758238" cy="695118"/>
          </a:xfrm>
          <a:prstGeom prst="leftRightArrow">
            <a:avLst/>
          </a:prstGeom>
          <a:gradFill>
            <a:gsLst>
              <a:gs pos="0">
                <a:schemeClr val="tx2"/>
              </a:gs>
              <a:gs pos="100000">
                <a:schemeClr val="accent2"/>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3" name="Graphic 62" descr="Confused person with solid fill">
            <a:extLst>
              <a:ext uri="{FF2B5EF4-FFF2-40B4-BE49-F238E27FC236}">
                <a16:creationId xmlns:a16="http://schemas.microsoft.com/office/drawing/2014/main" id="{02E50F9F-1A60-4A6D-BF39-19390E1582F9}"/>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4050998" y="5151063"/>
            <a:ext cx="1042003" cy="1042003"/>
          </a:xfrm>
          <a:prstGeom prst="rect">
            <a:avLst/>
          </a:prstGeom>
        </p:spPr>
      </p:pic>
      <p:pic>
        <p:nvPicPr>
          <p:cNvPr id="64" name="Graphic 63" descr="Shoe footprints with solid fill">
            <a:extLst>
              <a:ext uri="{FF2B5EF4-FFF2-40B4-BE49-F238E27FC236}">
                <a16:creationId xmlns:a16="http://schemas.microsoft.com/office/drawing/2014/main" id="{CDB709F8-A53C-471A-8B3E-76E096E4C71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rot="16200000">
            <a:off x="376602" y="5098344"/>
            <a:ext cx="914400" cy="914400"/>
          </a:xfrm>
          <a:prstGeom prst="rect">
            <a:avLst/>
          </a:prstGeom>
        </p:spPr>
      </p:pic>
      <p:pic>
        <p:nvPicPr>
          <p:cNvPr id="65" name="Graphic 64" descr="Shoe footprints with solid fill">
            <a:extLst>
              <a:ext uri="{FF2B5EF4-FFF2-40B4-BE49-F238E27FC236}">
                <a16:creationId xmlns:a16="http://schemas.microsoft.com/office/drawing/2014/main" id="{841E00D0-3337-46E0-A853-E3F1D895895B}"/>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rot="16200000">
            <a:off x="1615074" y="5098345"/>
            <a:ext cx="914400" cy="914400"/>
          </a:xfrm>
          <a:prstGeom prst="rect">
            <a:avLst/>
          </a:prstGeom>
        </p:spPr>
      </p:pic>
      <p:pic>
        <p:nvPicPr>
          <p:cNvPr id="66" name="Graphic 65" descr="Shoe footprints with solid fill">
            <a:extLst>
              <a:ext uri="{FF2B5EF4-FFF2-40B4-BE49-F238E27FC236}">
                <a16:creationId xmlns:a16="http://schemas.microsoft.com/office/drawing/2014/main" id="{448839ED-9A79-4EE7-B67F-9D0D31C8A85B}"/>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rot="16200000">
            <a:off x="2853545" y="5098344"/>
            <a:ext cx="914400" cy="914400"/>
          </a:xfrm>
          <a:prstGeom prst="rect">
            <a:avLst/>
          </a:prstGeom>
        </p:spPr>
      </p:pic>
      <p:pic>
        <p:nvPicPr>
          <p:cNvPr id="67" name="Graphic 66" descr="Shoe footprints with solid fill">
            <a:extLst>
              <a:ext uri="{FF2B5EF4-FFF2-40B4-BE49-F238E27FC236}">
                <a16:creationId xmlns:a16="http://schemas.microsoft.com/office/drawing/2014/main" id="{10DBBA0C-C03F-4CB1-ADD2-74D916AE6FE9}"/>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rot="5400000" flipH="1">
            <a:off x="5262154" y="5070964"/>
            <a:ext cx="914400" cy="914400"/>
          </a:xfrm>
          <a:prstGeom prst="rect">
            <a:avLst/>
          </a:prstGeom>
        </p:spPr>
      </p:pic>
      <p:pic>
        <p:nvPicPr>
          <p:cNvPr id="68" name="Graphic 67" descr="Shoe footprints with solid fill">
            <a:extLst>
              <a:ext uri="{FF2B5EF4-FFF2-40B4-BE49-F238E27FC236}">
                <a16:creationId xmlns:a16="http://schemas.microsoft.com/office/drawing/2014/main" id="{62CF409E-5404-48BD-B120-574E6C3C6129}"/>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rot="5400000" flipH="1">
            <a:off x="6445579" y="5070964"/>
            <a:ext cx="914400" cy="914400"/>
          </a:xfrm>
          <a:prstGeom prst="rect">
            <a:avLst/>
          </a:prstGeom>
        </p:spPr>
      </p:pic>
      <p:pic>
        <p:nvPicPr>
          <p:cNvPr id="69" name="Graphic 68" descr="Shoe footprints with solid fill">
            <a:extLst>
              <a:ext uri="{FF2B5EF4-FFF2-40B4-BE49-F238E27FC236}">
                <a16:creationId xmlns:a16="http://schemas.microsoft.com/office/drawing/2014/main" id="{F2C01340-36F9-43A0-843C-162B64E63AE6}"/>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rot="5400000" flipH="1">
            <a:off x="7629005" y="5070964"/>
            <a:ext cx="914400" cy="914400"/>
          </a:xfrm>
          <a:prstGeom prst="rect">
            <a:avLst/>
          </a:prstGeom>
        </p:spPr>
      </p:pic>
      <p:sp>
        <p:nvSpPr>
          <p:cNvPr id="70" name="Rectangle: Rounded Corners 33">
            <a:extLst>
              <a:ext uri="{FF2B5EF4-FFF2-40B4-BE49-F238E27FC236}">
                <a16:creationId xmlns:a16="http://schemas.microsoft.com/office/drawing/2014/main" id="{C887AB7C-008C-451C-9E3C-83B78F43EF88}"/>
              </a:ext>
            </a:extLst>
          </p:cNvPr>
          <p:cNvSpPr/>
          <p:nvPr/>
        </p:nvSpPr>
        <p:spPr>
          <a:xfrm>
            <a:off x="396365" y="6087586"/>
            <a:ext cx="1379922" cy="388524"/>
          </a:xfrm>
          <a:prstGeom prst="wedgeRoundRectCallout">
            <a:avLst>
              <a:gd name="adj1" fmla="val -9620"/>
              <a:gd name="adj2" fmla="val 8266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Century Gothic"/>
                <a:cs typeface="Century Gothic"/>
                <a:sym typeface="Century Gothic"/>
              </a:rPr>
              <a:t>I agree!</a:t>
            </a:r>
          </a:p>
        </p:txBody>
      </p:sp>
      <p:sp>
        <p:nvSpPr>
          <p:cNvPr id="71" name="Rectangle: Rounded Corners 33">
            <a:extLst>
              <a:ext uri="{FF2B5EF4-FFF2-40B4-BE49-F238E27FC236}">
                <a16:creationId xmlns:a16="http://schemas.microsoft.com/office/drawing/2014/main" id="{A2AC702C-30B2-46F7-A82A-31A7E53CADB8}"/>
              </a:ext>
            </a:extLst>
          </p:cNvPr>
          <p:cNvSpPr/>
          <p:nvPr/>
        </p:nvSpPr>
        <p:spPr>
          <a:xfrm>
            <a:off x="7367713" y="6081945"/>
            <a:ext cx="1379922" cy="388524"/>
          </a:xfrm>
          <a:prstGeom prst="wedgeRoundRectCallout">
            <a:avLst>
              <a:gd name="adj1" fmla="val 12806"/>
              <a:gd name="adj2" fmla="val 86702"/>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Century Gothic"/>
                <a:cs typeface="Century Gothic"/>
                <a:sym typeface="Century Gothic"/>
              </a:rPr>
              <a:t>I disagree!</a:t>
            </a:r>
          </a:p>
        </p:txBody>
      </p:sp>
      <p:sp>
        <p:nvSpPr>
          <p:cNvPr id="3" name="Text Placeholder 1">
            <a:extLst>
              <a:ext uri="{FF2B5EF4-FFF2-40B4-BE49-F238E27FC236}">
                <a16:creationId xmlns:a16="http://schemas.microsoft.com/office/drawing/2014/main" id="{6205F684-DEF6-495D-BD7D-CF47DF2FCC3E}"/>
              </a:ext>
            </a:extLst>
          </p:cNvPr>
          <p:cNvSpPr>
            <a:spLocks noGrp="1"/>
          </p:cNvSpPr>
          <p:nvPr>
            <p:ph type="body" sz="quarter" idx="10"/>
          </p:nvPr>
        </p:nvSpPr>
        <p:spPr>
          <a:xfrm>
            <a:off x="776288" y="241911"/>
            <a:ext cx="7739062" cy="571500"/>
          </a:xfrm>
        </p:spPr>
        <p:txBody>
          <a:bodyPr/>
          <a:lstStyle/>
          <a:p>
            <a:r>
              <a:rPr lang="en-GB" dirty="0"/>
              <a:t>To share or not to share?</a:t>
            </a:r>
          </a:p>
        </p:txBody>
      </p:sp>
      <p:sp>
        <p:nvSpPr>
          <p:cNvPr id="4" name="Pentagon 20">
            <a:extLst>
              <a:ext uri="{FF2B5EF4-FFF2-40B4-BE49-F238E27FC236}">
                <a16:creationId xmlns:a16="http://schemas.microsoft.com/office/drawing/2014/main" id="{0A94DCBE-D32C-4C30-A1C8-3CA83884A87B}"/>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5" name="Graphic 15" descr="Chat">
            <a:extLst>
              <a:ext uri="{FF2B5EF4-FFF2-40B4-BE49-F238E27FC236}">
                <a16:creationId xmlns:a16="http://schemas.microsoft.com/office/drawing/2014/main" id="{BB7BBBB5-FB9B-4144-B49E-A7DF37EADC39}"/>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xmlns="" r:embed="rId24"/>
              </a:ext>
            </a:extLst>
          </a:blip>
          <a:stretch>
            <a:fillRect/>
          </a:stretch>
        </p:blipFill>
        <p:spPr>
          <a:xfrm>
            <a:off x="0" y="181738"/>
            <a:ext cx="579600" cy="579600"/>
          </a:xfrm>
          <a:prstGeom prst="rect">
            <a:avLst/>
          </a:prstGeom>
        </p:spPr>
      </p:pic>
      <p:pic>
        <p:nvPicPr>
          <p:cNvPr id="16" name="Picture 15" descr="A picture containing person, orange, posing&#10;&#10;Description automatically generated">
            <a:extLst>
              <a:ext uri="{FF2B5EF4-FFF2-40B4-BE49-F238E27FC236}">
                <a16:creationId xmlns:a16="http://schemas.microsoft.com/office/drawing/2014/main" id="{8A178682-332A-4A06-92B2-3098B37C582A}"/>
              </a:ext>
            </a:extLst>
          </p:cNvPr>
          <p:cNvPicPr>
            <a:picLocks noChangeAspect="1"/>
          </p:cNvPicPr>
          <p:nvPr/>
        </p:nvPicPr>
        <p:blipFill rotWithShape="1">
          <a:blip r:embed="rId25">
            <a:clrChange>
              <a:clrFrom>
                <a:srgbClr val="FFFFFF"/>
              </a:clrFrom>
              <a:clrTo>
                <a:srgbClr val="FFFFFF">
                  <a:alpha val="0"/>
                </a:srgbClr>
              </a:clrTo>
            </a:clrChange>
          </a:blip>
          <a:srcRect l="14276" r="14159"/>
          <a:stretch/>
        </p:blipFill>
        <p:spPr>
          <a:xfrm>
            <a:off x="5542746" y="1001302"/>
            <a:ext cx="2720066" cy="3800805"/>
          </a:xfrm>
          <a:prstGeom prst="rect">
            <a:avLst/>
          </a:prstGeom>
        </p:spPr>
      </p:pic>
      <p:sp>
        <p:nvSpPr>
          <p:cNvPr id="17" name="Rectangle: Rounded Corners 33">
            <a:extLst>
              <a:ext uri="{FF2B5EF4-FFF2-40B4-BE49-F238E27FC236}">
                <a16:creationId xmlns:a16="http://schemas.microsoft.com/office/drawing/2014/main" id="{6D9402C7-5646-4694-A98E-A47E030D744D}"/>
              </a:ext>
            </a:extLst>
          </p:cNvPr>
          <p:cNvSpPr/>
          <p:nvPr/>
        </p:nvSpPr>
        <p:spPr>
          <a:xfrm>
            <a:off x="667557" y="2043113"/>
            <a:ext cx="4371975" cy="2051052"/>
          </a:xfrm>
          <a:prstGeom prst="wedgeRoundRectCallout">
            <a:avLst>
              <a:gd name="adj1" fmla="val 66643"/>
              <a:gd name="adj2" fmla="val -22518"/>
              <a:gd name="adj3" fmla="val 16667"/>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Knowing what medical conditions people have means that </a:t>
            </a:r>
            <a:r>
              <a:rPr lang="en-GB" sz="1600" b="1" dirty="0"/>
              <a:t>the Government and NHS can plan to give us the best care. </a:t>
            </a:r>
            <a:r>
              <a:rPr lang="en-GB" sz="1600" dirty="0"/>
              <a:t>For example, they might see that lots more young children have </a:t>
            </a:r>
            <a:r>
              <a:rPr lang="en-GB" sz="1600" b="1" dirty="0"/>
              <a:t>asthma</a:t>
            </a:r>
            <a:r>
              <a:rPr lang="en-GB" sz="1600" dirty="0"/>
              <a:t>, so they’ll be able to </a:t>
            </a:r>
            <a:r>
              <a:rPr lang="en-GB" sz="1600" b="1" dirty="0"/>
              <a:t>make changes</a:t>
            </a:r>
            <a:r>
              <a:rPr lang="en-GB" sz="1600" dirty="0"/>
              <a:t>!</a:t>
            </a:r>
          </a:p>
        </p:txBody>
      </p:sp>
    </p:spTree>
    <p:extLst>
      <p:ext uri="{BB962C8B-B14F-4D97-AF65-F5344CB8AC3E}">
        <p14:creationId xmlns:p14="http://schemas.microsoft.com/office/powerpoint/2010/main" val="174854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96D2F7E7-8E9C-4B20-9B5F-9F9F11FE52A7}"/>
              </a:ext>
            </a:extLst>
          </p:cNvPr>
          <p:cNvGrpSpPr/>
          <p:nvPr/>
        </p:nvGrpSpPr>
        <p:grpSpPr>
          <a:xfrm>
            <a:off x="45331" y="1171980"/>
            <a:ext cx="2520000" cy="2520000"/>
            <a:chOff x="356762" y="1181166"/>
            <a:chExt cx="3240000" cy="3364690"/>
          </a:xfrm>
          <a:effectLst>
            <a:outerShdw blurRad="50800" dist="38100" dir="2700000" algn="tl" rotWithShape="0">
              <a:prstClr val="black">
                <a:alpha val="40000"/>
              </a:prstClr>
            </a:outerShdw>
          </a:effectLst>
        </p:grpSpPr>
        <p:sp>
          <p:nvSpPr>
            <p:cNvPr id="32" name="Oval 31">
              <a:extLst>
                <a:ext uri="{FF2B5EF4-FFF2-40B4-BE49-F238E27FC236}">
                  <a16:creationId xmlns:a16="http://schemas.microsoft.com/office/drawing/2014/main" id="{169BCA90-97DB-4BF1-838C-F930DD6E6BA2}"/>
                </a:ext>
              </a:extLst>
            </p:cNvPr>
            <p:cNvSpPr/>
            <p:nvPr/>
          </p:nvSpPr>
          <p:spPr>
            <a:xfrm>
              <a:off x="356762" y="1181166"/>
              <a:ext cx="3240000" cy="3240000"/>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B60F0289-7EA7-41CE-B5D9-85A36CC8AB6A}"/>
                </a:ext>
              </a:extLst>
            </p:cNvPr>
            <p:cNvSpPr/>
            <p:nvPr/>
          </p:nvSpPr>
          <p:spPr>
            <a:xfrm>
              <a:off x="626762" y="1452842"/>
              <a:ext cx="2700000" cy="2700000"/>
            </a:xfrm>
            <a:prstGeom prst="ellipse">
              <a:avLst/>
            </a:prstGeom>
            <a:solidFill>
              <a:srgbClr val="FFD3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4" name="Graphic 33" descr="Heart with pulse outline">
              <a:extLst>
                <a:ext uri="{FF2B5EF4-FFF2-40B4-BE49-F238E27FC236}">
                  <a16:creationId xmlns:a16="http://schemas.microsoft.com/office/drawing/2014/main" id="{95AAA8BE-28E6-491B-ACA7-0B33A79DB06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3988" y="1420308"/>
              <a:ext cx="3125548" cy="3125548"/>
            </a:xfrm>
            <a:prstGeom prst="rect">
              <a:avLst/>
            </a:prstGeom>
          </p:spPr>
        </p:pic>
      </p:grpSp>
      <p:grpSp>
        <p:nvGrpSpPr>
          <p:cNvPr id="35" name="Group 34">
            <a:extLst>
              <a:ext uri="{FF2B5EF4-FFF2-40B4-BE49-F238E27FC236}">
                <a16:creationId xmlns:a16="http://schemas.microsoft.com/office/drawing/2014/main" id="{1934DAA6-C8EA-4BA7-B0D2-1EE02D50A2D5}"/>
              </a:ext>
            </a:extLst>
          </p:cNvPr>
          <p:cNvGrpSpPr/>
          <p:nvPr/>
        </p:nvGrpSpPr>
        <p:grpSpPr>
          <a:xfrm>
            <a:off x="6018653" y="1032708"/>
            <a:ext cx="3060000" cy="3060000"/>
            <a:chOff x="212629" y="4264060"/>
            <a:chExt cx="3036421" cy="3025154"/>
          </a:xfrm>
          <a:effectLst>
            <a:outerShdw blurRad="50800" dist="38100" dir="2700000" algn="tl" rotWithShape="0">
              <a:prstClr val="black">
                <a:alpha val="40000"/>
              </a:prstClr>
            </a:outerShdw>
          </a:effectLst>
        </p:grpSpPr>
        <p:grpSp>
          <p:nvGrpSpPr>
            <p:cNvPr id="36" name="Group 35">
              <a:extLst>
                <a:ext uri="{FF2B5EF4-FFF2-40B4-BE49-F238E27FC236}">
                  <a16:creationId xmlns:a16="http://schemas.microsoft.com/office/drawing/2014/main" id="{FFEA8A3B-C9CE-4818-9D80-24E43E205C9E}"/>
                </a:ext>
              </a:extLst>
            </p:cNvPr>
            <p:cNvGrpSpPr/>
            <p:nvPr/>
          </p:nvGrpSpPr>
          <p:grpSpPr>
            <a:xfrm>
              <a:off x="212629" y="4264060"/>
              <a:ext cx="3036421" cy="3025154"/>
              <a:chOff x="356762" y="1181166"/>
              <a:chExt cx="3240000" cy="3240000"/>
            </a:xfrm>
            <a:solidFill>
              <a:schemeClr val="bg2"/>
            </a:solidFill>
          </p:grpSpPr>
          <p:sp>
            <p:nvSpPr>
              <p:cNvPr id="38" name="Oval 37">
                <a:extLst>
                  <a:ext uri="{FF2B5EF4-FFF2-40B4-BE49-F238E27FC236}">
                    <a16:creationId xmlns:a16="http://schemas.microsoft.com/office/drawing/2014/main" id="{81E0C7A2-DECE-4AA6-9E3A-5D23F3A44090}"/>
                  </a:ext>
                </a:extLst>
              </p:cNvPr>
              <p:cNvSpPr/>
              <p:nvPr/>
            </p:nvSpPr>
            <p:spPr>
              <a:xfrm>
                <a:off x="356762" y="1181166"/>
                <a:ext cx="3240000" cy="324000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FC422CA7-8AED-42B9-8D62-31CFBBDC262C}"/>
                  </a:ext>
                </a:extLst>
              </p:cNvPr>
              <p:cNvSpPr/>
              <p:nvPr/>
            </p:nvSpPr>
            <p:spPr>
              <a:xfrm>
                <a:off x="626762" y="1452842"/>
                <a:ext cx="2700000" cy="2700000"/>
              </a:xfrm>
              <a:prstGeom prst="ellips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37" name="Graphic 36" descr="Medical outline">
              <a:extLst>
                <a:ext uri="{FF2B5EF4-FFF2-40B4-BE49-F238E27FC236}">
                  <a16:creationId xmlns:a16="http://schemas.microsoft.com/office/drawing/2014/main" id="{C2DE7765-49EF-4762-8A6A-A4D48D1097C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65665" y="4517721"/>
              <a:ext cx="2533153" cy="2520961"/>
            </a:xfrm>
            <a:prstGeom prst="rect">
              <a:avLst/>
            </a:prstGeom>
          </p:spPr>
        </p:pic>
      </p:grpSp>
      <p:grpSp>
        <p:nvGrpSpPr>
          <p:cNvPr id="40" name="Group 39">
            <a:extLst>
              <a:ext uri="{FF2B5EF4-FFF2-40B4-BE49-F238E27FC236}">
                <a16:creationId xmlns:a16="http://schemas.microsoft.com/office/drawing/2014/main" id="{2D5DC782-5574-49FB-AA40-D32DF46C6433}"/>
              </a:ext>
            </a:extLst>
          </p:cNvPr>
          <p:cNvGrpSpPr/>
          <p:nvPr/>
        </p:nvGrpSpPr>
        <p:grpSpPr>
          <a:xfrm>
            <a:off x="3379354" y="2248131"/>
            <a:ext cx="2340000" cy="2340000"/>
            <a:chOff x="5992928" y="3845975"/>
            <a:chExt cx="2381095" cy="2383732"/>
          </a:xfrm>
          <a:effectLst>
            <a:outerShdw blurRad="50800" dist="38100" dir="2700000" algn="tl" rotWithShape="0">
              <a:prstClr val="black">
                <a:alpha val="40000"/>
              </a:prstClr>
            </a:outerShdw>
          </a:effectLst>
        </p:grpSpPr>
        <p:grpSp>
          <p:nvGrpSpPr>
            <p:cNvPr id="41" name="Group 40">
              <a:extLst>
                <a:ext uri="{FF2B5EF4-FFF2-40B4-BE49-F238E27FC236}">
                  <a16:creationId xmlns:a16="http://schemas.microsoft.com/office/drawing/2014/main" id="{19C4BDC9-925F-4824-9C33-824D01BBD9E3}"/>
                </a:ext>
              </a:extLst>
            </p:cNvPr>
            <p:cNvGrpSpPr/>
            <p:nvPr/>
          </p:nvGrpSpPr>
          <p:grpSpPr>
            <a:xfrm>
              <a:off x="5992928" y="3845975"/>
              <a:ext cx="2381095" cy="2383732"/>
              <a:chOff x="356762" y="1181166"/>
              <a:chExt cx="3240000" cy="3240000"/>
            </a:xfrm>
          </p:grpSpPr>
          <p:sp>
            <p:nvSpPr>
              <p:cNvPr id="43" name="Oval 42">
                <a:extLst>
                  <a:ext uri="{FF2B5EF4-FFF2-40B4-BE49-F238E27FC236}">
                    <a16:creationId xmlns:a16="http://schemas.microsoft.com/office/drawing/2014/main" id="{CD002901-72CC-4DAA-A7FF-97EE1306EDB8}"/>
                  </a:ext>
                </a:extLst>
              </p:cNvPr>
              <p:cNvSpPr/>
              <p:nvPr/>
            </p:nvSpPr>
            <p:spPr>
              <a:xfrm>
                <a:off x="356762" y="1181166"/>
                <a:ext cx="3240000" cy="32400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9EE50B80-C431-4C0D-91BF-C4F09E363159}"/>
                  </a:ext>
                </a:extLst>
              </p:cNvPr>
              <p:cNvSpPr/>
              <p:nvPr/>
            </p:nvSpPr>
            <p:spPr>
              <a:xfrm>
                <a:off x="626762" y="1452842"/>
                <a:ext cx="2700000" cy="270000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42" name="Graphic 41" descr="IV outline">
              <a:extLst>
                <a:ext uri="{FF2B5EF4-FFF2-40B4-BE49-F238E27FC236}">
                  <a16:creationId xmlns:a16="http://schemas.microsoft.com/office/drawing/2014/main" id="{54591438-F78B-408A-8A2A-3B66A075FC8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191353" y="4045852"/>
              <a:ext cx="1987441" cy="1987441"/>
            </a:xfrm>
            <a:prstGeom prst="rect">
              <a:avLst/>
            </a:prstGeom>
          </p:spPr>
        </p:pic>
      </p:grpSp>
      <p:sp>
        <p:nvSpPr>
          <p:cNvPr id="47" name="Rectangle 46">
            <a:extLst>
              <a:ext uri="{FF2B5EF4-FFF2-40B4-BE49-F238E27FC236}">
                <a16:creationId xmlns:a16="http://schemas.microsoft.com/office/drawing/2014/main" id="{8788741D-7E1A-4F45-8003-3EC8D4B2F7D8}"/>
              </a:ext>
            </a:extLst>
          </p:cNvPr>
          <p:cNvSpPr/>
          <p:nvPr/>
        </p:nvSpPr>
        <p:spPr>
          <a:xfrm>
            <a:off x="0" y="1001302"/>
            <a:ext cx="9144000" cy="3813585"/>
          </a:xfrm>
          <a:prstGeom prst="rect">
            <a:avLst/>
          </a:prstGeom>
          <a:solidFill>
            <a:srgbClr val="F2F2F2">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452CD1BF-2C57-44E4-906C-D1BEF5E701CF}"/>
              </a:ext>
            </a:extLst>
          </p:cNvPr>
          <p:cNvSpPr/>
          <p:nvPr/>
        </p:nvSpPr>
        <p:spPr>
          <a:xfrm>
            <a:off x="-2729" y="4807428"/>
            <a:ext cx="9146729" cy="2050572"/>
          </a:xfrm>
          <a:prstGeom prst="rect">
            <a:avLst/>
          </a:prstGeom>
          <a:solidFill>
            <a:schemeClr val="accent3">
              <a:lumMod val="90000"/>
              <a:alpha val="30196"/>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 Placeholder 1">
            <a:extLst>
              <a:ext uri="{FF2B5EF4-FFF2-40B4-BE49-F238E27FC236}">
                <a16:creationId xmlns:a16="http://schemas.microsoft.com/office/drawing/2014/main" id="{6205F684-DEF6-495D-BD7D-CF47DF2FCC3E}"/>
              </a:ext>
            </a:extLst>
          </p:cNvPr>
          <p:cNvSpPr>
            <a:spLocks noGrp="1"/>
          </p:cNvSpPr>
          <p:nvPr>
            <p:ph type="body" sz="quarter" idx="10"/>
          </p:nvPr>
        </p:nvSpPr>
        <p:spPr>
          <a:xfrm>
            <a:off x="776288" y="241911"/>
            <a:ext cx="7739062" cy="571500"/>
          </a:xfrm>
        </p:spPr>
        <p:txBody>
          <a:bodyPr/>
          <a:lstStyle/>
          <a:p>
            <a:r>
              <a:rPr lang="en-GB" dirty="0"/>
              <a:t>To share or not to share?</a:t>
            </a:r>
          </a:p>
        </p:txBody>
      </p:sp>
      <p:sp>
        <p:nvSpPr>
          <p:cNvPr id="4" name="Pentagon 20">
            <a:extLst>
              <a:ext uri="{FF2B5EF4-FFF2-40B4-BE49-F238E27FC236}">
                <a16:creationId xmlns:a16="http://schemas.microsoft.com/office/drawing/2014/main" id="{0A94DCBE-D32C-4C30-A1C8-3CA83884A87B}"/>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5" name="Graphic 15" descr="Chat">
            <a:extLst>
              <a:ext uri="{FF2B5EF4-FFF2-40B4-BE49-F238E27FC236}">
                <a16:creationId xmlns:a16="http://schemas.microsoft.com/office/drawing/2014/main" id="{BB7BBBB5-FB9B-4144-B49E-A7DF37EADC3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0" y="181738"/>
            <a:ext cx="579600" cy="579600"/>
          </a:xfrm>
          <a:prstGeom prst="rect">
            <a:avLst/>
          </a:prstGeom>
        </p:spPr>
      </p:pic>
      <p:pic>
        <p:nvPicPr>
          <p:cNvPr id="16" name="Picture 15">
            <a:extLst>
              <a:ext uri="{FF2B5EF4-FFF2-40B4-BE49-F238E27FC236}">
                <a16:creationId xmlns:a16="http://schemas.microsoft.com/office/drawing/2014/main" id="{A207D137-EE94-41F1-BC07-013DBA0700AA}"/>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752771" y="1165029"/>
            <a:ext cx="2829800" cy="3642399"/>
          </a:xfrm>
          <a:prstGeom prst="rect">
            <a:avLst/>
          </a:prstGeom>
        </p:spPr>
      </p:pic>
      <p:sp>
        <p:nvSpPr>
          <p:cNvPr id="17" name="Rectangle: Rounded Corners 33">
            <a:extLst>
              <a:ext uri="{FF2B5EF4-FFF2-40B4-BE49-F238E27FC236}">
                <a16:creationId xmlns:a16="http://schemas.microsoft.com/office/drawing/2014/main" id="{6165BA19-3757-4183-B214-79D8FD8D84EC}"/>
              </a:ext>
            </a:extLst>
          </p:cNvPr>
          <p:cNvSpPr/>
          <p:nvPr/>
        </p:nvSpPr>
        <p:spPr>
          <a:xfrm>
            <a:off x="4007171" y="2043151"/>
            <a:ext cx="4338766" cy="2147367"/>
          </a:xfrm>
          <a:prstGeom prst="wedgeRoundRectCallout">
            <a:avLst>
              <a:gd name="adj1" fmla="val -67365"/>
              <a:gd name="adj2" fmla="val -31965"/>
              <a:gd name="adj3" fmla="val 16667"/>
            </a:avLst>
          </a:prstGeom>
          <a:solidFill>
            <a:srgbClr val="DBCEE4"/>
          </a:solidFill>
          <a:ln w="28575">
            <a:solidFill>
              <a:srgbClr val="A587B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Even though they say the </a:t>
            </a:r>
            <a:r>
              <a:rPr lang="en-GB" sz="1600" b="1" dirty="0">
                <a:solidFill>
                  <a:schemeClr val="tx1"/>
                </a:solidFill>
                <a:latin typeface="Century Gothic"/>
                <a:ea typeface="Century Gothic"/>
                <a:cs typeface="Century Gothic"/>
                <a:sym typeface="Century Gothic"/>
              </a:rPr>
              <a:t>risk of tracing the data back to us is low</a:t>
            </a:r>
            <a:r>
              <a:rPr lang="en-GB" sz="1600" dirty="0">
                <a:solidFill>
                  <a:schemeClr val="tx1"/>
                </a:solidFill>
                <a:latin typeface="Century Gothic"/>
                <a:ea typeface="Century Gothic"/>
                <a:cs typeface="Century Gothic"/>
                <a:sym typeface="Century Gothic"/>
              </a:rPr>
              <a:t>, there is still a chance it </a:t>
            </a:r>
            <a:r>
              <a:rPr lang="en-GB" sz="1600" b="1" dirty="0">
                <a:solidFill>
                  <a:schemeClr val="tx1"/>
                </a:solidFill>
                <a:latin typeface="Century Gothic"/>
                <a:ea typeface="Century Gothic"/>
                <a:cs typeface="Century Gothic"/>
                <a:sym typeface="Century Gothic"/>
              </a:rPr>
              <a:t>could happen</a:t>
            </a:r>
            <a:r>
              <a:rPr lang="en-GB" sz="1600" dirty="0">
                <a:solidFill>
                  <a:schemeClr val="tx1"/>
                </a:solidFill>
                <a:latin typeface="Century Gothic"/>
                <a:ea typeface="Century Gothic"/>
                <a:cs typeface="Century Gothic"/>
                <a:sym typeface="Century Gothic"/>
              </a:rPr>
              <a:t>. This is a chance I’m </a:t>
            </a:r>
            <a:r>
              <a:rPr lang="en-GB" sz="1600" b="1" dirty="0">
                <a:solidFill>
                  <a:schemeClr val="tx1"/>
                </a:solidFill>
                <a:latin typeface="Century Gothic"/>
                <a:ea typeface="Century Gothic"/>
                <a:cs typeface="Century Gothic"/>
                <a:sym typeface="Century Gothic"/>
              </a:rPr>
              <a:t>not willing </a:t>
            </a:r>
            <a:r>
              <a:rPr lang="en-GB" sz="1600" dirty="0">
                <a:solidFill>
                  <a:schemeClr val="tx1"/>
                </a:solidFill>
                <a:latin typeface="Century Gothic"/>
                <a:ea typeface="Century Gothic"/>
                <a:cs typeface="Century Gothic"/>
                <a:sym typeface="Century Gothic"/>
              </a:rPr>
              <a:t>to take – it’s </a:t>
            </a:r>
            <a:r>
              <a:rPr lang="en-GB" sz="1600" b="1" dirty="0">
                <a:solidFill>
                  <a:schemeClr val="tx1"/>
                </a:solidFill>
                <a:latin typeface="Century Gothic"/>
                <a:ea typeface="Century Gothic"/>
                <a:cs typeface="Century Gothic"/>
                <a:sym typeface="Century Gothic"/>
              </a:rPr>
              <a:t>better not to share it</a:t>
            </a:r>
            <a:r>
              <a:rPr lang="en-GB" sz="1600" dirty="0">
                <a:solidFill>
                  <a:schemeClr val="tx1"/>
                </a:solidFill>
                <a:latin typeface="Century Gothic"/>
                <a:ea typeface="Century Gothic"/>
                <a:cs typeface="Century Gothic"/>
                <a:sym typeface="Century Gothic"/>
              </a:rPr>
              <a:t>!</a:t>
            </a:r>
          </a:p>
        </p:txBody>
      </p:sp>
      <p:sp>
        <p:nvSpPr>
          <p:cNvPr id="19" name="Arrow: Left-Right 18">
            <a:extLst>
              <a:ext uri="{FF2B5EF4-FFF2-40B4-BE49-F238E27FC236}">
                <a16:creationId xmlns:a16="http://schemas.microsoft.com/office/drawing/2014/main" id="{02754072-9B65-418F-B818-9AAB393CD5CA}"/>
              </a:ext>
            </a:extLst>
          </p:cNvPr>
          <p:cNvSpPr/>
          <p:nvPr/>
        </p:nvSpPr>
        <p:spPr>
          <a:xfrm>
            <a:off x="192881" y="5933292"/>
            <a:ext cx="8758238" cy="695118"/>
          </a:xfrm>
          <a:prstGeom prst="leftRightArrow">
            <a:avLst/>
          </a:prstGeom>
          <a:gradFill>
            <a:gsLst>
              <a:gs pos="0">
                <a:schemeClr val="tx2"/>
              </a:gs>
              <a:gs pos="100000">
                <a:schemeClr val="accent2"/>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 name="Graphic 19" descr="Confused person with solid fill">
            <a:extLst>
              <a:ext uri="{FF2B5EF4-FFF2-40B4-BE49-F238E27FC236}">
                <a16:creationId xmlns:a16="http://schemas.microsoft.com/office/drawing/2014/main" id="{E4AC1ADD-3AF7-4FBA-8A12-EA83BE18BD5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050998" y="5151063"/>
            <a:ext cx="1042003" cy="1042003"/>
          </a:xfrm>
          <a:prstGeom prst="rect">
            <a:avLst/>
          </a:prstGeom>
        </p:spPr>
      </p:pic>
      <p:pic>
        <p:nvPicPr>
          <p:cNvPr id="23" name="Graphic 22" descr="Shoe footprints with solid fill">
            <a:extLst>
              <a:ext uri="{FF2B5EF4-FFF2-40B4-BE49-F238E27FC236}">
                <a16:creationId xmlns:a16="http://schemas.microsoft.com/office/drawing/2014/main" id="{3D6DB18D-3D21-4CC3-8455-98CE272159BC}"/>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rot="16200000">
            <a:off x="376602" y="5098344"/>
            <a:ext cx="914400" cy="914400"/>
          </a:xfrm>
          <a:prstGeom prst="rect">
            <a:avLst/>
          </a:prstGeom>
        </p:spPr>
      </p:pic>
      <p:pic>
        <p:nvPicPr>
          <p:cNvPr id="24" name="Graphic 23" descr="Shoe footprints with solid fill">
            <a:extLst>
              <a:ext uri="{FF2B5EF4-FFF2-40B4-BE49-F238E27FC236}">
                <a16:creationId xmlns:a16="http://schemas.microsoft.com/office/drawing/2014/main" id="{E35FEBDC-751E-48CA-8606-BBE58455A676}"/>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rot="16200000">
            <a:off x="1615074" y="5098345"/>
            <a:ext cx="914400" cy="914400"/>
          </a:xfrm>
          <a:prstGeom prst="rect">
            <a:avLst/>
          </a:prstGeom>
        </p:spPr>
      </p:pic>
      <p:pic>
        <p:nvPicPr>
          <p:cNvPr id="25" name="Graphic 24" descr="Shoe footprints with solid fill">
            <a:extLst>
              <a:ext uri="{FF2B5EF4-FFF2-40B4-BE49-F238E27FC236}">
                <a16:creationId xmlns:a16="http://schemas.microsoft.com/office/drawing/2014/main" id="{034A9415-99FF-4F32-9BC5-4CCBF9DAF0C0}"/>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rot="16200000">
            <a:off x="2853545" y="5098344"/>
            <a:ext cx="914400" cy="914400"/>
          </a:xfrm>
          <a:prstGeom prst="rect">
            <a:avLst/>
          </a:prstGeom>
        </p:spPr>
      </p:pic>
      <p:pic>
        <p:nvPicPr>
          <p:cNvPr id="26" name="Graphic 25" descr="Shoe footprints with solid fill">
            <a:extLst>
              <a:ext uri="{FF2B5EF4-FFF2-40B4-BE49-F238E27FC236}">
                <a16:creationId xmlns:a16="http://schemas.microsoft.com/office/drawing/2014/main" id="{D0E4998E-B2EA-4144-AA64-9D91F75DC9D5}"/>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rot="5400000" flipH="1">
            <a:off x="5262154" y="5070964"/>
            <a:ext cx="914400" cy="914400"/>
          </a:xfrm>
          <a:prstGeom prst="rect">
            <a:avLst/>
          </a:prstGeom>
        </p:spPr>
      </p:pic>
      <p:pic>
        <p:nvPicPr>
          <p:cNvPr id="27" name="Graphic 26" descr="Shoe footprints with solid fill">
            <a:extLst>
              <a:ext uri="{FF2B5EF4-FFF2-40B4-BE49-F238E27FC236}">
                <a16:creationId xmlns:a16="http://schemas.microsoft.com/office/drawing/2014/main" id="{BD06252C-3719-4FB0-9E8F-E92C36E0D0A1}"/>
              </a:ext>
            </a:extLst>
          </p:cNvPr>
          <p:cNvPicPr>
            <a:picLocks noChangeAspect="1"/>
          </p:cNvPicPr>
          <p:nvPr/>
        </p:nvPicPr>
        <p:blipFill>
          <a:blip r:embed="rId22">
            <a:extLst>
              <a:ext uri="{96DAC541-7B7A-43D3-8B79-37D633B846F1}">
                <asvg:svgBlip xmlns:asvg="http://schemas.microsoft.com/office/drawing/2016/SVG/main" xmlns="" r:embed="rId23"/>
              </a:ext>
            </a:extLst>
          </a:blip>
          <a:stretch>
            <a:fillRect/>
          </a:stretch>
        </p:blipFill>
        <p:spPr>
          <a:xfrm rot="5400000" flipH="1">
            <a:off x="6445579" y="5070964"/>
            <a:ext cx="914400" cy="914400"/>
          </a:xfrm>
          <a:prstGeom prst="rect">
            <a:avLst/>
          </a:prstGeom>
        </p:spPr>
      </p:pic>
      <p:pic>
        <p:nvPicPr>
          <p:cNvPr id="28" name="Graphic 27" descr="Shoe footprints with solid fill">
            <a:extLst>
              <a:ext uri="{FF2B5EF4-FFF2-40B4-BE49-F238E27FC236}">
                <a16:creationId xmlns:a16="http://schemas.microsoft.com/office/drawing/2014/main" id="{78B2395C-F92B-409A-8FEC-4018433D8B2A}"/>
              </a:ext>
            </a:extLst>
          </p:cNvPr>
          <p:cNvPicPr>
            <a:picLocks noChangeAspect="1"/>
          </p:cNvPicPr>
          <p:nvPr/>
        </p:nvPicPr>
        <p:blipFill>
          <a:blip r:embed="rId24">
            <a:extLst>
              <a:ext uri="{96DAC541-7B7A-43D3-8B79-37D633B846F1}">
                <asvg:svgBlip xmlns:asvg="http://schemas.microsoft.com/office/drawing/2016/SVG/main" xmlns="" r:embed="rId25"/>
              </a:ext>
            </a:extLst>
          </a:blip>
          <a:stretch>
            <a:fillRect/>
          </a:stretch>
        </p:blipFill>
        <p:spPr>
          <a:xfrm rot="5400000" flipH="1">
            <a:off x="7629005" y="5070964"/>
            <a:ext cx="914400" cy="914400"/>
          </a:xfrm>
          <a:prstGeom prst="rect">
            <a:avLst/>
          </a:prstGeom>
        </p:spPr>
      </p:pic>
      <p:sp>
        <p:nvSpPr>
          <p:cNvPr id="29" name="Rectangle: Rounded Corners 33">
            <a:extLst>
              <a:ext uri="{FF2B5EF4-FFF2-40B4-BE49-F238E27FC236}">
                <a16:creationId xmlns:a16="http://schemas.microsoft.com/office/drawing/2014/main" id="{7F4FD9CB-E2DE-4C95-962D-70333971AD63}"/>
              </a:ext>
            </a:extLst>
          </p:cNvPr>
          <p:cNvSpPr/>
          <p:nvPr/>
        </p:nvSpPr>
        <p:spPr>
          <a:xfrm>
            <a:off x="396365" y="6087586"/>
            <a:ext cx="1379922" cy="388524"/>
          </a:xfrm>
          <a:prstGeom prst="wedgeRoundRectCallout">
            <a:avLst>
              <a:gd name="adj1" fmla="val -9620"/>
              <a:gd name="adj2" fmla="val 8266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Century Gothic"/>
                <a:cs typeface="Century Gothic"/>
                <a:sym typeface="Century Gothic"/>
              </a:rPr>
              <a:t>I agree!</a:t>
            </a:r>
          </a:p>
        </p:txBody>
      </p:sp>
      <p:sp>
        <p:nvSpPr>
          <p:cNvPr id="30" name="Rectangle: Rounded Corners 33">
            <a:extLst>
              <a:ext uri="{FF2B5EF4-FFF2-40B4-BE49-F238E27FC236}">
                <a16:creationId xmlns:a16="http://schemas.microsoft.com/office/drawing/2014/main" id="{4B04F168-67DE-4A71-8E7D-BBD82A5AF556}"/>
              </a:ext>
            </a:extLst>
          </p:cNvPr>
          <p:cNvSpPr/>
          <p:nvPr/>
        </p:nvSpPr>
        <p:spPr>
          <a:xfrm>
            <a:off x="7367713" y="6081945"/>
            <a:ext cx="1379922" cy="388524"/>
          </a:xfrm>
          <a:prstGeom prst="wedgeRoundRectCallout">
            <a:avLst>
              <a:gd name="adj1" fmla="val 12806"/>
              <a:gd name="adj2" fmla="val 86702"/>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a:ea typeface="Century Gothic"/>
                <a:cs typeface="Century Gothic"/>
                <a:sym typeface="Century Gothic"/>
              </a:rPr>
              <a:t>I disagree!</a:t>
            </a:r>
          </a:p>
        </p:txBody>
      </p:sp>
    </p:spTree>
    <p:extLst>
      <p:ext uri="{BB962C8B-B14F-4D97-AF65-F5344CB8AC3E}">
        <p14:creationId xmlns:p14="http://schemas.microsoft.com/office/powerpoint/2010/main" val="149839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88680E99-CF5D-481D-A904-6B5D7FB3FE7C}"/>
              </a:ext>
            </a:extLst>
          </p:cNvPr>
          <p:cNvSpPr txBox="1">
            <a:spLocks/>
          </p:cNvSpPr>
          <p:nvPr/>
        </p:nvSpPr>
        <p:spPr>
          <a:xfrm>
            <a:off x="5952183" y="3144821"/>
            <a:ext cx="1855231" cy="1066095"/>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What is medical data?</a:t>
            </a:r>
          </a:p>
        </p:txBody>
      </p:sp>
      <p:sp>
        <p:nvSpPr>
          <p:cNvPr id="19" name="Text Placeholder 18">
            <a:extLst>
              <a:ext uri="{FF2B5EF4-FFF2-40B4-BE49-F238E27FC236}">
                <a16:creationId xmlns:a16="http://schemas.microsoft.com/office/drawing/2014/main" id="{DCAE70FB-6E54-444E-A185-4DA9196192FE}"/>
              </a:ext>
            </a:extLst>
          </p:cNvPr>
          <p:cNvSpPr>
            <a:spLocks noGrp="1"/>
          </p:cNvSpPr>
          <p:nvPr>
            <p:ph type="body" sz="quarter" idx="13"/>
          </p:nvPr>
        </p:nvSpPr>
        <p:spPr>
          <a:xfrm>
            <a:off x="2396447" y="1489545"/>
            <a:ext cx="1830362" cy="1070948"/>
          </a:xfrm>
        </p:spPr>
        <p:txBody>
          <a:bodyPr/>
          <a:lstStyle/>
          <a:p>
            <a:r>
              <a:rPr lang="en-GB" dirty="0"/>
              <a:t>Starter: At the doctors…</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5508309" y="1365782"/>
            <a:ext cx="2299105" cy="1194711"/>
          </a:xfrm>
          <a:solidFill>
            <a:schemeClr val="bg1"/>
          </a:solidFill>
        </p:spPr>
        <p:txBody>
          <a:bodyPr/>
          <a:lstStyle/>
          <a:p>
            <a:r>
              <a:rPr lang="en-GB" dirty="0"/>
              <a:t>Why are we talking about this?</a:t>
            </a:r>
          </a:p>
        </p:txBody>
      </p:sp>
      <p:sp>
        <p:nvSpPr>
          <p:cNvPr id="22" name="Text Placeholder 4">
            <a:extLst>
              <a:ext uri="{FF2B5EF4-FFF2-40B4-BE49-F238E27FC236}">
                <a16:creationId xmlns:a16="http://schemas.microsoft.com/office/drawing/2014/main" id="{CA310C05-EFF1-4EDB-A48B-9FC28F500AA9}"/>
              </a:ext>
            </a:extLst>
          </p:cNvPr>
          <p:cNvSpPr txBox="1">
            <a:spLocks/>
          </p:cNvSpPr>
          <p:nvPr/>
        </p:nvSpPr>
        <p:spPr>
          <a:xfrm>
            <a:off x="1567666" y="5081862"/>
            <a:ext cx="1855231" cy="1066095"/>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To share or not to share?</a:t>
            </a:r>
          </a:p>
        </p:txBody>
      </p:sp>
      <p:sp>
        <p:nvSpPr>
          <p:cNvPr id="27" name="Text Placeholder 5">
            <a:extLst>
              <a:ext uri="{FF2B5EF4-FFF2-40B4-BE49-F238E27FC236}">
                <a16:creationId xmlns:a16="http://schemas.microsoft.com/office/drawing/2014/main" id="{F146E735-B6B6-46C3-80A5-73B36DF70DD3}"/>
              </a:ext>
            </a:extLst>
          </p:cNvPr>
          <p:cNvSpPr txBox="1">
            <a:spLocks/>
          </p:cNvSpPr>
          <p:nvPr/>
        </p:nvSpPr>
        <p:spPr>
          <a:xfrm>
            <a:off x="4860410" y="5233557"/>
            <a:ext cx="2183547" cy="1194711"/>
          </a:xfrm>
          <a:prstGeom prst="ellipse">
            <a:avLst/>
          </a:prstGeom>
          <a:solidFill>
            <a:schemeClr val="accent5"/>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Vote!</a:t>
            </a:r>
          </a:p>
        </p:txBody>
      </p:sp>
      <p:pic>
        <p:nvPicPr>
          <p:cNvPr id="5" name="Picture 4" descr="A picture containing text, sign, picture frame&#10;&#10;Description automatically generated">
            <a:extLst>
              <a:ext uri="{FF2B5EF4-FFF2-40B4-BE49-F238E27FC236}">
                <a16:creationId xmlns:a16="http://schemas.microsoft.com/office/drawing/2014/main" id="{1C967E1F-7885-4F7D-8EA5-27FAD923C2E6}"/>
              </a:ext>
            </a:extLst>
          </p:cNvPr>
          <p:cNvPicPr>
            <a:picLocks noChangeAspect="1"/>
          </p:cNvPicPr>
          <p:nvPr/>
        </p:nvPicPr>
        <p:blipFill>
          <a:blip r:embed="rId3"/>
          <a:stretch>
            <a:fillRect/>
          </a:stretch>
        </p:blipFill>
        <p:spPr>
          <a:xfrm>
            <a:off x="7407826" y="2745233"/>
            <a:ext cx="799175" cy="799175"/>
          </a:xfrm>
          <a:prstGeom prst="rect">
            <a:avLst/>
          </a:prstGeom>
        </p:spPr>
      </p:pic>
      <p:pic>
        <p:nvPicPr>
          <p:cNvPr id="7" name="Picture 6" descr="A picture containing text, first-aid kit&#10;&#10;Description automatically generated">
            <a:extLst>
              <a:ext uri="{FF2B5EF4-FFF2-40B4-BE49-F238E27FC236}">
                <a16:creationId xmlns:a16="http://schemas.microsoft.com/office/drawing/2014/main" id="{3F53B90E-444F-4B90-945E-F1C98FF76C27}"/>
              </a:ext>
            </a:extLst>
          </p:cNvPr>
          <p:cNvPicPr>
            <a:picLocks noChangeAspect="1"/>
          </p:cNvPicPr>
          <p:nvPr/>
        </p:nvPicPr>
        <p:blipFill>
          <a:blip r:embed="rId4"/>
          <a:stretch>
            <a:fillRect/>
          </a:stretch>
        </p:blipFill>
        <p:spPr>
          <a:xfrm>
            <a:off x="1744306" y="1489545"/>
            <a:ext cx="799200" cy="7992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21C5B98E-0613-483C-9DE1-E1213E512C1A}"/>
              </a:ext>
            </a:extLst>
          </p:cNvPr>
          <p:cNvPicPr>
            <a:picLocks noChangeAspect="1"/>
          </p:cNvPicPr>
          <p:nvPr/>
        </p:nvPicPr>
        <p:blipFill>
          <a:blip r:embed="rId5"/>
          <a:stretch>
            <a:fillRect/>
          </a:stretch>
        </p:blipFill>
        <p:spPr>
          <a:xfrm>
            <a:off x="1066800" y="4682262"/>
            <a:ext cx="799200" cy="799200"/>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51B20DD5-D4A2-41A9-A375-4869E52DDF7D}"/>
              </a:ext>
            </a:extLst>
          </p:cNvPr>
          <p:cNvPicPr>
            <a:picLocks noChangeAspect="1"/>
          </p:cNvPicPr>
          <p:nvPr/>
        </p:nvPicPr>
        <p:blipFill>
          <a:blip r:embed="rId6"/>
          <a:stretch>
            <a:fillRect/>
          </a:stretch>
        </p:blipFill>
        <p:spPr>
          <a:xfrm>
            <a:off x="4460810" y="5233557"/>
            <a:ext cx="799200" cy="799200"/>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92DE9E9F-388C-486A-953C-2A9F1A1972AE}"/>
              </a:ext>
            </a:extLst>
          </p:cNvPr>
          <p:cNvPicPr>
            <a:picLocks noChangeAspect="1"/>
          </p:cNvPicPr>
          <p:nvPr/>
        </p:nvPicPr>
        <p:blipFill>
          <a:blip r:embed="rId7"/>
          <a:stretch>
            <a:fillRect/>
          </a:stretch>
        </p:blipFill>
        <p:spPr>
          <a:xfrm rot="20413714">
            <a:off x="5028808" y="1542135"/>
            <a:ext cx="799200" cy="799200"/>
          </a:xfrm>
          <a:prstGeom prst="rect">
            <a:avLst/>
          </a:prstGeom>
        </p:spPr>
      </p:pic>
      <p:sp>
        <p:nvSpPr>
          <p:cNvPr id="15" name="Text Placeholder 5">
            <a:extLst>
              <a:ext uri="{FF2B5EF4-FFF2-40B4-BE49-F238E27FC236}">
                <a16:creationId xmlns:a16="http://schemas.microsoft.com/office/drawing/2014/main" id="{DAE05E04-2E71-43A9-8D70-9519580126CB}"/>
              </a:ext>
            </a:extLst>
          </p:cNvPr>
          <p:cNvSpPr txBox="1">
            <a:spLocks/>
          </p:cNvSpPr>
          <p:nvPr/>
        </p:nvSpPr>
        <p:spPr>
          <a:xfrm>
            <a:off x="2388453" y="3144821"/>
            <a:ext cx="2183547" cy="1194711"/>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Into the future…</a:t>
            </a:r>
          </a:p>
        </p:txBody>
      </p:sp>
      <p:pic>
        <p:nvPicPr>
          <p:cNvPr id="13" name="Picture 12" descr="A picture containing text&#10;&#10;Description automatically generated">
            <a:extLst>
              <a:ext uri="{FF2B5EF4-FFF2-40B4-BE49-F238E27FC236}">
                <a16:creationId xmlns:a16="http://schemas.microsoft.com/office/drawing/2014/main" id="{4D98E2E1-0920-41CB-AFFC-DFE5FC60F491}"/>
              </a:ext>
            </a:extLst>
          </p:cNvPr>
          <p:cNvPicPr>
            <a:picLocks noChangeAspect="1"/>
          </p:cNvPicPr>
          <p:nvPr/>
        </p:nvPicPr>
        <p:blipFill>
          <a:blip r:embed="rId8"/>
          <a:stretch>
            <a:fillRect/>
          </a:stretch>
        </p:blipFill>
        <p:spPr>
          <a:xfrm>
            <a:off x="1988853" y="3278268"/>
            <a:ext cx="799200" cy="799200"/>
          </a:xfrm>
          <a:prstGeom prst="rect">
            <a:avLst/>
          </a:prstGeom>
        </p:spPr>
      </p:pic>
    </p:spTree>
    <p:extLst>
      <p:ext uri="{BB962C8B-B14F-4D97-AF65-F5344CB8AC3E}">
        <p14:creationId xmlns:p14="http://schemas.microsoft.com/office/powerpoint/2010/main" val="1063228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9FC39DD7-982B-4E9F-95E8-806DABE31611}"/>
              </a:ext>
            </a:extLst>
          </p:cNvPr>
          <p:cNvSpPr/>
          <p:nvPr/>
        </p:nvSpPr>
        <p:spPr>
          <a:xfrm>
            <a:off x="275165" y="1322843"/>
            <a:ext cx="4461933" cy="36003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b="1" dirty="0">
                <a:solidFill>
                  <a:schemeClr val="tx1"/>
                </a:solidFill>
                <a:latin typeface="Century Gothic"/>
                <a:ea typeface="Lato" panose="020F0502020204030203" pitchFamily="34" charset="0"/>
                <a:cs typeface="Century Gothic"/>
              </a:rPr>
              <a:t> Learn more: </a:t>
            </a:r>
            <a:r>
              <a:rPr lang="en-GB" sz="1600" dirty="0">
                <a:solidFill>
                  <a:schemeClr val="tx1"/>
                </a:solidFill>
                <a:latin typeface="Century Gothic"/>
                <a:ea typeface="Lato" panose="020F0502020204030203" pitchFamily="34" charset="0"/>
                <a:cs typeface="Century Gothic"/>
              </a:rPr>
              <a:t>What makes the NHS unique?</a:t>
            </a:r>
          </a:p>
        </p:txBody>
      </p:sp>
      <p:sp>
        <p:nvSpPr>
          <p:cNvPr id="14" name="Rectangle: Rounded Corners 33">
            <a:extLst>
              <a:ext uri="{FF2B5EF4-FFF2-40B4-BE49-F238E27FC236}">
                <a16:creationId xmlns:a16="http://schemas.microsoft.com/office/drawing/2014/main" id="{D317A31C-C211-4E87-BDE3-C1597EA681E8}"/>
              </a:ext>
            </a:extLst>
          </p:cNvPr>
          <p:cNvSpPr/>
          <p:nvPr/>
        </p:nvSpPr>
        <p:spPr>
          <a:xfrm>
            <a:off x="275167" y="1841220"/>
            <a:ext cx="4934507" cy="1869915"/>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In this week’s </a:t>
            </a:r>
            <a:r>
              <a:rPr lang="en-GB" sz="1600" b="1" dirty="0">
                <a:solidFill>
                  <a:schemeClr val="tx1"/>
                </a:solidFill>
                <a:latin typeface="Century Gothic"/>
                <a:ea typeface="Century Gothic"/>
                <a:cs typeface="Century Gothic"/>
                <a:sym typeface="Century Gothic"/>
              </a:rPr>
              <a:t>assembly</a:t>
            </a:r>
            <a:r>
              <a:rPr lang="en-GB" sz="1600" dirty="0">
                <a:solidFill>
                  <a:schemeClr val="tx1"/>
                </a:solidFill>
                <a:latin typeface="Century Gothic"/>
                <a:ea typeface="Century Gothic"/>
                <a:cs typeface="Century Gothic"/>
                <a:sym typeface="Century Gothic"/>
              </a:rPr>
              <a:t>, you can find out more about </a:t>
            </a:r>
            <a:r>
              <a:rPr lang="en-GB" sz="1600" b="1" dirty="0">
                <a:solidFill>
                  <a:schemeClr val="tx1"/>
                </a:solidFill>
                <a:latin typeface="Century Gothic"/>
                <a:ea typeface="Century Gothic"/>
                <a:cs typeface="Century Gothic"/>
                <a:sym typeface="Century Gothic"/>
              </a:rPr>
              <a:t>the NHS</a:t>
            </a:r>
            <a:r>
              <a:rPr lang="en-GB" sz="1600" dirty="0">
                <a:solidFill>
                  <a:schemeClr val="tx1"/>
                </a:solidFill>
                <a:latin typeface="Century Gothic"/>
                <a:ea typeface="Century Gothic"/>
                <a:cs typeface="Century Gothic"/>
                <a:sym typeface="Century Gothic"/>
              </a:rPr>
              <a:t>, such as when it </a:t>
            </a:r>
            <a:r>
              <a:rPr lang="en-GB" sz="1600" b="1" dirty="0">
                <a:solidFill>
                  <a:schemeClr val="tx1"/>
                </a:solidFill>
                <a:latin typeface="Century Gothic"/>
                <a:ea typeface="Century Gothic"/>
                <a:cs typeface="Century Gothic"/>
                <a:sym typeface="Century Gothic"/>
              </a:rPr>
              <a:t>first began</a:t>
            </a:r>
            <a:r>
              <a:rPr lang="en-GB" sz="1600" dirty="0">
                <a:solidFill>
                  <a:schemeClr val="tx1"/>
                </a:solidFill>
                <a:latin typeface="Century Gothic"/>
                <a:ea typeface="Century Gothic"/>
                <a:cs typeface="Century Gothic"/>
                <a:sym typeface="Century Gothic"/>
              </a:rPr>
              <a:t>, how many </a:t>
            </a:r>
            <a:r>
              <a:rPr lang="en-GB" sz="1600" b="1" dirty="0">
                <a:solidFill>
                  <a:schemeClr val="tx1"/>
                </a:solidFill>
                <a:latin typeface="Century Gothic"/>
                <a:ea typeface="Century Gothic"/>
                <a:cs typeface="Century Gothic"/>
                <a:sym typeface="Century Gothic"/>
              </a:rPr>
              <a:t>people work there</a:t>
            </a:r>
            <a:r>
              <a:rPr lang="en-GB" sz="1600" dirty="0">
                <a:solidFill>
                  <a:schemeClr val="tx1"/>
                </a:solidFill>
                <a:latin typeface="Century Gothic"/>
                <a:ea typeface="Century Gothic"/>
                <a:cs typeface="Century Gothic"/>
                <a:sym typeface="Century Gothic"/>
              </a:rPr>
              <a:t>, and how it has </a:t>
            </a:r>
            <a:r>
              <a:rPr lang="en-GB" sz="1600" b="1" dirty="0">
                <a:solidFill>
                  <a:schemeClr val="tx1"/>
                </a:solidFill>
                <a:latin typeface="Century Gothic"/>
                <a:ea typeface="Century Gothic"/>
                <a:cs typeface="Century Gothic"/>
                <a:sym typeface="Century Gothic"/>
              </a:rPr>
              <a:t>changed</a:t>
            </a:r>
            <a:r>
              <a:rPr lang="en-GB" sz="1600" dirty="0">
                <a:solidFill>
                  <a:schemeClr val="tx1"/>
                </a:solidFill>
                <a:latin typeface="Century Gothic"/>
                <a:ea typeface="Century Gothic"/>
                <a:cs typeface="Century Gothic"/>
                <a:sym typeface="Century Gothic"/>
              </a:rPr>
              <a:t> over the years. You will also hear about </a:t>
            </a:r>
            <a:r>
              <a:rPr lang="en-GB" sz="1600" b="1" dirty="0">
                <a:solidFill>
                  <a:schemeClr val="tx1"/>
                </a:solidFill>
                <a:latin typeface="Century Gothic"/>
                <a:ea typeface="Century Gothic"/>
                <a:cs typeface="Century Gothic"/>
                <a:sym typeface="Century Gothic"/>
              </a:rPr>
              <a:t>some of the jobs people have</a:t>
            </a:r>
            <a:r>
              <a:rPr lang="en-GB" sz="1600" dirty="0">
                <a:solidFill>
                  <a:schemeClr val="tx1"/>
                </a:solidFill>
                <a:latin typeface="Century Gothic"/>
                <a:ea typeface="Century Gothic"/>
                <a:cs typeface="Century Gothic"/>
                <a:sym typeface="Century Gothic"/>
              </a:rPr>
              <a:t>, and how we can </a:t>
            </a:r>
            <a:r>
              <a:rPr lang="en-GB" sz="1600" b="1" dirty="0">
                <a:solidFill>
                  <a:schemeClr val="tx1"/>
                </a:solidFill>
                <a:latin typeface="Century Gothic"/>
                <a:ea typeface="Century Gothic"/>
                <a:cs typeface="Century Gothic"/>
                <a:sym typeface="Century Gothic"/>
              </a:rPr>
              <a:t>show our appreciation </a:t>
            </a:r>
            <a:r>
              <a:rPr lang="en-GB" sz="1600" dirty="0">
                <a:solidFill>
                  <a:schemeClr val="tx1"/>
                </a:solidFill>
                <a:latin typeface="Century Gothic"/>
                <a:ea typeface="Century Gothic"/>
                <a:cs typeface="Century Gothic"/>
                <a:sym typeface="Century Gothic"/>
              </a:rPr>
              <a:t>for it! </a:t>
            </a:r>
          </a:p>
        </p:txBody>
      </p:sp>
      <p:pic>
        <p:nvPicPr>
          <p:cNvPr id="8" name="Picture 7" descr="Logo&#10;&#10;Description automatically generated">
            <a:extLst>
              <a:ext uri="{FF2B5EF4-FFF2-40B4-BE49-F238E27FC236}">
                <a16:creationId xmlns:a16="http://schemas.microsoft.com/office/drawing/2014/main" id="{98F29648-AF1B-4B0F-880C-587AAFF17DA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512021" y="1322843"/>
            <a:ext cx="3356812" cy="2388292"/>
          </a:xfrm>
          <a:prstGeom prst="rect">
            <a:avLst/>
          </a:prstGeom>
          <a:effectLst>
            <a:outerShdw blurRad="50800" dist="38100" dir="2700000" algn="tl" rotWithShape="0">
              <a:prstClr val="black">
                <a:alpha val="40000"/>
              </a:prstClr>
            </a:outerShdw>
          </a:effectLst>
        </p:spPr>
      </p:pic>
      <p:sp>
        <p:nvSpPr>
          <p:cNvPr id="10" name="Rectangle: Rounded Corners 9">
            <a:extLst>
              <a:ext uri="{FF2B5EF4-FFF2-40B4-BE49-F238E27FC236}">
                <a16:creationId xmlns:a16="http://schemas.microsoft.com/office/drawing/2014/main" id="{04ED1932-4DA5-4E13-B8DA-68893AD43A85}"/>
              </a:ext>
            </a:extLst>
          </p:cNvPr>
          <p:cNvSpPr/>
          <p:nvPr/>
        </p:nvSpPr>
        <p:spPr>
          <a:xfrm>
            <a:off x="3742660" y="4136810"/>
            <a:ext cx="5126173" cy="234740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lnSpc>
                <a:spcPct val="150000"/>
              </a:lnSpc>
            </a:pPr>
            <a:r>
              <a:rPr lang="en-GB" sz="1600" b="1" dirty="0">
                <a:solidFill>
                  <a:schemeClr val="tx1"/>
                </a:solidFill>
                <a:latin typeface="Century Gothic"/>
                <a:ea typeface="Lato" panose="020F0502020204030203" pitchFamily="34" charset="0"/>
                <a:cs typeface="Century Gothic"/>
              </a:rPr>
              <a:t>Career Spotlight:</a:t>
            </a:r>
          </a:p>
          <a:p>
            <a:pPr algn="ctr"/>
            <a:r>
              <a:rPr lang="en-GB" sz="1600" dirty="0">
                <a:solidFill>
                  <a:schemeClr val="tx1"/>
                </a:solidFill>
                <a:latin typeface="Century Gothic"/>
                <a:ea typeface="Lato" panose="020F0502020204030203" pitchFamily="34" charset="0"/>
                <a:cs typeface="Century Gothic"/>
              </a:rPr>
              <a:t>This is </a:t>
            </a:r>
            <a:r>
              <a:rPr lang="en-GB" sz="1600" b="1" dirty="0">
                <a:solidFill>
                  <a:schemeClr val="tx1"/>
                </a:solidFill>
                <a:latin typeface="Century Gothic"/>
                <a:ea typeface="Lato" panose="020F0502020204030203" pitchFamily="34" charset="0"/>
                <a:cs typeface="Century Gothic"/>
              </a:rPr>
              <a:t>Ruth</a:t>
            </a:r>
            <a:r>
              <a:rPr lang="en-GB" sz="1600" dirty="0">
                <a:solidFill>
                  <a:schemeClr val="tx1"/>
                </a:solidFill>
                <a:latin typeface="Century Gothic"/>
                <a:ea typeface="Lato" panose="020F0502020204030203" pitchFamily="34" charset="0"/>
                <a:cs typeface="Century Gothic"/>
              </a:rPr>
              <a:t>. She works in the </a:t>
            </a:r>
            <a:r>
              <a:rPr lang="en-GB" sz="1600" b="1" dirty="0">
                <a:solidFill>
                  <a:schemeClr val="tx1"/>
                </a:solidFill>
                <a:latin typeface="Century Gothic"/>
                <a:ea typeface="Lato" panose="020F0502020204030203" pitchFamily="34" charset="0"/>
                <a:cs typeface="Century Gothic"/>
              </a:rPr>
              <a:t>NHS</a:t>
            </a:r>
            <a:r>
              <a:rPr lang="en-GB" sz="1600" dirty="0">
                <a:solidFill>
                  <a:schemeClr val="tx1"/>
                </a:solidFill>
                <a:latin typeface="Century Gothic"/>
                <a:ea typeface="Lato" panose="020F0502020204030203" pitchFamily="34" charset="0"/>
                <a:cs typeface="Century Gothic"/>
              </a:rPr>
              <a:t> as a </a:t>
            </a:r>
            <a:r>
              <a:rPr lang="en-GB" sz="1600" b="1" dirty="0">
                <a:solidFill>
                  <a:schemeClr val="tx1"/>
                </a:solidFill>
                <a:latin typeface="Century Gothic"/>
                <a:ea typeface="Lato" panose="020F0502020204030203" pitchFamily="34" charset="0"/>
                <a:cs typeface="Century Gothic"/>
              </a:rPr>
              <a:t>Clinical Healthcare Scientist</a:t>
            </a:r>
            <a:r>
              <a:rPr lang="en-GB" sz="1600" dirty="0">
                <a:solidFill>
                  <a:schemeClr val="tx1"/>
                </a:solidFill>
                <a:latin typeface="Century Gothic"/>
                <a:ea typeface="Lato" panose="020F0502020204030203" pitchFamily="34" charset="0"/>
                <a:cs typeface="Century Gothic"/>
              </a:rPr>
              <a:t>. Health information takes many forms, and scientists like Ruth </a:t>
            </a:r>
            <a:r>
              <a:rPr lang="en-GB" sz="1600" b="1" dirty="0">
                <a:solidFill>
                  <a:schemeClr val="tx1"/>
                </a:solidFill>
                <a:latin typeface="Century Gothic"/>
                <a:ea typeface="Lato" panose="020F0502020204030203" pitchFamily="34" charset="0"/>
                <a:cs typeface="Century Gothic"/>
              </a:rPr>
              <a:t>test patient samples </a:t>
            </a:r>
            <a:r>
              <a:rPr lang="en-GB" sz="1600" dirty="0">
                <a:solidFill>
                  <a:schemeClr val="tx1"/>
                </a:solidFill>
                <a:latin typeface="Century Gothic"/>
                <a:ea typeface="Lato" panose="020F0502020204030203" pitchFamily="34" charset="0"/>
                <a:cs typeface="Century Gothic"/>
              </a:rPr>
              <a:t>and provide results for other healthcare professionals. Click the image to hear about Ruth’s </a:t>
            </a:r>
            <a:r>
              <a:rPr lang="en-GB" sz="1600" b="1" dirty="0">
                <a:solidFill>
                  <a:schemeClr val="tx1"/>
                </a:solidFill>
                <a:latin typeface="Century Gothic"/>
                <a:ea typeface="Lato" panose="020F0502020204030203" pitchFamily="34" charset="0"/>
                <a:cs typeface="Century Gothic"/>
              </a:rPr>
              <a:t>journey</a:t>
            </a:r>
            <a:r>
              <a:rPr lang="en-GB" sz="1600" dirty="0">
                <a:solidFill>
                  <a:schemeClr val="tx1"/>
                </a:solidFill>
                <a:latin typeface="Century Gothic"/>
                <a:ea typeface="Lato" panose="020F0502020204030203" pitchFamily="34" charset="0"/>
                <a:cs typeface="Century Gothic"/>
              </a:rPr>
              <a:t> from </a:t>
            </a:r>
            <a:r>
              <a:rPr lang="en-GB" sz="1600" b="1" dirty="0">
                <a:solidFill>
                  <a:schemeClr val="tx1"/>
                </a:solidFill>
                <a:latin typeface="Century Gothic"/>
                <a:ea typeface="Lato" panose="020F0502020204030203" pitchFamily="34" charset="0"/>
                <a:cs typeface="Century Gothic"/>
              </a:rPr>
              <a:t>school </a:t>
            </a:r>
            <a:r>
              <a:rPr lang="en-GB" sz="1600" dirty="0">
                <a:solidFill>
                  <a:schemeClr val="tx1"/>
                </a:solidFill>
                <a:latin typeface="Century Gothic"/>
                <a:ea typeface="Lato" panose="020F0502020204030203" pitchFamily="34" charset="0"/>
                <a:cs typeface="Century Gothic"/>
              </a:rPr>
              <a:t>through to </a:t>
            </a:r>
            <a:r>
              <a:rPr lang="en-GB" sz="1600" b="1" dirty="0">
                <a:solidFill>
                  <a:schemeClr val="tx1"/>
                </a:solidFill>
                <a:latin typeface="Century Gothic"/>
                <a:ea typeface="Lato" panose="020F0502020204030203" pitchFamily="34" charset="0"/>
                <a:cs typeface="Century Gothic"/>
              </a:rPr>
              <a:t>helping people </a:t>
            </a:r>
            <a:r>
              <a:rPr lang="en-GB" sz="1600" dirty="0">
                <a:solidFill>
                  <a:schemeClr val="tx1"/>
                </a:solidFill>
                <a:latin typeface="Century Gothic"/>
                <a:ea typeface="Lato" panose="020F0502020204030203" pitchFamily="34" charset="0"/>
                <a:cs typeface="Century Gothic"/>
              </a:rPr>
              <a:t>look after their health </a:t>
            </a:r>
            <a:r>
              <a:rPr lang="en-GB" sz="1600" b="1" dirty="0">
                <a:solidFill>
                  <a:schemeClr val="tx1"/>
                </a:solidFill>
                <a:latin typeface="Century Gothic"/>
                <a:ea typeface="Lato" panose="020F0502020204030203" pitchFamily="34" charset="0"/>
                <a:cs typeface="Century Gothic"/>
              </a:rPr>
              <a:t>today</a:t>
            </a:r>
            <a:r>
              <a:rPr lang="en-GB" sz="1600" dirty="0">
                <a:solidFill>
                  <a:schemeClr val="tx1"/>
                </a:solidFill>
                <a:latin typeface="Century Gothic"/>
                <a:ea typeface="Lato" panose="020F0502020204030203" pitchFamily="34" charset="0"/>
                <a:cs typeface="Century Gothic"/>
              </a:rPr>
              <a:t>!</a:t>
            </a:r>
            <a:endParaRPr lang="en-GB" sz="1600" dirty="0">
              <a:solidFill>
                <a:schemeClr val="tx1"/>
              </a:solidFill>
              <a:highlight>
                <a:srgbClr val="FFFF00"/>
              </a:highlight>
              <a:latin typeface="Century Gothic"/>
              <a:ea typeface="Lato" panose="020F0502020204030203" pitchFamily="34" charset="0"/>
              <a:cs typeface="Century Gothic"/>
            </a:endParaRPr>
          </a:p>
        </p:txBody>
      </p:sp>
      <p:sp>
        <p:nvSpPr>
          <p:cNvPr id="13" name="TextBox 12">
            <a:extLst>
              <a:ext uri="{FF2B5EF4-FFF2-40B4-BE49-F238E27FC236}">
                <a16:creationId xmlns:a16="http://schemas.microsoft.com/office/drawing/2014/main" id="{3F1DC798-19B3-494F-A4D8-4B2F4E0FE455}"/>
              </a:ext>
            </a:extLst>
          </p:cNvPr>
          <p:cNvSpPr txBox="1"/>
          <p:nvPr/>
        </p:nvSpPr>
        <p:spPr>
          <a:xfrm>
            <a:off x="0" y="6642556"/>
            <a:ext cx="4572000" cy="215444"/>
          </a:xfrm>
          <a:prstGeom prst="rect">
            <a:avLst/>
          </a:prstGeom>
          <a:noFill/>
        </p:spPr>
        <p:txBody>
          <a:bodyPr wrap="square">
            <a:spAutoFit/>
          </a:bodyPr>
          <a:lstStyle/>
          <a:p>
            <a:r>
              <a:rPr lang="en-GB" sz="800" dirty="0">
                <a:hlinkClick r:id="rId4"/>
              </a:rPr>
              <a:t>https://safeshare.tv/x/ltur9RLrY4o</a:t>
            </a:r>
            <a:r>
              <a:rPr lang="en-GB" sz="800" dirty="0"/>
              <a:t> </a:t>
            </a:r>
          </a:p>
        </p:txBody>
      </p:sp>
      <p:pic>
        <p:nvPicPr>
          <p:cNvPr id="15" name="Picture 14">
            <a:hlinkClick r:id="rId4"/>
            <a:extLst>
              <a:ext uri="{FF2B5EF4-FFF2-40B4-BE49-F238E27FC236}">
                <a16:creationId xmlns:a16="http://schemas.microsoft.com/office/drawing/2014/main" id="{4801D98F-AD9B-4EA2-9A8B-3471BD583159}"/>
              </a:ext>
            </a:extLst>
          </p:cNvPr>
          <p:cNvPicPr>
            <a:picLocks noChangeAspect="1"/>
          </p:cNvPicPr>
          <p:nvPr/>
        </p:nvPicPr>
        <p:blipFill>
          <a:blip r:embed="rId5"/>
          <a:stretch>
            <a:fillRect/>
          </a:stretch>
        </p:blipFill>
        <p:spPr>
          <a:xfrm>
            <a:off x="359923" y="4138756"/>
            <a:ext cx="3038113" cy="2345461"/>
          </a:xfrm>
          <a:prstGeom prst="rect">
            <a:avLst/>
          </a:prstGeom>
          <a:effectLst>
            <a:outerShdw blurRad="50800" dist="38100" dir="2700000" algn="tl" rotWithShape="0">
              <a:prstClr val="black">
                <a:alpha val="40000"/>
              </a:prstClr>
            </a:outerShdw>
          </a:effectLst>
        </p:spPr>
      </p:pic>
      <p:sp>
        <p:nvSpPr>
          <p:cNvPr id="16" name="Rectangle: Rounded Corners 18">
            <a:hlinkClick r:id="rId4"/>
            <a:extLst>
              <a:ext uri="{FF2B5EF4-FFF2-40B4-BE49-F238E27FC236}">
                <a16:creationId xmlns:a16="http://schemas.microsoft.com/office/drawing/2014/main" id="{5FF050F9-709B-4446-9056-122C327FADB2}"/>
              </a:ext>
            </a:extLst>
          </p:cNvPr>
          <p:cNvSpPr/>
          <p:nvPr/>
        </p:nvSpPr>
        <p:spPr>
          <a:xfrm>
            <a:off x="2830279" y="3978471"/>
            <a:ext cx="714449" cy="53623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b="1" dirty="0">
                <a:solidFill>
                  <a:schemeClr val="tx1"/>
                </a:solidFill>
                <a:ea typeface="Lato" panose="020F0502020204030203" pitchFamily="34" charset="0"/>
                <a:cs typeface="Century Gothic"/>
              </a:rPr>
              <a:t>0:00-1:53</a:t>
            </a:r>
            <a:endParaRPr lang="en-GB" sz="1600" dirty="0">
              <a:solidFill>
                <a:schemeClr val="tx1"/>
              </a:solidFill>
              <a:ea typeface="Lato" panose="020F0502020204030203" pitchFamily="34" charset="0"/>
              <a:cs typeface="Century Gothic"/>
            </a:endParaRPr>
          </a:p>
        </p:txBody>
      </p:sp>
    </p:spTree>
    <p:extLst>
      <p:ext uri="{BB962C8B-B14F-4D97-AF65-F5344CB8AC3E}">
        <p14:creationId xmlns:p14="http://schemas.microsoft.com/office/powerpoint/2010/main" val="871635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C3D62E-8929-4448-A9F3-4052F8E6B03F}"/>
              </a:ext>
            </a:extLst>
          </p:cNvPr>
          <p:cNvSpPr>
            <a:spLocks noGrp="1"/>
          </p:cNvSpPr>
          <p:nvPr>
            <p:ph type="body" sz="quarter" idx="14"/>
          </p:nvPr>
        </p:nvSpPr>
        <p:spPr>
          <a:xfrm>
            <a:off x="412751" y="2140961"/>
            <a:ext cx="4176713" cy="3336176"/>
          </a:xfrm>
        </p:spPr>
        <p:txBody>
          <a:bodyPr>
            <a:normAutofit/>
          </a:bodyPr>
          <a:lstStyle/>
          <a:p>
            <a:r>
              <a:rPr lang="en-GB" dirty="0"/>
              <a:t>Sharing our data will help researchers and scientists understand how to help us better.</a:t>
            </a:r>
          </a:p>
          <a:p>
            <a:r>
              <a:rPr lang="en-GB" dirty="0"/>
              <a:t>Knowing what medical conditions people have will allow the Government and NHS to plan to give us the best care.</a:t>
            </a:r>
          </a:p>
          <a:p>
            <a:r>
              <a:rPr lang="en-GB" dirty="0"/>
              <a:t>Medical data has been really helpful during the pandemic – it makes sense to keep going now!</a:t>
            </a:r>
          </a:p>
          <a:p>
            <a:r>
              <a:rPr lang="en-GB" dirty="0"/>
              <a:t>… </a:t>
            </a:r>
          </a:p>
          <a:p>
            <a:endParaRPr lang="en-GB" dirty="0"/>
          </a:p>
        </p:txBody>
      </p:sp>
      <p:sp>
        <p:nvSpPr>
          <p:cNvPr id="3" name="Text Placeholder 2">
            <a:extLst>
              <a:ext uri="{FF2B5EF4-FFF2-40B4-BE49-F238E27FC236}">
                <a16:creationId xmlns:a16="http://schemas.microsoft.com/office/drawing/2014/main" id="{5F896346-1F95-4276-80D0-42E7027AE95A}"/>
              </a:ext>
            </a:extLst>
          </p:cNvPr>
          <p:cNvSpPr>
            <a:spLocks noGrp="1"/>
          </p:cNvSpPr>
          <p:nvPr>
            <p:ph type="body" sz="quarter" idx="15"/>
          </p:nvPr>
        </p:nvSpPr>
        <p:spPr>
          <a:xfrm>
            <a:off x="4589463" y="2132743"/>
            <a:ext cx="4141787" cy="3343024"/>
          </a:xfrm>
        </p:spPr>
        <p:txBody>
          <a:bodyPr>
            <a:normAutofit/>
          </a:bodyPr>
          <a:lstStyle/>
          <a:p>
            <a:r>
              <a:rPr lang="en-GB" dirty="0"/>
              <a:t>Medical information is very personal – it shouldn’t be shared with strangers who don’t know us.</a:t>
            </a:r>
          </a:p>
          <a:p>
            <a:r>
              <a:rPr lang="en-GB" dirty="0"/>
              <a:t>If a mistake did happen, and the data was shared with the wrong people, it could affect us badly.</a:t>
            </a:r>
          </a:p>
          <a:p>
            <a:r>
              <a:rPr lang="en-GB" dirty="0"/>
              <a:t>Medical data can be helpful, but it also personal, so no one’s data should be shared if they don’t want it to be.</a:t>
            </a:r>
          </a:p>
          <a:p>
            <a:r>
              <a:rPr lang="en-GB" dirty="0"/>
              <a:t>…</a:t>
            </a:r>
          </a:p>
        </p:txBody>
      </p:sp>
      <p:pic>
        <p:nvPicPr>
          <p:cNvPr id="7" name="Picture 6" descr="A close up of a sign&#10;&#10;Description automatically generated">
            <a:extLst>
              <a:ext uri="{FF2B5EF4-FFF2-40B4-BE49-F238E27FC236}">
                <a16:creationId xmlns:a16="http://schemas.microsoft.com/office/drawing/2014/main" id="{6196EC8D-C1A2-4521-B728-148AE1DD2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29690" y="5071954"/>
            <a:ext cx="792844" cy="1555818"/>
          </a:xfrm>
          <a:prstGeom prst="rect">
            <a:avLst/>
          </a:prstGeom>
        </p:spPr>
      </p:pic>
      <p:pic>
        <p:nvPicPr>
          <p:cNvPr id="8" name="Picture 7" descr="A picture containing clock, drawing&#10;&#10;Description automatically generated">
            <a:extLst>
              <a:ext uri="{FF2B5EF4-FFF2-40B4-BE49-F238E27FC236}">
                <a16:creationId xmlns:a16="http://schemas.microsoft.com/office/drawing/2014/main" id="{ACF2FC34-E6F8-4AE4-93FE-8E95B2E0D8EF}"/>
              </a:ext>
            </a:extLst>
          </p:cNvPr>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238353" y="5677166"/>
            <a:ext cx="615315" cy="950606"/>
          </a:xfrm>
          <a:prstGeom prst="rect">
            <a:avLst/>
          </a:prstGeom>
        </p:spPr>
      </p:pic>
      <p:sp>
        <p:nvSpPr>
          <p:cNvPr id="9" name="Rectangle: Rounded Corners 8">
            <a:extLst>
              <a:ext uri="{FF2B5EF4-FFF2-40B4-BE49-F238E27FC236}">
                <a16:creationId xmlns:a16="http://schemas.microsoft.com/office/drawing/2014/main" id="{A1792B10-2E57-4C32-B013-892286C7CFAB}"/>
              </a:ext>
            </a:extLst>
          </p:cNvPr>
          <p:cNvSpPr/>
          <p:nvPr/>
        </p:nvSpPr>
        <p:spPr>
          <a:xfrm>
            <a:off x="984041" y="5816812"/>
            <a:ext cx="7175916" cy="792635"/>
          </a:xfrm>
          <a:prstGeom prst="roundRect">
            <a:avLst/>
          </a:prstGeom>
          <a:solidFill>
            <a:schemeClr val="accent4"/>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0" i="0" dirty="0">
                <a:solidFill>
                  <a:srgbClr val="202124"/>
                </a:solidFill>
                <a:effectLst/>
                <a:latin typeface="+mj-lt"/>
              </a:rPr>
              <a:t>We will be </a:t>
            </a:r>
            <a:r>
              <a:rPr lang="en-GB" sz="1400" b="1" i="0" dirty="0">
                <a:solidFill>
                  <a:srgbClr val="202124"/>
                </a:solidFill>
                <a:effectLst/>
                <a:latin typeface="+mj-lt"/>
              </a:rPr>
              <a:t>sharing your thoughts </a:t>
            </a:r>
            <a:r>
              <a:rPr lang="en-GB" sz="1400" b="0" i="0" dirty="0">
                <a:solidFill>
                  <a:srgbClr val="202124"/>
                </a:solidFill>
                <a:effectLst/>
                <a:latin typeface="+mj-lt"/>
              </a:rPr>
              <a:t>on this topic with </a:t>
            </a:r>
            <a:r>
              <a:rPr lang="en-GB" sz="1400" b="1" i="0" dirty="0">
                <a:solidFill>
                  <a:srgbClr val="202124"/>
                </a:solidFill>
                <a:effectLst/>
                <a:latin typeface="+mj-lt"/>
              </a:rPr>
              <a:t>The Health Foundation, NHS Digital, Minister of State for Media &amp; Data, Secretary of State for Health &amp; Social Care, </a:t>
            </a:r>
            <a:r>
              <a:rPr lang="en-GB" sz="1400" i="0" dirty="0">
                <a:solidFill>
                  <a:srgbClr val="202124"/>
                </a:solidFill>
                <a:effectLst/>
                <a:latin typeface="+mj-lt"/>
              </a:rPr>
              <a:t>and the </a:t>
            </a:r>
            <a:r>
              <a:rPr lang="en-GB" sz="1400" b="1" i="0" dirty="0">
                <a:solidFill>
                  <a:srgbClr val="202124"/>
                </a:solidFill>
                <a:effectLst/>
                <a:latin typeface="+mj-lt"/>
              </a:rPr>
              <a:t>Information Commissioner's Office (ICO)</a:t>
            </a:r>
            <a:r>
              <a:rPr lang="en-GB" sz="1400" i="0" dirty="0">
                <a:solidFill>
                  <a:srgbClr val="202124"/>
                </a:solidFill>
                <a:effectLst/>
                <a:latin typeface="+mj-lt"/>
              </a:rPr>
              <a:t>.</a:t>
            </a:r>
            <a:endParaRPr lang="en-GB" sz="1400" b="0" i="0" dirty="0">
              <a:solidFill>
                <a:srgbClr val="202124"/>
              </a:solidFill>
              <a:effectLst/>
              <a:latin typeface="+mj-lt"/>
            </a:endParaRPr>
          </a:p>
        </p:txBody>
      </p:sp>
      <p:sp>
        <p:nvSpPr>
          <p:cNvPr id="11" name="Shape 114">
            <a:extLst>
              <a:ext uri="{FF2B5EF4-FFF2-40B4-BE49-F238E27FC236}">
                <a16:creationId xmlns:a16="http://schemas.microsoft.com/office/drawing/2014/main" id="{B6EB10E9-3556-4DF7-BA35-075841BB8936}"/>
              </a:ext>
            </a:extLst>
          </p:cNvPr>
          <p:cNvSpPr/>
          <p:nvPr/>
        </p:nvSpPr>
        <p:spPr>
          <a:xfrm>
            <a:off x="766455" y="164846"/>
            <a:ext cx="7611089" cy="69006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3000" b="1" dirty="0">
                <a:solidFill>
                  <a:schemeClr val="bg1"/>
                </a:solidFill>
                <a:latin typeface="Century Gothic" panose="020B0502020202020204" pitchFamily="34" charset="0"/>
                <a:ea typeface="Lato"/>
                <a:cs typeface="Lato"/>
                <a:sym typeface="Lato"/>
              </a:rPr>
              <a:t>Should we share our medical data?</a:t>
            </a:r>
          </a:p>
        </p:txBody>
      </p:sp>
    </p:spTree>
    <p:extLst>
      <p:ext uri="{BB962C8B-B14F-4D97-AF65-F5344CB8AC3E}">
        <p14:creationId xmlns:p14="http://schemas.microsoft.com/office/powerpoint/2010/main" val="1720601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46">
            <a:extLst>
              <a:ext uri="{FF2B5EF4-FFF2-40B4-BE49-F238E27FC236}">
                <a16:creationId xmlns:a16="http://schemas.microsoft.com/office/drawing/2014/main" id="{DDFC3609-D0A9-4B95-8FD7-AB902BCC5F08}"/>
              </a:ext>
            </a:extLst>
          </p:cNvPr>
          <p:cNvSpPr txBox="1">
            <a:spLocks/>
          </p:cNvSpPr>
          <p:nvPr/>
        </p:nvSpPr>
        <p:spPr>
          <a:xfrm>
            <a:off x="-154942" y="1243223"/>
            <a:ext cx="9453880" cy="792087"/>
          </a:xfrm>
          <a:prstGeom prst="rect">
            <a:avLst/>
          </a:prstGeom>
          <a:noFill/>
          <a:ln>
            <a:noFill/>
          </a:ln>
        </p:spPr>
        <p:txBody>
          <a:bodyPr lIns="91425" tIns="45700" rIns="91425" bIns="45700" anchor="ctr"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dirty="0">
                <a:latin typeface="Century Gothic" panose="020B0502020202020204" pitchFamily="34" charset="0"/>
                <a:ea typeface="Lato" panose="020F0502020204030203" pitchFamily="34" charset="0"/>
                <a:cs typeface="Lato" panose="020F0502020204030203" pitchFamily="34" charset="0"/>
                <a:sym typeface="Calibri"/>
              </a:rPr>
              <a:t>Visit our website to have your voices heard! </a:t>
            </a:r>
          </a:p>
        </p:txBody>
      </p:sp>
      <p:pic>
        <p:nvPicPr>
          <p:cNvPr id="6" name="Picture 5" descr="A screen shot of a computer&#10;&#10;Description automatically generated">
            <a:hlinkClick r:id="rId3"/>
            <a:extLst>
              <a:ext uri="{FF2B5EF4-FFF2-40B4-BE49-F238E27FC236}">
                <a16:creationId xmlns:a16="http://schemas.microsoft.com/office/drawing/2014/main" id="{B69E8EC4-AA00-4DE1-92CF-D551F715AB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1785" y="2173533"/>
            <a:ext cx="2260427" cy="2870542"/>
          </a:xfrm>
          <a:prstGeom prst="rect">
            <a:avLst/>
          </a:prstGeom>
        </p:spPr>
      </p:pic>
      <p:sp>
        <p:nvSpPr>
          <p:cNvPr id="8" name="Rectangle 7">
            <a:extLst>
              <a:ext uri="{FF2B5EF4-FFF2-40B4-BE49-F238E27FC236}">
                <a16:creationId xmlns:a16="http://schemas.microsoft.com/office/drawing/2014/main" id="{F70A4421-7EBC-4EC9-9BB5-9F2A9EBFFC0B}"/>
              </a:ext>
            </a:extLst>
          </p:cNvPr>
          <p:cNvSpPr/>
          <p:nvPr/>
        </p:nvSpPr>
        <p:spPr>
          <a:xfrm>
            <a:off x="0" y="5389469"/>
            <a:ext cx="9144000" cy="695646"/>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Teachers</a:t>
            </a:r>
            <a:r>
              <a:rPr lang="en-GB" sz="1600" dirty="0"/>
              <a:t>: For a refresher on how to log your votes, please click </a:t>
            </a:r>
            <a:r>
              <a:rPr lang="en-GB" sz="1600" b="1" dirty="0">
                <a:solidFill>
                  <a:schemeClr val="accent2"/>
                </a:solidFill>
                <a:hlinkClick r:id="rId5">
                  <a:extLst>
                    <a:ext uri="{A12FA001-AC4F-418D-AE19-62706E023703}">
                      <ahyp:hlinkClr xmlns:ahyp="http://schemas.microsoft.com/office/drawing/2018/hyperlinkcolor" xmlns="" val="tx"/>
                    </a:ext>
                  </a:extLst>
                </a:hlinkClick>
              </a:rPr>
              <a:t>here</a:t>
            </a:r>
            <a:r>
              <a:rPr lang="en-GB" sz="1600" dirty="0"/>
              <a:t>. And for any other issues, feedback or comments, email </a:t>
            </a:r>
            <a:r>
              <a:rPr lang="en-GB" sz="1600" b="1" u="sng" dirty="0">
                <a:solidFill>
                  <a:schemeClr val="tx2"/>
                </a:solidFill>
              </a:rPr>
              <a:t>primary@votesforschools.com</a:t>
            </a:r>
            <a:r>
              <a:rPr lang="en-GB" sz="1600" dirty="0"/>
              <a:t>.</a:t>
            </a:r>
          </a:p>
        </p:txBody>
      </p:sp>
    </p:spTree>
    <p:extLst>
      <p:ext uri="{BB962C8B-B14F-4D97-AF65-F5344CB8AC3E}">
        <p14:creationId xmlns:p14="http://schemas.microsoft.com/office/powerpoint/2010/main" val="124211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8" descr="Who we are - British Future">
            <a:hlinkClick r:id="rId3"/>
            <a:extLst>
              <a:ext uri="{FF2B5EF4-FFF2-40B4-BE49-F238E27FC236}">
                <a16:creationId xmlns:a16="http://schemas.microsoft.com/office/drawing/2014/main" id="{E7945305-8F5F-4B2A-BAD5-2D76185FD1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658" r="16658"/>
          <a:stretch/>
        </p:blipFill>
        <p:spPr bwMode="auto">
          <a:xfrm>
            <a:off x="6982947" y="3007866"/>
            <a:ext cx="1600501" cy="1600501"/>
          </a:xfrm>
          <a:prstGeom prst="ellipse">
            <a:avLst/>
          </a:prstGeom>
          <a:noFill/>
          <a:extLst>
            <a:ext uri="{909E8E84-426E-40DD-AFC4-6F175D3DCCD1}">
              <a14:hiddenFill xmlns:a14="http://schemas.microsoft.com/office/drawing/2010/main">
                <a:solidFill>
                  <a:srgbClr val="FFFFFF"/>
                </a:solidFill>
              </a14:hiddenFill>
            </a:ext>
          </a:extLst>
        </p:spPr>
      </p:pic>
      <p:pic>
        <p:nvPicPr>
          <p:cNvPr id="34" name="Picture 6" descr="Board | European Council on Refugees and Exiles (ECRE)">
            <a:extLst>
              <a:ext uri="{FF2B5EF4-FFF2-40B4-BE49-F238E27FC236}">
                <a16:creationId xmlns:a16="http://schemas.microsoft.com/office/drawing/2014/main" id="{428FB920-C933-4099-A68E-13BC519D99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236495" y="1297770"/>
            <a:ext cx="1600501" cy="1600501"/>
          </a:xfrm>
          <a:prstGeom prst="ellipse">
            <a:avLst/>
          </a:prstGeom>
          <a:noFill/>
          <a:extLst>
            <a:ext uri="{909E8E84-426E-40DD-AFC4-6F175D3DCCD1}">
              <a14:hiddenFill xmlns:a14="http://schemas.microsoft.com/office/drawing/2010/main">
                <a:solidFill>
                  <a:srgbClr val="FFFFFF"/>
                </a:solidFill>
              </a14:hiddenFill>
            </a:ext>
          </a:extLst>
        </p:spPr>
      </p:pic>
      <p:sp>
        <p:nvSpPr>
          <p:cNvPr id="33" name="Speech Bubble: Rectangle with Corners Rounded 32">
            <a:extLst>
              <a:ext uri="{FF2B5EF4-FFF2-40B4-BE49-F238E27FC236}">
                <a16:creationId xmlns:a16="http://schemas.microsoft.com/office/drawing/2014/main" id="{A8DF5A26-D9DC-47B0-8D8F-45052EE64C48}"/>
              </a:ext>
            </a:extLst>
          </p:cNvPr>
          <p:cNvSpPr/>
          <p:nvPr/>
        </p:nvSpPr>
        <p:spPr>
          <a:xfrm flipH="1">
            <a:off x="2106592" y="1300647"/>
            <a:ext cx="6783664" cy="1229185"/>
          </a:xfrm>
          <a:prstGeom prst="wedgeRoundRectCallout">
            <a:avLst>
              <a:gd name="adj1" fmla="val 56561"/>
              <a:gd name="adj2" fmla="val 16868"/>
              <a:gd name="adj3" fmla="val 16667"/>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“It is great to see that so many of you feel this is still an important issue, even though it is not in the news headlines as much as it used to be. For people who have had to leave everything behind, there will always be a need for other countries to provide them with safety and protection.”</a:t>
            </a:r>
          </a:p>
        </p:txBody>
      </p:sp>
      <p:sp>
        <p:nvSpPr>
          <p:cNvPr id="21" name="Rectangle: Rounded Corners 20">
            <a:extLst>
              <a:ext uri="{FF2B5EF4-FFF2-40B4-BE49-F238E27FC236}">
                <a16:creationId xmlns:a16="http://schemas.microsoft.com/office/drawing/2014/main" id="{A7CD4C92-64F7-45F1-A4A2-664F9A5027ED}"/>
              </a:ext>
            </a:extLst>
          </p:cNvPr>
          <p:cNvSpPr/>
          <p:nvPr/>
        </p:nvSpPr>
        <p:spPr>
          <a:xfrm>
            <a:off x="253747" y="3357756"/>
            <a:ext cx="6502621" cy="90072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Click the image </a:t>
            </a:r>
            <a:r>
              <a:rPr lang="en-GB" sz="1400" dirty="0"/>
              <a:t>to hear from </a:t>
            </a:r>
            <a:r>
              <a:rPr lang="en-GB" sz="1400" b="1" dirty="0"/>
              <a:t>Steve Ballinger, </a:t>
            </a:r>
            <a:r>
              <a:rPr lang="en-GB" sz="1400" dirty="0"/>
              <a:t>who is </a:t>
            </a:r>
            <a:r>
              <a:rPr lang="en-GB" sz="1400" b="1" dirty="0"/>
              <a:t>Director of Communications </a:t>
            </a:r>
            <a:r>
              <a:rPr lang="en-GB" sz="1400" dirty="0"/>
              <a:t>at</a:t>
            </a:r>
            <a:r>
              <a:rPr lang="en-GB" sz="1400" b="1" dirty="0"/>
              <a:t> British Future. </a:t>
            </a:r>
            <a:r>
              <a:rPr lang="en-GB" sz="1400" dirty="0"/>
              <a:t>He was </a:t>
            </a:r>
            <a:r>
              <a:rPr lang="en-GB" sz="1400" b="1" dirty="0"/>
              <a:t>very interested in your views </a:t>
            </a:r>
            <a:r>
              <a:rPr lang="en-GB" sz="1400" dirty="0"/>
              <a:t>on this topic!</a:t>
            </a:r>
          </a:p>
        </p:txBody>
      </p:sp>
      <p:sp>
        <p:nvSpPr>
          <p:cNvPr id="24" name="Rectangle: Rounded Corners 23">
            <a:extLst>
              <a:ext uri="{FF2B5EF4-FFF2-40B4-BE49-F238E27FC236}">
                <a16:creationId xmlns:a16="http://schemas.microsoft.com/office/drawing/2014/main" id="{D33DEF77-474F-4023-8187-7ABE7627C025}"/>
              </a:ext>
            </a:extLst>
          </p:cNvPr>
          <p:cNvSpPr/>
          <p:nvPr/>
        </p:nvSpPr>
        <p:spPr>
          <a:xfrm>
            <a:off x="8143103" y="3081824"/>
            <a:ext cx="666933" cy="464038"/>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0:00-1:21</a:t>
            </a:r>
          </a:p>
        </p:txBody>
      </p:sp>
      <p:sp>
        <p:nvSpPr>
          <p:cNvPr id="19" name="Rectangle: Rounded Corners 18">
            <a:extLst>
              <a:ext uri="{FF2B5EF4-FFF2-40B4-BE49-F238E27FC236}">
                <a16:creationId xmlns:a16="http://schemas.microsoft.com/office/drawing/2014/main" id="{CE759B64-5031-416D-869E-6C1B26191180}"/>
              </a:ext>
            </a:extLst>
          </p:cNvPr>
          <p:cNvSpPr/>
          <p:nvPr/>
        </p:nvSpPr>
        <p:spPr>
          <a:xfrm>
            <a:off x="253744" y="5000498"/>
            <a:ext cx="1202591" cy="622800"/>
          </a:xfrm>
          <a:prstGeom prst="round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Refugee Week</a:t>
            </a:r>
          </a:p>
        </p:txBody>
      </p:sp>
      <p:sp>
        <p:nvSpPr>
          <p:cNvPr id="27" name="Rectangle: Rounded Corners 26">
            <a:extLst>
              <a:ext uri="{FF2B5EF4-FFF2-40B4-BE49-F238E27FC236}">
                <a16:creationId xmlns:a16="http://schemas.microsoft.com/office/drawing/2014/main" id="{91C10A81-41A6-4DDD-962A-ACE88A928C44}"/>
              </a:ext>
            </a:extLst>
          </p:cNvPr>
          <p:cNvSpPr/>
          <p:nvPr/>
        </p:nvSpPr>
        <p:spPr>
          <a:xfrm>
            <a:off x="6371978" y="5000498"/>
            <a:ext cx="1202591" cy="622800"/>
          </a:xfrm>
          <a:prstGeom prst="roundRect">
            <a:avLst/>
          </a:prstGeom>
          <a:solidFill>
            <a:schemeClr val="accent4"/>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Refugee Council</a:t>
            </a:r>
          </a:p>
        </p:txBody>
      </p:sp>
      <p:sp>
        <p:nvSpPr>
          <p:cNvPr id="28" name="Rectangle: Rounded Corners 27">
            <a:extLst>
              <a:ext uri="{FF2B5EF4-FFF2-40B4-BE49-F238E27FC236}">
                <a16:creationId xmlns:a16="http://schemas.microsoft.com/office/drawing/2014/main" id="{D306D4F9-A4C8-48EA-A434-CA11417DD10A}"/>
              </a:ext>
            </a:extLst>
          </p:cNvPr>
          <p:cNvSpPr/>
          <p:nvPr/>
        </p:nvSpPr>
        <p:spPr>
          <a:xfrm>
            <a:off x="3614130" y="5000498"/>
            <a:ext cx="1202591" cy="62280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Refugee Action</a:t>
            </a:r>
          </a:p>
        </p:txBody>
      </p:sp>
      <p:sp>
        <p:nvSpPr>
          <p:cNvPr id="29" name="Rectangle: Rounded Corners 28">
            <a:extLst>
              <a:ext uri="{FF2B5EF4-FFF2-40B4-BE49-F238E27FC236}">
                <a16:creationId xmlns:a16="http://schemas.microsoft.com/office/drawing/2014/main" id="{FADEC5BE-71CE-47BD-8ABF-A7483D5E6EE6}"/>
              </a:ext>
            </a:extLst>
          </p:cNvPr>
          <p:cNvSpPr/>
          <p:nvPr/>
        </p:nvSpPr>
        <p:spPr>
          <a:xfrm>
            <a:off x="855039" y="5957546"/>
            <a:ext cx="1729537" cy="622800"/>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Asylum Matters</a:t>
            </a:r>
          </a:p>
        </p:txBody>
      </p:sp>
      <p:sp>
        <p:nvSpPr>
          <p:cNvPr id="30" name="Rectangle: Rounded Corners 29">
            <a:extLst>
              <a:ext uri="{FF2B5EF4-FFF2-40B4-BE49-F238E27FC236}">
                <a16:creationId xmlns:a16="http://schemas.microsoft.com/office/drawing/2014/main" id="{78309505-0A36-461A-896C-5255F5BF6A0C}"/>
              </a:ext>
            </a:extLst>
          </p:cNvPr>
          <p:cNvSpPr/>
          <p:nvPr/>
        </p:nvSpPr>
        <p:spPr>
          <a:xfrm>
            <a:off x="5557932" y="5946361"/>
            <a:ext cx="1728808" cy="622800"/>
          </a:xfrm>
          <a:prstGeom prst="roundRect">
            <a:avLst/>
          </a:prstGeom>
          <a:solidFill>
            <a:srgbClr val="C7C7D7"/>
          </a:solidFill>
          <a:ln w="28575">
            <a:solidFill>
              <a:srgbClr val="969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Choose Love</a:t>
            </a:r>
          </a:p>
        </p:txBody>
      </p:sp>
      <p:sp>
        <p:nvSpPr>
          <p:cNvPr id="31" name="TextBox 30">
            <a:extLst>
              <a:ext uri="{FF2B5EF4-FFF2-40B4-BE49-F238E27FC236}">
                <a16:creationId xmlns:a16="http://schemas.microsoft.com/office/drawing/2014/main" id="{C5307B8B-7484-4387-98FE-D16E177536AF}"/>
              </a:ext>
            </a:extLst>
          </p:cNvPr>
          <p:cNvSpPr txBox="1"/>
          <p:nvPr/>
        </p:nvSpPr>
        <p:spPr>
          <a:xfrm>
            <a:off x="1739150" y="4465304"/>
            <a:ext cx="5665076" cy="369332"/>
          </a:xfrm>
          <a:prstGeom prst="rect">
            <a:avLst/>
          </a:prstGeom>
          <a:noFill/>
        </p:spPr>
        <p:txBody>
          <a:bodyPr wrap="square" rtlCol="0" anchor="ctr">
            <a:spAutoFit/>
          </a:bodyPr>
          <a:lstStyle/>
          <a:p>
            <a:pPr algn="ctr"/>
            <a:r>
              <a:rPr lang="en-GB" b="1" dirty="0"/>
              <a:t>The VoteTopic results were shared with… </a:t>
            </a:r>
          </a:p>
        </p:txBody>
      </p:sp>
      <p:sp>
        <p:nvSpPr>
          <p:cNvPr id="20" name="Rectangle 19">
            <a:extLst>
              <a:ext uri="{FF2B5EF4-FFF2-40B4-BE49-F238E27FC236}">
                <a16:creationId xmlns:a16="http://schemas.microsoft.com/office/drawing/2014/main" id="{F7C162B4-A606-41B1-8276-003CD7C76544}"/>
              </a:ext>
            </a:extLst>
          </p:cNvPr>
          <p:cNvSpPr/>
          <p:nvPr/>
        </p:nvSpPr>
        <p:spPr>
          <a:xfrm>
            <a:off x="891993" y="52767"/>
            <a:ext cx="7360014" cy="923330"/>
          </a:xfrm>
          <a:prstGeom prst="rect">
            <a:avLst/>
          </a:prstGeom>
        </p:spPr>
        <p:txBody>
          <a:bodyPr wrap="square">
            <a:spAutoFit/>
          </a:bodyPr>
          <a:lstStyle/>
          <a:p>
            <a:pPr algn="ctr">
              <a:buSzPct val="25000"/>
            </a:pPr>
            <a:r>
              <a:rPr lang="en-GB" sz="2700" b="1" dirty="0">
                <a:solidFill>
                  <a:schemeClr val="bg1"/>
                </a:solidFill>
                <a:latin typeface="Century Gothic" panose="020B0502020202020204" pitchFamily="34" charset="0"/>
                <a:ea typeface="Lato"/>
                <a:cs typeface="Lato"/>
                <a:sym typeface="Lato"/>
              </a:rPr>
              <a:t>Feedback: “Is the refugee crisis really over?”</a:t>
            </a:r>
            <a:endParaRPr lang="en-GB" sz="2700" b="1" dirty="0">
              <a:solidFill>
                <a:schemeClr val="bg1"/>
              </a:solidFill>
              <a:highlight>
                <a:srgbClr val="FF00FF"/>
              </a:highlight>
              <a:latin typeface="Century Gothic" panose="020B0502020202020204" pitchFamily="34" charset="0"/>
            </a:endParaRPr>
          </a:p>
        </p:txBody>
      </p:sp>
      <p:pic>
        <p:nvPicPr>
          <p:cNvPr id="1026" name="Picture 2" descr="New Refugee Action logo jpg - Refugee Action">
            <a:extLst>
              <a:ext uri="{FF2B5EF4-FFF2-40B4-BE49-F238E27FC236}">
                <a16:creationId xmlns:a16="http://schemas.microsoft.com/office/drawing/2014/main" id="{CEC9F9DA-5250-47C2-88D8-D22A2A4715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3054" y="5000498"/>
            <a:ext cx="1202591" cy="622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8A2987B-4A7F-427C-A668-2F2D297BC2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668" y="5086402"/>
            <a:ext cx="1805129" cy="4982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oose Love | Choose Love">
            <a:extLst>
              <a:ext uri="{FF2B5EF4-FFF2-40B4-BE49-F238E27FC236}">
                <a16:creationId xmlns:a16="http://schemas.microsoft.com/office/drawing/2014/main" id="{ACCB3A99-ED23-47CF-845E-52980DECE7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0980" y="5860831"/>
            <a:ext cx="807981" cy="7083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descr="Home | Asylum Matters">
            <a:extLst>
              <a:ext uri="{FF2B5EF4-FFF2-40B4-BE49-F238E27FC236}">
                <a16:creationId xmlns:a16="http://schemas.microsoft.com/office/drawing/2014/main" id="{119D8C64-1B53-4FF6-B2E4-A7D4CFA1DB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8817" y="6073095"/>
            <a:ext cx="2584874" cy="36933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260C63C-3F1F-4D13-AD4B-9FAAD890C301}"/>
              </a:ext>
            </a:extLst>
          </p:cNvPr>
          <p:cNvSpPr txBox="1"/>
          <p:nvPr/>
        </p:nvSpPr>
        <p:spPr>
          <a:xfrm>
            <a:off x="1947336" y="2577720"/>
            <a:ext cx="6832710" cy="292388"/>
          </a:xfrm>
          <a:prstGeom prst="rect">
            <a:avLst/>
          </a:prstGeom>
          <a:noFill/>
        </p:spPr>
        <p:txBody>
          <a:bodyPr wrap="square" rtlCol="0">
            <a:spAutoFit/>
          </a:bodyPr>
          <a:lstStyle/>
          <a:p>
            <a:pPr algn="ctr"/>
            <a:r>
              <a:rPr lang="en-GB" sz="1300" i="1" dirty="0"/>
              <a:t>Dr Lisa Doyle, Director of Advocacy &amp; Engagement at Refugee Council</a:t>
            </a:r>
          </a:p>
        </p:txBody>
      </p:sp>
      <p:pic>
        <p:nvPicPr>
          <p:cNvPr id="6" name="Picture 5" descr="A person smiling in front of a sign&#10;&#10;Description automatically generated with medium confidence">
            <a:extLst>
              <a:ext uri="{FF2B5EF4-FFF2-40B4-BE49-F238E27FC236}">
                <a16:creationId xmlns:a16="http://schemas.microsoft.com/office/drawing/2014/main" id="{5FAB4C42-3941-4B13-91FA-0041A0D14333}"/>
              </a:ext>
            </a:extLst>
          </p:cNvPr>
          <p:cNvPicPr>
            <a:picLocks noChangeAspect="1"/>
          </p:cNvPicPr>
          <p:nvPr/>
        </p:nvPicPr>
        <p:blipFill rotWithShape="1">
          <a:blip r:embed="rId10"/>
          <a:srcRect t="8718" r="54285" b="7481"/>
          <a:stretch/>
        </p:blipFill>
        <p:spPr>
          <a:xfrm>
            <a:off x="7750902" y="5000498"/>
            <a:ext cx="1139354" cy="626580"/>
          </a:xfrm>
          <a:prstGeom prst="rect">
            <a:avLst/>
          </a:prstGeom>
        </p:spPr>
      </p:pic>
      <p:sp>
        <p:nvSpPr>
          <p:cNvPr id="36" name="TextBox 35">
            <a:extLst>
              <a:ext uri="{FF2B5EF4-FFF2-40B4-BE49-F238E27FC236}">
                <a16:creationId xmlns:a16="http://schemas.microsoft.com/office/drawing/2014/main" id="{9462ABEB-4BAA-4B01-80B4-4D7BE4A5D51C}"/>
              </a:ext>
            </a:extLst>
          </p:cNvPr>
          <p:cNvSpPr txBox="1"/>
          <p:nvPr/>
        </p:nvSpPr>
        <p:spPr>
          <a:xfrm>
            <a:off x="0" y="6644053"/>
            <a:ext cx="4572000" cy="215444"/>
          </a:xfrm>
          <a:prstGeom prst="rect">
            <a:avLst/>
          </a:prstGeom>
          <a:noFill/>
        </p:spPr>
        <p:txBody>
          <a:bodyPr wrap="square">
            <a:spAutoFit/>
          </a:bodyPr>
          <a:lstStyle/>
          <a:p>
            <a:r>
              <a:rPr lang="en-GB" sz="800" dirty="0">
                <a:hlinkClick r:id="rId3"/>
              </a:rPr>
              <a:t>https://safeshare.tv/x/Mmtki-SXNsU</a:t>
            </a:r>
            <a:r>
              <a:rPr lang="en-GB" sz="800" dirty="0"/>
              <a:t> </a:t>
            </a:r>
          </a:p>
        </p:txBody>
      </p:sp>
    </p:spTree>
    <p:extLst>
      <p:ext uri="{BB962C8B-B14F-4D97-AF65-F5344CB8AC3E}">
        <p14:creationId xmlns:p14="http://schemas.microsoft.com/office/powerpoint/2010/main" val="7340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7EE15F5-A806-4D87-887F-BB489F89EE8B}"/>
              </a:ext>
            </a:extLst>
          </p:cNvPr>
          <p:cNvSpPr/>
          <p:nvPr/>
        </p:nvSpPr>
        <p:spPr>
          <a:xfrm>
            <a:off x="-6126" y="1000122"/>
            <a:ext cx="9144000" cy="5857877"/>
          </a:xfrm>
          <a:prstGeom prst="rect">
            <a:avLst/>
          </a:prstGeom>
          <a:solidFill>
            <a:schemeClr val="accent1">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 name="Graphic 18" descr="Needle outline">
            <a:extLst>
              <a:ext uri="{FF2B5EF4-FFF2-40B4-BE49-F238E27FC236}">
                <a16:creationId xmlns:a16="http://schemas.microsoft.com/office/drawing/2014/main" id="{EAC74E76-E9F6-46DC-8260-5D65E39FF2F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12700" y="1528011"/>
            <a:ext cx="2227959" cy="2227959"/>
          </a:xfrm>
          <a:prstGeom prst="rect">
            <a:avLst/>
          </a:prstGeom>
        </p:spPr>
      </p:pic>
      <p:pic>
        <p:nvPicPr>
          <p:cNvPr id="5" name="Graphic 4" descr="Doctor female outline">
            <a:extLst>
              <a:ext uri="{FF2B5EF4-FFF2-40B4-BE49-F238E27FC236}">
                <a16:creationId xmlns:a16="http://schemas.microsoft.com/office/drawing/2014/main" id="{35155C1E-FC53-4E99-8D04-10AB5B0FEAA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127421" y="985427"/>
            <a:ext cx="2227959" cy="2227959"/>
          </a:xfrm>
          <a:prstGeom prst="rect">
            <a:avLst/>
          </a:prstGeom>
        </p:spPr>
      </p:pic>
      <p:pic>
        <p:nvPicPr>
          <p:cNvPr id="15" name="Graphic 14" descr="Medical outline">
            <a:extLst>
              <a:ext uri="{FF2B5EF4-FFF2-40B4-BE49-F238E27FC236}">
                <a16:creationId xmlns:a16="http://schemas.microsoft.com/office/drawing/2014/main" id="{1D0E2FC7-2C49-4101-88E4-A85ED4EDD83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55934" y="1786339"/>
            <a:ext cx="2227959" cy="2227959"/>
          </a:xfrm>
          <a:prstGeom prst="rect">
            <a:avLst/>
          </a:prstGeom>
        </p:spPr>
      </p:pic>
      <p:sp>
        <p:nvSpPr>
          <p:cNvPr id="2" name="Text Placeholder 1">
            <a:extLst>
              <a:ext uri="{FF2B5EF4-FFF2-40B4-BE49-F238E27FC236}">
                <a16:creationId xmlns:a16="http://schemas.microsoft.com/office/drawing/2014/main" id="{DFF994E5-335D-4D47-B66A-B06221FAC202}"/>
              </a:ext>
            </a:extLst>
          </p:cNvPr>
          <p:cNvSpPr>
            <a:spLocks noGrp="1"/>
          </p:cNvSpPr>
          <p:nvPr>
            <p:ph type="body" sz="quarter" idx="10"/>
          </p:nvPr>
        </p:nvSpPr>
        <p:spPr>
          <a:xfrm>
            <a:off x="755934" y="164385"/>
            <a:ext cx="7739062" cy="571500"/>
          </a:xfrm>
        </p:spPr>
        <p:txBody>
          <a:bodyPr anchor="ctr"/>
          <a:lstStyle/>
          <a:p>
            <a:r>
              <a:rPr lang="en-GB" dirty="0"/>
              <a:t>Starter: At the doctors…</a:t>
            </a:r>
          </a:p>
        </p:txBody>
      </p:sp>
      <p:sp>
        <p:nvSpPr>
          <p:cNvPr id="17" name="Pentagon 20">
            <a:extLst>
              <a:ext uri="{FF2B5EF4-FFF2-40B4-BE49-F238E27FC236}">
                <a16:creationId xmlns:a16="http://schemas.microsoft.com/office/drawing/2014/main" id="{FD34A3E8-C865-4ADE-BE92-2008BA255070}"/>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18" name="Graphic 15" descr="Chat">
            <a:extLst>
              <a:ext uri="{FF2B5EF4-FFF2-40B4-BE49-F238E27FC236}">
                <a16:creationId xmlns:a16="http://schemas.microsoft.com/office/drawing/2014/main" id="{DBE1233A-F4F9-47ED-B918-1FE7A1B6B6C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0" y="170980"/>
            <a:ext cx="579600" cy="579600"/>
          </a:xfrm>
          <a:prstGeom prst="rect">
            <a:avLst/>
          </a:prstGeom>
        </p:spPr>
      </p:pic>
      <p:sp>
        <p:nvSpPr>
          <p:cNvPr id="21" name="Rectangle: Rounded Corners 20">
            <a:extLst>
              <a:ext uri="{FF2B5EF4-FFF2-40B4-BE49-F238E27FC236}">
                <a16:creationId xmlns:a16="http://schemas.microsoft.com/office/drawing/2014/main" id="{63EAD0AD-4E84-4673-9DDB-76992C7355E0}"/>
              </a:ext>
            </a:extLst>
          </p:cNvPr>
          <p:cNvSpPr/>
          <p:nvPr/>
        </p:nvSpPr>
        <p:spPr>
          <a:xfrm>
            <a:off x="579600" y="1256045"/>
            <a:ext cx="7915396" cy="1070188"/>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Pair activity (3-5 mins)</a:t>
            </a:r>
          </a:p>
          <a:p>
            <a:pPr algn="ctr"/>
            <a:r>
              <a:rPr lang="en-GB" sz="1600" dirty="0"/>
              <a:t>Talk to the person next to you and tell them about a time that you went to the hospital or to see a doctor. Why did you go and what happened?</a:t>
            </a:r>
          </a:p>
        </p:txBody>
      </p:sp>
      <p:pic>
        <p:nvPicPr>
          <p:cNvPr id="8" name="Graphic 7" descr="Stethoscope outline">
            <a:extLst>
              <a:ext uri="{FF2B5EF4-FFF2-40B4-BE49-F238E27FC236}">
                <a16:creationId xmlns:a16="http://schemas.microsoft.com/office/drawing/2014/main" id="{1E4C7FB1-0FD0-4286-93C9-2B4688C39E73}"/>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601291" y="4465656"/>
            <a:ext cx="2227959" cy="2227959"/>
          </a:xfrm>
          <a:prstGeom prst="rect">
            <a:avLst/>
          </a:prstGeom>
        </p:spPr>
      </p:pic>
      <p:pic>
        <p:nvPicPr>
          <p:cNvPr id="24" name="Graphic 23" descr="Medicine outline">
            <a:extLst>
              <a:ext uri="{FF2B5EF4-FFF2-40B4-BE49-F238E27FC236}">
                <a16:creationId xmlns:a16="http://schemas.microsoft.com/office/drawing/2014/main" id="{1B5C8F5F-9B04-4C70-8F4A-B1CECE2A55BA}"/>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76718" y="4768986"/>
            <a:ext cx="2227959" cy="2227959"/>
          </a:xfrm>
          <a:prstGeom prst="rect">
            <a:avLst/>
          </a:prstGeom>
        </p:spPr>
      </p:pic>
      <p:sp>
        <p:nvSpPr>
          <p:cNvPr id="50" name="Text Placeholder 1">
            <a:extLst>
              <a:ext uri="{FF2B5EF4-FFF2-40B4-BE49-F238E27FC236}">
                <a16:creationId xmlns:a16="http://schemas.microsoft.com/office/drawing/2014/main" id="{EC10A136-8301-4CC8-A5EA-7D639DB31674}"/>
              </a:ext>
            </a:extLst>
          </p:cNvPr>
          <p:cNvSpPr txBox="1">
            <a:spLocks/>
          </p:cNvSpPr>
          <p:nvPr/>
        </p:nvSpPr>
        <p:spPr>
          <a:xfrm>
            <a:off x="579600" y="2739051"/>
            <a:ext cx="5067264" cy="2144095"/>
          </a:xfrm>
          <a:prstGeom prst="wedgeRoundRectCallout">
            <a:avLst>
              <a:gd name="adj1" fmla="val 63629"/>
              <a:gd name="adj2" fmla="val -11323"/>
              <a:gd name="adj3" fmla="val 16667"/>
            </a:avLst>
          </a:prstGeom>
          <a:solidFill>
            <a:schemeClr val="accent3"/>
          </a:solidFill>
          <a:ln w="28575">
            <a:solidFill>
              <a:schemeClr val="accent3">
                <a:lumMod val="50000"/>
              </a:schemeClr>
            </a:solidFill>
          </a:ln>
        </p:spPr>
        <p:txBody>
          <a:bodyPr anchor="ctr"/>
          <a:lstStyle>
            <a:lvl1pPr marL="0" indent="0" algn="l" defTabSz="457200" rtl="0" eaLnBrk="1" latinLnBrk="0" hangingPunct="1">
              <a:spcBef>
                <a:spcPct val="20000"/>
              </a:spcBef>
              <a:buFont typeface="Arial"/>
              <a:buNone/>
              <a:defRPr sz="2500" b="1"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b="1"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b="1"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b="1"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b="1"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dirty="0">
                <a:ln w="9525">
                  <a:solidFill>
                    <a:schemeClr val="bg1"/>
                  </a:solidFill>
                  <a:prstDash val="solid"/>
                </a:ln>
                <a:solidFill>
                  <a:schemeClr val="tx1"/>
                </a:solidFill>
                <a:effectLst>
                  <a:outerShdw blurRad="12700" dist="38100" dir="2700000" algn="tl" rotWithShape="0">
                    <a:schemeClr val="bg1">
                      <a:lumMod val="50000"/>
                    </a:schemeClr>
                  </a:outerShdw>
                </a:effectLst>
              </a:rPr>
              <a:t>I went to the doctor because…</a:t>
            </a:r>
          </a:p>
        </p:txBody>
      </p:sp>
      <p:pic>
        <p:nvPicPr>
          <p:cNvPr id="26" name="Picture 25" descr="A picture containing person, holding, wearing, hat&#10;&#10;Description automatically generated">
            <a:extLst>
              <a:ext uri="{FF2B5EF4-FFF2-40B4-BE49-F238E27FC236}">
                <a16:creationId xmlns:a16="http://schemas.microsoft.com/office/drawing/2014/main" id="{E1AB418E-23A4-4422-858C-DBF0B2CAC1A8}"/>
              </a:ext>
            </a:extLst>
          </p:cNvPr>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rcRect l="10981" r="7282" b="8191"/>
          <a:stretch/>
        </p:blipFill>
        <p:spPr>
          <a:xfrm flipH="1">
            <a:off x="5823198" y="2148700"/>
            <a:ext cx="3320802" cy="4709299"/>
          </a:xfrm>
          <a:prstGeom prst="rect">
            <a:avLst/>
          </a:prstGeom>
        </p:spPr>
      </p:pic>
      <p:sp>
        <p:nvSpPr>
          <p:cNvPr id="16" name="Rectangle: Rounded Corners 15">
            <a:extLst>
              <a:ext uri="{FF2B5EF4-FFF2-40B4-BE49-F238E27FC236}">
                <a16:creationId xmlns:a16="http://schemas.microsoft.com/office/drawing/2014/main" id="{776403B0-B05D-43F6-99A0-6EBBF4BEC3F1}"/>
              </a:ext>
            </a:extLst>
          </p:cNvPr>
          <p:cNvSpPr/>
          <p:nvPr/>
        </p:nvSpPr>
        <p:spPr>
          <a:xfrm>
            <a:off x="579600" y="5295965"/>
            <a:ext cx="5067264" cy="1326303"/>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After you’ve been to the doctor, they write it down in a report. What do you think happens with this report?</a:t>
            </a:r>
          </a:p>
        </p:txBody>
      </p:sp>
    </p:spTree>
    <p:extLst>
      <p:ext uri="{BB962C8B-B14F-4D97-AF65-F5344CB8AC3E}">
        <p14:creationId xmlns:p14="http://schemas.microsoft.com/office/powerpoint/2010/main" val="146395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4">
            <a:extLst>
              <a:ext uri="{FF2B5EF4-FFF2-40B4-BE49-F238E27FC236}">
                <a16:creationId xmlns:a16="http://schemas.microsoft.com/office/drawing/2014/main" id="{63437A50-9386-4342-B226-E01623150F4D}"/>
              </a:ext>
            </a:extLst>
          </p:cNvPr>
          <p:cNvSpPr/>
          <p:nvPr/>
        </p:nvSpPr>
        <p:spPr>
          <a:xfrm>
            <a:off x="766455" y="164846"/>
            <a:ext cx="7611089" cy="69006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GB" sz="3000" b="1" dirty="0">
                <a:solidFill>
                  <a:schemeClr val="bg1"/>
                </a:solidFill>
                <a:latin typeface="Century Gothic" panose="020B0502020202020204" pitchFamily="34" charset="0"/>
                <a:ea typeface="Lato"/>
                <a:cs typeface="Lato"/>
                <a:sym typeface="Lato"/>
              </a:rPr>
              <a:t>Should we share our medical data?</a:t>
            </a:r>
          </a:p>
        </p:txBody>
      </p:sp>
      <p:pic>
        <p:nvPicPr>
          <p:cNvPr id="3" name="Picture 2" descr="Text&#10;&#10;Description automatically generated">
            <a:extLst>
              <a:ext uri="{FF2B5EF4-FFF2-40B4-BE49-F238E27FC236}">
                <a16:creationId xmlns:a16="http://schemas.microsoft.com/office/drawing/2014/main" id="{862C8559-1731-4748-9C87-A7D71C19929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4108" y="1221525"/>
            <a:ext cx="7875784" cy="5253147"/>
          </a:xfrm>
          <a:prstGeom prst="rect">
            <a:avLst/>
          </a:prstGeom>
        </p:spPr>
      </p:pic>
      <p:pic>
        <p:nvPicPr>
          <p:cNvPr id="8" name="Picture 7" descr="A picture containing graphics, clock, drawing&#10;&#10;Description automatically generated">
            <a:extLst>
              <a:ext uri="{FF2B5EF4-FFF2-40B4-BE49-F238E27FC236}">
                <a16:creationId xmlns:a16="http://schemas.microsoft.com/office/drawing/2014/main" id="{D83D9723-269A-4618-A4F3-53BA381E0F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8320" y="5376689"/>
            <a:ext cx="868151" cy="1301210"/>
          </a:xfrm>
          <a:prstGeom prst="rect">
            <a:avLst/>
          </a:prstGeom>
        </p:spPr>
      </p:pic>
      <p:sp>
        <p:nvSpPr>
          <p:cNvPr id="7" name="Speech Bubble: Rectangle with Corners Rounded 6">
            <a:extLst>
              <a:ext uri="{FF2B5EF4-FFF2-40B4-BE49-F238E27FC236}">
                <a16:creationId xmlns:a16="http://schemas.microsoft.com/office/drawing/2014/main" id="{CB923333-07F2-4CE3-8B18-C5EAD58B0FA5}"/>
              </a:ext>
            </a:extLst>
          </p:cNvPr>
          <p:cNvSpPr/>
          <p:nvPr/>
        </p:nvSpPr>
        <p:spPr>
          <a:xfrm>
            <a:off x="1273851" y="5497722"/>
            <a:ext cx="7509137" cy="1059144"/>
          </a:xfrm>
          <a:prstGeom prst="wedgeRoundRectCallout">
            <a:avLst>
              <a:gd name="adj1" fmla="val -53111"/>
              <a:gd name="adj2" fmla="val -30862"/>
              <a:gd name="adj3" fmla="val 16667"/>
            </a:avLst>
          </a:prstGeom>
          <a:solidFill>
            <a:schemeClr val="accent3"/>
          </a:solid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t>Data: </a:t>
            </a:r>
          </a:p>
          <a:p>
            <a:pPr algn="ctr"/>
            <a:r>
              <a:rPr lang="en-GB" sz="1600" dirty="0"/>
              <a:t>Information that is collected to be examined and considered and used to help make decisions, or information in an electronic form that can be stored and used by a computer</a:t>
            </a:r>
          </a:p>
        </p:txBody>
      </p:sp>
    </p:spTree>
    <p:extLst>
      <p:ext uri="{BB962C8B-B14F-4D97-AF65-F5344CB8AC3E}">
        <p14:creationId xmlns:p14="http://schemas.microsoft.com/office/powerpoint/2010/main" val="3255499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88680E99-CF5D-481D-A904-6B5D7FB3FE7C}"/>
              </a:ext>
            </a:extLst>
          </p:cNvPr>
          <p:cNvSpPr txBox="1">
            <a:spLocks/>
          </p:cNvSpPr>
          <p:nvPr/>
        </p:nvSpPr>
        <p:spPr>
          <a:xfrm>
            <a:off x="5952183" y="3144821"/>
            <a:ext cx="1855231" cy="1066095"/>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What is medical data?</a:t>
            </a:r>
          </a:p>
        </p:txBody>
      </p:sp>
      <p:sp>
        <p:nvSpPr>
          <p:cNvPr id="19" name="Text Placeholder 18">
            <a:extLst>
              <a:ext uri="{FF2B5EF4-FFF2-40B4-BE49-F238E27FC236}">
                <a16:creationId xmlns:a16="http://schemas.microsoft.com/office/drawing/2014/main" id="{DCAE70FB-6E54-444E-A185-4DA9196192FE}"/>
              </a:ext>
            </a:extLst>
          </p:cNvPr>
          <p:cNvSpPr>
            <a:spLocks noGrp="1"/>
          </p:cNvSpPr>
          <p:nvPr>
            <p:ph type="body" sz="quarter" idx="13"/>
          </p:nvPr>
        </p:nvSpPr>
        <p:spPr>
          <a:xfrm>
            <a:off x="2396447" y="1489545"/>
            <a:ext cx="1830362" cy="1070948"/>
          </a:xfrm>
        </p:spPr>
        <p:txBody>
          <a:bodyPr/>
          <a:lstStyle/>
          <a:p>
            <a:r>
              <a:rPr lang="en-GB" dirty="0"/>
              <a:t>Starter: At the doctors…</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5508309" y="1365782"/>
            <a:ext cx="2299105" cy="1194711"/>
          </a:xfrm>
          <a:solidFill>
            <a:schemeClr val="accent5"/>
          </a:solidFill>
        </p:spPr>
        <p:txBody>
          <a:bodyPr/>
          <a:lstStyle/>
          <a:p>
            <a:r>
              <a:rPr lang="en-GB" dirty="0"/>
              <a:t>Why are we talking about this?</a:t>
            </a:r>
          </a:p>
        </p:txBody>
      </p:sp>
      <p:sp>
        <p:nvSpPr>
          <p:cNvPr id="21" name="Text Placeholder 5">
            <a:extLst>
              <a:ext uri="{FF2B5EF4-FFF2-40B4-BE49-F238E27FC236}">
                <a16:creationId xmlns:a16="http://schemas.microsoft.com/office/drawing/2014/main" id="{33BA3399-A540-4F3D-8CB2-094701E55E05}"/>
              </a:ext>
            </a:extLst>
          </p:cNvPr>
          <p:cNvSpPr txBox="1">
            <a:spLocks/>
          </p:cNvSpPr>
          <p:nvPr/>
        </p:nvSpPr>
        <p:spPr>
          <a:xfrm>
            <a:off x="2388453" y="3144821"/>
            <a:ext cx="2183547" cy="1194711"/>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Into the future…</a:t>
            </a:r>
          </a:p>
        </p:txBody>
      </p:sp>
      <p:sp>
        <p:nvSpPr>
          <p:cNvPr id="22" name="Text Placeholder 4">
            <a:extLst>
              <a:ext uri="{FF2B5EF4-FFF2-40B4-BE49-F238E27FC236}">
                <a16:creationId xmlns:a16="http://schemas.microsoft.com/office/drawing/2014/main" id="{CA310C05-EFF1-4EDB-A48B-9FC28F500AA9}"/>
              </a:ext>
            </a:extLst>
          </p:cNvPr>
          <p:cNvSpPr txBox="1">
            <a:spLocks/>
          </p:cNvSpPr>
          <p:nvPr/>
        </p:nvSpPr>
        <p:spPr>
          <a:xfrm>
            <a:off x="1567666" y="5081862"/>
            <a:ext cx="1855231" cy="1066095"/>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To share or not to share?</a:t>
            </a:r>
          </a:p>
        </p:txBody>
      </p:sp>
      <p:sp>
        <p:nvSpPr>
          <p:cNvPr id="27" name="Text Placeholder 5">
            <a:extLst>
              <a:ext uri="{FF2B5EF4-FFF2-40B4-BE49-F238E27FC236}">
                <a16:creationId xmlns:a16="http://schemas.microsoft.com/office/drawing/2014/main" id="{F146E735-B6B6-46C3-80A5-73B36DF70DD3}"/>
              </a:ext>
            </a:extLst>
          </p:cNvPr>
          <p:cNvSpPr txBox="1">
            <a:spLocks/>
          </p:cNvSpPr>
          <p:nvPr/>
        </p:nvSpPr>
        <p:spPr>
          <a:xfrm>
            <a:off x="4860410" y="5233557"/>
            <a:ext cx="2183547" cy="1194711"/>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Vote!</a:t>
            </a:r>
          </a:p>
        </p:txBody>
      </p:sp>
      <p:pic>
        <p:nvPicPr>
          <p:cNvPr id="5" name="Picture 4" descr="A picture containing text, sign, picture frame&#10;&#10;Description automatically generated">
            <a:extLst>
              <a:ext uri="{FF2B5EF4-FFF2-40B4-BE49-F238E27FC236}">
                <a16:creationId xmlns:a16="http://schemas.microsoft.com/office/drawing/2014/main" id="{1C967E1F-7885-4F7D-8EA5-27FAD923C2E6}"/>
              </a:ext>
            </a:extLst>
          </p:cNvPr>
          <p:cNvPicPr>
            <a:picLocks noChangeAspect="1"/>
          </p:cNvPicPr>
          <p:nvPr/>
        </p:nvPicPr>
        <p:blipFill>
          <a:blip r:embed="rId3"/>
          <a:stretch>
            <a:fillRect/>
          </a:stretch>
        </p:blipFill>
        <p:spPr>
          <a:xfrm>
            <a:off x="7407826" y="2745233"/>
            <a:ext cx="799175" cy="799175"/>
          </a:xfrm>
          <a:prstGeom prst="rect">
            <a:avLst/>
          </a:prstGeom>
        </p:spPr>
      </p:pic>
      <p:pic>
        <p:nvPicPr>
          <p:cNvPr id="7" name="Picture 6" descr="A picture containing text, first-aid kit&#10;&#10;Description automatically generated">
            <a:extLst>
              <a:ext uri="{FF2B5EF4-FFF2-40B4-BE49-F238E27FC236}">
                <a16:creationId xmlns:a16="http://schemas.microsoft.com/office/drawing/2014/main" id="{3F53B90E-444F-4B90-945E-F1C98FF76C27}"/>
              </a:ext>
            </a:extLst>
          </p:cNvPr>
          <p:cNvPicPr>
            <a:picLocks noChangeAspect="1"/>
          </p:cNvPicPr>
          <p:nvPr/>
        </p:nvPicPr>
        <p:blipFill>
          <a:blip r:embed="rId4"/>
          <a:stretch>
            <a:fillRect/>
          </a:stretch>
        </p:blipFill>
        <p:spPr>
          <a:xfrm>
            <a:off x="1744306" y="1489545"/>
            <a:ext cx="799200" cy="7992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21C5B98E-0613-483C-9DE1-E1213E512C1A}"/>
              </a:ext>
            </a:extLst>
          </p:cNvPr>
          <p:cNvPicPr>
            <a:picLocks noChangeAspect="1"/>
          </p:cNvPicPr>
          <p:nvPr/>
        </p:nvPicPr>
        <p:blipFill>
          <a:blip r:embed="rId5"/>
          <a:stretch>
            <a:fillRect/>
          </a:stretch>
        </p:blipFill>
        <p:spPr>
          <a:xfrm>
            <a:off x="1066800" y="4682262"/>
            <a:ext cx="799200" cy="799200"/>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51B20DD5-D4A2-41A9-A375-4869E52DDF7D}"/>
              </a:ext>
            </a:extLst>
          </p:cNvPr>
          <p:cNvPicPr>
            <a:picLocks noChangeAspect="1"/>
          </p:cNvPicPr>
          <p:nvPr/>
        </p:nvPicPr>
        <p:blipFill>
          <a:blip r:embed="rId6"/>
          <a:stretch>
            <a:fillRect/>
          </a:stretch>
        </p:blipFill>
        <p:spPr>
          <a:xfrm>
            <a:off x="4460810" y="5233557"/>
            <a:ext cx="799200" cy="799200"/>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92DE9E9F-388C-486A-953C-2A9F1A1972AE}"/>
              </a:ext>
            </a:extLst>
          </p:cNvPr>
          <p:cNvPicPr>
            <a:picLocks noChangeAspect="1"/>
          </p:cNvPicPr>
          <p:nvPr/>
        </p:nvPicPr>
        <p:blipFill>
          <a:blip r:embed="rId7"/>
          <a:stretch>
            <a:fillRect/>
          </a:stretch>
        </p:blipFill>
        <p:spPr>
          <a:xfrm rot="20413714">
            <a:off x="5028808" y="1542135"/>
            <a:ext cx="799200" cy="7992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1A88A13-2760-4684-B8E4-B3893E1613F8}"/>
              </a:ext>
            </a:extLst>
          </p:cNvPr>
          <p:cNvPicPr>
            <a:picLocks noChangeAspect="1"/>
          </p:cNvPicPr>
          <p:nvPr/>
        </p:nvPicPr>
        <p:blipFill>
          <a:blip r:embed="rId8"/>
          <a:stretch>
            <a:fillRect/>
          </a:stretch>
        </p:blipFill>
        <p:spPr>
          <a:xfrm>
            <a:off x="1988853" y="3278268"/>
            <a:ext cx="799200" cy="799200"/>
          </a:xfrm>
          <a:prstGeom prst="rect">
            <a:avLst/>
          </a:prstGeom>
        </p:spPr>
      </p:pic>
    </p:spTree>
    <p:extLst>
      <p:ext uri="{BB962C8B-B14F-4D97-AF65-F5344CB8AC3E}">
        <p14:creationId xmlns:p14="http://schemas.microsoft.com/office/powerpoint/2010/main" val="50099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Needle outline">
            <a:extLst>
              <a:ext uri="{FF2B5EF4-FFF2-40B4-BE49-F238E27FC236}">
                <a16:creationId xmlns:a16="http://schemas.microsoft.com/office/drawing/2014/main" id="{416FE0E5-3A09-4270-855A-F0624A7ABDC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12700" y="1528011"/>
            <a:ext cx="2227959" cy="2227959"/>
          </a:xfrm>
          <a:prstGeom prst="rect">
            <a:avLst/>
          </a:prstGeom>
        </p:spPr>
      </p:pic>
      <p:pic>
        <p:nvPicPr>
          <p:cNvPr id="17" name="Graphic 16" descr="Doctor female outline">
            <a:extLst>
              <a:ext uri="{FF2B5EF4-FFF2-40B4-BE49-F238E27FC236}">
                <a16:creationId xmlns:a16="http://schemas.microsoft.com/office/drawing/2014/main" id="{7E6BFAB7-FB7A-4941-ADAB-A63B5EB6C49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085827" y="3271801"/>
            <a:ext cx="2227959" cy="2227959"/>
          </a:xfrm>
          <a:prstGeom prst="rect">
            <a:avLst/>
          </a:prstGeom>
        </p:spPr>
      </p:pic>
      <p:pic>
        <p:nvPicPr>
          <p:cNvPr id="22" name="Graphic 21" descr="Medical outline">
            <a:extLst>
              <a:ext uri="{FF2B5EF4-FFF2-40B4-BE49-F238E27FC236}">
                <a16:creationId xmlns:a16="http://schemas.microsoft.com/office/drawing/2014/main" id="{1BB4F7B1-CE27-484F-9A9F-0BA304CF775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55934" y="1786339"/>
            <a:ext cx="2227959" cy="2227959"/>
          </a:xfrm>
          <a:prstGeom prst="rect">
            <a:avLst/>
          </a:prstGeom>
        </p:spPr>
      </p:pic>
      <p:pic>
        <p:nvPicPr>
          <p:cNvPr id="23" name="Graphic 22" descr="Stethoscope outline">
            <a:extLst>
              <a:ext uri="{FF2B5EF4-FFF2-40B4-BE49-F238E27FC236}">
                <a16:creationId xmlns:a16="http://schemas.microsoft.com/office/drawing/2014/main" id="{94EA69AC-864E-4C61-9B54-58CC0F0984B7}"/>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601291" y="4465656"/>
            <a:ext cx="2227959" cy="2227959"/>
          </a:xfrm>
          <a:prstGeom prst="rect">
            <a:avLst/>
          </a:prstGeom>
        </p:spPr>
      </p:pic>
      <p:pic>
        <p:nvPicPr>
          <p:cNvPr id="25" name="Graphic 24" descr="Hospital outline">
            <a:extLst>
              <a:ext uri="{FF2B5EF4-FFF2-40B4-BE49-F238E27FC236}">
                <a16:creationId xmlns:a16="http://schemas.microsoft.com/office/drawing/2014/main" id="{D55F2A17-8FD4-464A-8CA3-FA2C87EE022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5726241" y="4946199"/>
            <a:ext cx="2227959" cy="2227959"/>
          </a:xfrm>
          <a:prstGeom prst="rect">
            <a:avLst/>
          </a:prstGeom>
        </p:spPr>
      </p:pic>
      <p:pic>
        <p:nvPicPr>
          <p:cNvPr id="26" name="Graphic 25" descr="Medicine outline">
            <a:extLst>
              <a:ext uri="{FF2B5EF4-FFF2-40B4-BE49-F238E27FC236}">
                <a16:creationId xmlns:a16="http://schemas.microsoft.com/office/drawing/2014/main" id="{0481AB29-FD45-460C-980C-9DC07DB97DBB}"/>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76718" y="4768986"/>
            <a:ext cx="2227959" cy="2227959"/>
          </a:xfrm>
          <a:prstGeom prst="rect">
            <a:avLst/>
          </a:prstGeom>
        </p:spPr>
      </p:pic>
      <p:sp>
        <p:nvSpPr>
          <p:cNvPr id="24" name="Rectangle: Rounded Corners 33">
            <a:extLst>
              <a:ext uri="{FF2B5EF4-FFF2-40B4-BE49-F238E27FC236}">
                <a16:creationId xmlns:a16="http://schemas.microsoft.com/office/drawing/2014/main" id="{2B75B4E8-A58C-482C-84E9-5EEB1B804F99}"/>
              </a:ext>
            </a:extLst>
          </p:cNvPr>
          <p:cNvSpPr/>
          <p:nvPr/>
        </p:nvSpPr>
        <p:spPr>
          <a:xfrm>
            <a:off x="205163" y="1232224"/>
            <a:ext cx="4981200" cy="79539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When you </a:t>
            </a:r>
            <a:r>
              <a:rPr lang="en-GB" sz="1600" b="1" dirty="0">
                <a:solidFill>
                  <a:schemeClr val="tx1"/>
                </a:solidFill>
                <a:latin typeface="Century Gothic"/>
                <a:ea typeface="Century Gothic"/>
                <a:cs typeface="Century Gothic"/>
                <a:sym typeface="Century Gothic"/>
              </a:rPr>
              <a:t>visit the doctor or hospital </a:t>
            </a:r>
            <a:r>
              <a:rPr lang="en-GB" sz="1600" dirty="0">
                <a:solidFill>
                  <a:schemeClr val="tx1"/>
                </a:solidFill>
                <a:latin typeface="Century Gothic"/>
                <a:ea typeface="Century Gothic"/>
                <a:cs typeface="Century Gothic"/>
                <a:sym typeface="Century Gothic"/>
              </a:rPr>
              <a:t>in the UK, you will be probably be looked after by the </a:t>
            </a:r>
            <a:r>
              <a:rPr lang="en-GB" sz="1600" b="1" dirty="0">
                <a:solidFill>
                  <a:schemeClr val="tx1"/>
                </a:solidFill>
                <a:latin typeface="Century Gothic"/>
                <a:ea typeface="Century Gothic"/>
                <a:cs typeface="Century Gothic"/>
                <a:sym typeface="Century Gothic"/>
              </a:rPr>
              <a:t>NHS. </a:t>
            </a:r>
          </a:p>
        </p:txBody>
      </p:sp>
      <p:sp>
        <p:nvSpPr>
          <p:cNvPr id="27" name="Text Placeholder 1">
            <a:extLst>
              <a:ext uri="{FF2B5EF4-FFF2-40B4-BE49-F238E27FC236}">
                <a16:creationId xmlns:a16="http://schemas.microsoft.com/office/drawing/2014/main" id="{A78A93E2-EAB7-4107-973B-B7719714164E}"/>
              </a:ext>
            </a:extLst>
          </p:cNvPr>
          <p:cNvSpPr>
            <a:spLocks noGrp="1"/>
          </p:cNvSpPr>
          <p:nvPr>
            <p:ph type="body" sz="quarter" idx="10"/>
          </p:nvPr>
        </p:nvSpPr>
        <p:spPr>
          <a:xfrm>
            <a:off x="765459" y="167268"/>
            <a:ext cx="7739062" cy="571500"/>
          </a:xfrm>
        </p:spPr>
        <p:txBody>
          <a:bodyPr anchor="ctr"/>
          <a:lstStyle/>
          <a:p>
            <a:r>
              <a:rPr lang="en-GB" dirty="0"/>
              <a:t>Why are we talking about this?</a:t>
            </a:r>
          </a:p>
        </p:txBody>
      </p:sp>
      <p:sp>
        <p:nvSpPr>
          <p:cNvPr id="28" name="Pentagon 20">
            <a:extLst>
              <a:ext uri="{FF2B5EF4-FFF2-40B4-BE49-F238E27FC236}">
                <a16:creationId xmlns:a16="http://schemas.microsoft.com/office/drawing/2014/main" id="{66F4372D-50DB-473A-A852-EB82B0BC900D}"/>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29" name="Graphic 28" descr="Thought bubble">
            <a:extLst>
              <a:ext uri="{FF2B5EF4-FFF2-40B4-BE49-F238E27FC236}">
                <a16:creationId xmlns:a16="http://schemas.microsoft.com/office/drawing/2014/main" id="{76C715E5-D15D-4A57-AE48-CB9FAE490688}"/>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796" y="157905"/>
            <a:ext cx="597300" cy="597300"/>
          </a:xfrm>
          <a:prstGeom prst="rect">
            <a:avLst/>
          </a:prstGeom>
        </p:spPr>
      </p:pic>
      <p:sp>
        <p:nvSpPr>
          <p:cNvPr id="11" name="Rectangle: Rounded Corners 33">
            <a:extLst>
              <a:ext uri="{FF2B5EF4-FFF2-40B4-BE49-F238E27FC236}">
                <a16:creationId xmlns:a16="http://schemas.microsoft.com/office/drawing/2014/main" id="{5A46C62A-5691-4C35-BC34-E0E2BEDCEF00}"/>
              </a:ext>
            </a:extLst>
          </p:cNvPr>
          <p:cNvSpPr/>
          <p:nvPr/>
        </p:nvSpPr>
        <p:spPr>
          <a:xfrm>
            <a:off x="4043363" y="3334860"/>
            <a:ext cx="4848019" cy="1304047"/>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The NHS will </a:t>
            </a:r>
            <a:r>
              <a:rPr lang="en-GB" sz="1600" b="1" dirty="0">
                <a:solidFill>
                  <a:schemeClr val="tx1"/>
                </a:solidFill>
                <a:latin typeface="Century Gothic"/>
                <a:ea typeface="Century Gothic"/>
                <a:cs typeface="Century Gothic"/>
                <a:sym typeface="Century Gothic"/>
              </a:rPr>
              <a:t>write down information </a:t>
            </a:r>
            <a:r>
              <a:rPr lang="en-GB" sz="1600" dirty="0">
                <a:solidFill>
                  <a:schemeClr val="tx1"/>
                </a:solidFill>
                <a:latin typeface="Century Gothic"/>
                <a:ea typeface="Century Gothic"/>
                <a:cs typeface="Century Gothic"/>
                <a:sym typeface="Century Gothic"/>
              </a:rPr>
              <a:t>about your visit. This </a:t>
            </a:r>
            <a:r>
              <a:rPr lang="en-GB" sz="1600" b="1" dirty="0">
                <a:solidFill>
                  <a:schemeClr val="tx1"/>
                </a:solidFill>
                <a:latin typeface="Century Gothic"/>
                <a:ea typeface="Century Gothic"/>
                <a:cs typeface="Century Gothic"/>
                <a:sym typeface="Century Gothic"/>
              </a:rPr>
              <a:t>information</a:t>
            </a:r>
            <a:r>
              <a:rPr lang="en-GB" sz="1600" dirty="0">
                <a:solidFill>
                  <a:schemeClr val="tx1"/>
                </a:solidFill>
                <a:latin typeface="Century Gothic"/>
                <a:ea typeface="Century Gothic"/>
                <a:cs typeface="Century Gothic"/>
                <a:sym typeface="Century Gothic"/>
              </a:rPr>
              <a:t> helps them to look after you, and means that </a:t>
            </a:r>
            <a:r>
              <a:rPr lang="en-GB" sz="1600" b="1" dirty="0">
                <a:solidFill>
                  <a:schemeClr val="tx1"/>
                </a:solidFill>
                <a:latin typeface="Century Gothic"/>
                <a:ea typeface="Century Gothic"/>
                <a:cs typeface="Century Gothic"/>
                <a:sym typeface="Century Gothic"/>
              </a:rPr>
              <a:t>other doctors can see what treatment you have received.</a:t>
            </a:r>
          </a:p>
        </p:txBody>
      </p:sp>
      <p:sp>
        <p:nvSpPr>
          <p:cNvPr id="21" name="Rectangle: Rounded Corners 33">
            <a:extLst>
              <a:ext uri="{FF2B5EF4-FFF2-40B4-BE49-F238E27FC236}">
                <a16:creationId xmlns:a16="http://schemas.microsoft.com/office/drawing/2014/main" id="{C64C26B7-6952-4A28-863E-59C99AD1009E}"/>
              </a:ext>
            </a:extLst>
          </p:cNvPr>
          <p:cNvSpPr/>
          <p:nvPr/>
        </p:nvSpPr>
        <p:spPr>
          <a:xfrm>
            <a:off x="205163" y="2184782"/>
            <a:ext cx="4981200" cy="93772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The </a:t>
            </a:r>
            <a:r>
              <a:rPr lang="en-GB" sz="1600" b="1" dirty="0">
                <a:solidFill>
                  <a:schemeClr val="tx1"/>
                </a:solidFill>
                <a:latin typeface="Century Gothic"/>
                <a:ea typeface="Century Gothic"/>
                <a:cs typeface="Century Gothic"/>
                <a:sym typeface="Century Gothic"/>
              </a:rPr>
              <a:t>NHS</a:t>
            </a:r>
            <a:r>
              <a:rPr lang="en-GB" sz="1600" dirty="0">
                <a:solidFill>
                  <a:schemeClr val="tx1"/>
                </a:solidFill>
                <a:latin typeface="Century Gothic"/>
                <a:ea typeface="Century Gothic"/>
                <a:cs typeface="Century Gothic"/>
                <a:sym typeface="Century Gothic"/>
              </a:rPr>
              <a:t> stands for the </a:t>
            </a:r>
            <a:r>
              <a:rPr lang="en-GB" sz="1600" b="1" dirty="0">
                <a:solidFill>
                  <a:schemeClr val="tx1"/>
                </a:solidFill>
                <a:latin typeface="Century Gothic"/>
                <a:ea typeface="Century Gothic"/>
                <a:cs typeface="Century Gothic"/>
                <a:sym typeface="Century Gothic"/>
              </a:rPr>
              <a:t>National Health Service</a:t>
            </a:r>
            <a:r>
              <a:rPr lang="en-GB" sz="1600" dirty="0">
                <a:solidFill>
                  <a:schemeClr val="tx1"/>
                </a:solidFill>
                <a:latin typeface="Century Gothic"/>
                <a:ea typeface="Century Gothic"/>
                <a:cs typeface="Century Gothic"/>
                <a:sym typeface="Century Gothic"/>
              </a:rPr>
              <a:t>. Many of the </a:t>
            </a:r>
            <a:r>
              <a:rPr lang="en-GB" sz="1600" b="1" dirty="0">
                <a:solidFill>
                  <a:schemeClr val="tx1"/>
                </a:solidFill>
                <a:latin typeface="Century Gothic"/>
                <a:ea typeface="Century Gothic"/>
                <a:cs typeface="Century Gothic"/>
                <a:sym typeface="Century Gothic"/>
              </a:rPr>
              <a:t>doctors and nurses </a:t>
            </a:r>
            <a:r>
              <a:rPr lang="en-GB" sz="1600" dirty="0">
                <a:solidFill>
                  <a:schemeClr val="tx1"/>
                </a:solidFill>
                <a:latin typeface="Century Gothic"/>
                <a:ea typeface="Century Gothic"/>
                <a:cs typeface="Century Gothic"/>
                <a:sym typeface="Century Gothic"/>
              </a:rPr>
              <a:t>in the UK work for them.</a:t>
            </a:r>
          </a:p>
        </p:txBody>
      </p:sp>
      <p:pic>
        <p:nvPicPr>
          <p:cNvPr id="3" name="Picture 2" descr="A picture containing text, sky, building, outdoor&#10;&#10;Description automatically generated">
            <a:extLst>
              <a:ext uri="{FF2B5EF4-FFF2-40B4-BE49-F238E27FC236}">
                <a16:creationId xmlns:a16="http://schemas.microsoft.com/office/drawing/2014/main" id="{9E865343-C58E-4930-8B44-0EB1C15E2505}"/>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5343525" y="1232223"/>
            <a:ext cx="3547857" cy="1890286"/>
          </a:xfrm>
          <a:prstGeom prst="roundRect">
            <a:avLst/>
          </a:prstGeom>
          <a:effectLst>
            <a:outerShdw blurRad="50800" dist="38100" dir="2700000" algn="tl" rotWithShape="0">
              <a:prstClr val="black">
                <a:alpha val="40000"/>
              </a:prstClr>
            </a:outerShdw>
          </a:effectLst>
        </p:spPr>
      </p:pic>
      <p:sp>
        <p:nvSpPr>
          <p:cNvPr id="14" name="Rectangle: Rounded Corners 33">
            <a:extLst>
              <a:ext uri="{FF2B5EF4-FFF2-40B4-BE49-F238E27FC236}">
                <a16:creationId xmlns:a16="http://schemas.microsoft.com/office/drawing/2014/main" id="{3F080C6D-582A-40FA-9CE6-3389CE0DB156}"/>
              </a:ext>
            </a:extLst>
          </p:cNvPr>
          <p:cNvSpPr/>
          <p:nvPr/>
        </p:nvSpPr>
        <p:spPr>
          <a:xfrm>
            <a:off x="4043363" y="4886766"/>
            <a:ext cx="4848019" cy="1651489"/>
          </a:xfrm>
          <a:prstGeom prst="roundRect">
            <a:avLst/>
          </a:prstGeom>
          <a:solidFill>
            <a:schemeClr val="accent4"/>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From </a:t>
            </a:r>
            <a:r>
              <a:rPr lang="en-GB" sz="1600" b="1" dirty="0">
                <a:solidFill>
                  <a:schemeClr val="tx1"/>
                </a:solidFill>
                <a:latin typeface="Century Gothic"/>
                <a:ea typeface="Century Gothic"/>
                <a:cs typeface="Century Gothic"/>
                <a:sym typeface="Century Gothic"/>
              </a:rPr>
              <a:t>September</a:t>
            </a:r>
            <a:r>
              <a:rPr lang="en-GB" sz="1600" dirty="0">
                <a:solidFill>
                  <a:schemeClr val="tx1"/>
                </a:solidFill>
                <a:latin typeface="Century Gothic"/>
                <a:ea typeface="Century Gothic"/>
                <a:cs typeface="Century Gothic"/>
                <a:sym typeface="Century Gothic"/>
              </a:rPr>
              <a:t>, a part of the NHS called </a:t>
            </a:r>
            <a:r>
              <a:rPr lang="en-GB" sz="1600" b="1" dirty="0">
                <a:solidFill>
                  <a:schemeClr val="tx1"/>
                </a:solidFill>
                <a:latin typeface="Century Gothic"/>
                <a:ea typeface="Century Gothic"/>
                <a:cs typeface="Century Gothic"/>
                <a:sym typeface="Century Gothic"/>
              </a:rPr>
              <a:t>NHS Digital </a:t>
            </a:r>
            <a:r>
              <a:rPr lang="en-GB" sz="1600" dirty="0">
                <a:solidFill>
                  <a:schemeClr val="tx1"/>
                </a:solidFill>
                <a:latin typeface="Century Gothic"/>
                <a:ea typeface="Century Gothic"/>
                <a:cs typeface="Century Gothic"/>
                <a:sym typeface="Century Gothic"/>
              </a:rPr>
              <a:t>are going to start </a:t>
            </a:r>
            <a:r>
              <a:rPr lang="en-GB" sz="1600" b="1" dirty="0">
                <a:solidFill>
                  <a:schemeClr val="tx1"/>
                </a:solidFill>
                <a:latin typeface="Century Gothic"/>
                <a:ea typeface="Century Gothic"/>
                <a:cs typeface="Century Gothic"/>
                <a:sym typeface="Century Gothic"/>
              </a:rPr>
              <a:t>sharing this medical information</a:t>
            </a:r>
            <a:r>
              <a:rPr lang="en-GB" sz="1600" dirty="0">
                <a:solidFill>
                  <a:schemeClr val="tx1"/>
                </a:solidFill>
                <a:latin typeface="Century Gothic"/>
                <a:ea typeface="Century Gothic"/>
                <a:cs typeface="Century Gothic"/>
                <a:sym typeface="Century Gothic"/>
              </a:rPr>
              <a:t> with other groups to learn more about </a:t>
            </a:r>
            <a:r>
              <a:rPr lang="en-GB" sz="1600" b="1" dirty="0">
                <a:solidFill>
                  <a:schemeClr val="tx1"/>
                </a:solidFill>
                <a:latin typeface="Century Gothic"/>
                <a:ea typeface="Century Gothic"/>
                <a:cs typeface="Century Gothic"/>
                <a:sym typeface="Century Gothic"/>
              </a:rPr>
              <a:t>different illnesses </a:t>
            </a:r>
            <a:r>
              <a:rPr lang="en-GB" sz="1600" dirty="0">
                <a:solidFill>
                  <a:schemeClr val="tx1"/>
                </a:solidFill>
                <a:latin typeface="Century Gothic"/>
                <a:ea typeface="Century Gothic"/>
                <a:cs typeface="Century Gothic"/>
                <a:sym typeface="Century Gothic"/>
              </a:rPr>
              <a:t>and </a:t>
            </a:r>
            <a:r>
              <a:rPr lang="en-GB" sz="1600" b="1" dirty="0">
                <a:solidFill>
                  <a:schemeClr val="tx1"/>
                </a:solidFill>
                <a:latin typeface="Century Gothic"/>
                <a:ea typeface="Century Gothic"/>
                <a:cs typeface="Century Gothic"/>
                <a:sym typeface="Century Gothic"/>
              </a:rPr>
              <a:t>make plans</a:t>
            </a:r>
            <a:r>
              <a:rPr lang="en-GB" sz="1600" dirty="0">
                <a:solidFill>
                  <a:schemeClr val="tx1"/>
                </a:solidFill>
                <a:latin typeface="Century Gothic"/>
                <a:ea typeface="Century Gothic"/>
                <a:cs typeface="Century Gothic"/>
                <a:sym typeface="Century Gothic"/>
              </a:rPr>
              <a:t> for how they can </a:t>
            </a:r>
            <a:r>
              <a:rPr lang="en-GB" sz="1600" b="1" dirty="0">
                <a:solidFill>
                  <a:schemeClr val="tx1"/>
                </a:solidFill>
                <a:latin typeface="Century Gothic"/>
                <a:ea typeface="Century Gothic"/>
                <a:cs typeface="Century Gothic"/>
                <a:sym typeface="Century Gothic"/>
              </a:rPr>
              <a:t>treat people </a:t>
            </a:r>
            <a:r>
              <a:rPr lang="en-GB" sz="1600" dirty="0">
                <a:solidFill>
                  <a:schemeClr val="tx1"/>
                </a:solidFill>
                <a:latin typeface="Century Gothic"/>
                <a:ea typeface="Century Gothic"/>
                <a:cs typeface="Century Gothic"/>
                <a:sym typeface="Century Gothic"/>
              </a:rPr>
              <a:t>in the future.</a:t>
            </a:r>
          </a:p>
        </p:txBody>
      </p:sp>
      <p:pic>
        <p:nvPicPr>
          <p:cNvPr id="15" name="Picture 14" descr="Text&#10;&#10;Description automatically generated">
            <a:extLst>
              <a:ext uri="{FF2B5EF4-FFF2-40B4-BE49-F238E27FC236}">
                <a16:creationId xmlns:a16="http://schemas.microsoft.com/office/drawing/2014/main" id="{1DEEB496-1B3E-498D-AC16-4F32DA6471B2}"/>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205163" y="3334860"/>
            <a:ext cx="3595312" cy="3199998"/>
          </a:xfrm>
          <a:prstGeom prst="round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267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88680E99-CF5D-481D-A904-6B5D7FB3FE7C}"/>
              </a:ext>
            </a:extLst>
          </p:cNvPr>
          <p:cNvSpPr txBox="1">
            <a:spLocks/>
          </p:cNvSpPr>
          <p:nvPr/>
        </p:nvSpPr>
        <p:spPr>
          <a:xfrm>
            <a:off x="5952183" y="3144821"/>
            <a:ext cx="1855231" cy="1066095"/>
          </a:xfrm>
          <a:prstGeom prst="roundRect">
            <a:avLst/>
          </a:prstGeom>
          <a:solidFill>
            <a:schemeClr val="accent5"/>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What is medical data?</a:t>
            </a:r>
          </a:p>
        </p:txBody>
      </p:sp>
      <p:sp>
        <p:nvSpPr>
          <p:cNvPr id="19" name="Text Placeholder 18">
            <a:extLst>
              <a:ext uri="{FF2B5EF4-FFF2-40B4-BE49-F238E27FC236}">
                <a16:creationId xmlns:a16="http://schemas.microsoft.com/office/drawing/2014/main" id="{DCAE70FB-6E54-444E-A185-4DA9196192FE}"/>
              </a:ext>
            </a:extLst>
          </p:cNvPr>
          <p:cNvSpPr>
            <a:spLocks noGrp="1"/>
          </p:cNvSpPr>
          <p:nvPr>
            <p:ph type="body" sz="quarter" idx="13"/>
          </p:nvPr>
        </p:nvSpPr>
        <p:spPr>
          <a:xfrm>
            <a:off x="2396447" y="1489545"/>
            <a:ext cx="1830362" cy="1070948"/>
          </a:xfrm>
        </p:spPr>
        <p:txBody>
          <a:bodyPr/>
          <a:lstStyle/>
          <a:p>
            <a:r>
              <a:rPr lang="en-GB" dirty="0"/>
              <a:t>Starter: At the doctors…</a:t>
            </a:r>
          </a:p>
        </p:txBody>
      </p:sp>
      <p:sp>
        <p:nvSpPr>
          <p:cNvPr id="4" name="Text Placeholder 3">
            <a:extLst>
              <a:ext uri="{FF2B5EF4-FFF2-40B4-BE49-F238E27FC236}">
                <a16:creationId xmlns:a16="http://schemas.microsoft.com/office/drawing/2014/main" id="{BE61738C-589D-42BA-A2CD-7AC797220AE8}"/>
              </a:ext>
            </a:extLst>
          </p:cNvPr>
          <p:cNvSpPr>
            <a:spLocks noGrp="1"/>
          </p:cNvSpPr>
          <p:nvPr>
            <p:ph type="body" sz="quarter" idx="14"/>
          </p:nvPr>
        </p:nvSpPr>
        <p:spPr>
          <a:xfrm>
            <a:off x="5508309" y="1365782"/>
            <a:ext cx="2299105" cy="1194711"/>
          </a:xfrm>
          <a:solidFill>
            <a:schemeClr val="bg1"/>
          </a:solidFill>
        </p:spPr>
        <p:txBody>
          <a:bodyPr/>
          <a:lstStyle/>
          <a:p>
            <a:r>
              <a:rPr lang="en-GB" dirty="0"/>
              <a:t>Why are we talking about this?</a:t>
            </a:r>
          </a:p>
        </p:txBody>
      </p:sp>
      <p:sp>
        <p:nvSpPr>
          <p:cNvPr id="22" name="Text Placeholder 4">
            <a:extLst>
              <a:ext uri="{FF2B5EF4-FFF2-40B4-BE49-F238E27FC236}">
                <a16:creationId xmlns:a16="http://schemas.microsoft.com/office/drawing/2014/main" id="{CA310C05-EFF1-4EDB-A48B-9FC28F500AA9}"/>
              </a:ext>
            </a:extLst>
          </p:cNvPr>
          <p:cNvSpPr txBox="1">
            <a:spLocks/>
          </p:cNvSpPr>
          <p:nvPr/>
        </p:nvSpPr>
        <p:spPr>
          <a:xfrm>
            <a:off x="1567666" y="5081862"/>
            <a:ext cx="1855231" cy="1066095"/>
          </a:xfrm>
          <a:prstGeom prst="roundRect">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To share or not to share?</a:t>
            </a:r>
          </a:p>
        </p:txBody>
      </p:sp>
      <p:sp>
        <p:nvSpPr>
          <p:cNvPr id="27" name="Text Placeholder 5">
            <a:extLst>
              <a:ext uri="{FF2B5EF4-FFF2-40B4-BE49-F238E27FC236}">
                <a16:creationId xmlns:a16="http://schemas.microsoft.com/office/drawing/2014/main" id="{F146E735-B6B6-46C3-80A5-73B36DF70DD3}"/>
              </a:ext>
            </a:extLst>
          </p:cNvPr>
          <p:cNvSpPr txBox="1">
            <a:spLocks/>
          </p:cNvSpPr>
          <p:nvPr/>
        </p:nvSpPr>
        <p:spPr>
          <a:xfrm>
            <a:off x="4860410" y="5233557"/>
            <a:ext cx="2183547" cy="1194711"/>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Vote!</a:t>
            </a:r>
          </a:p>
        </p:txBody>
      </p:sp>
      <p:pic>
        <p:nvPicPr>
          <p:cNvPr id="5" name="Picture 4" descr="A picture containing text, sign, picture frame&#10;&#10;Description automatically generated">
            <a:extLst>
              <a:ext uri="{FF2B5EF4-FFF2-40B4-BE49-F238E27FC236}">
                <a16:creationId xmlns:a16="http://schemas.microsoft.com/office/drawing/2014/main" id="{1C967E1F-7885-4F7D-8EA5-27FAD923C2E6}"/>
              </a:ext>
            </a:extLst>
          </p:cNvPr>
          <p:cNvPicPr>
            <a:picLocks noChangeAspect="1"/>
          </p:cNvPicPr>
          <p:nvPr/>
        </p:nvPicPr>
        <p:blipFill>
          <a:blip r:embed="rId3"/>
          <a:stretch>
            <a:fillRect/>
          </a:stretch>
        </p:blipFill>
        <p:spPr>
          <a:xfrm>
            <a:off x="7407826" y="2745233"/>
            <a:ext cx="799175" cy="799175"/>
          </a:xfrm>
          <a:prstGeom prst="rect">
            <a:avLst/>
          </a:prstGeom>
        </p:spPr>
      </p:pic>
      <p:pic>
        <p:nvPicPr>
          <p:cNvPr id="7" name="Picture 6" descr="A picture containing text, first-aid kit&#10;&#10;Description automatically generated">
            <a:extLst>
              <a:ext uri="{FF2B5EF4-FFF2-40B4-BE49-F238E27FC236}">
                <a16:creationId xmlns:a16="http://schemas.microsoft.com/office/drawing/2014/main" id="{3F53B90E-444F-4B90-945E-F1C98FF76C27}"/>
              </a:ext>
            </a:extLst>
          </p:cNvPr>
          <p:cNvPicPr>
            <a:picLocks noChangeAspect="1"/>
          </p:cNvPicPr>
          <p:nvPr/>
        </p:nvPicPr>
        <p:blipFill>
          <a:blip r:embed="rId4"/>
          <a:stretch>
            <a:fillRect/>
          </a:stretch>
        </p:blipFill>
        <p:spPr>
          <a:xfrm>
            <a:off x="1744306" y="1489545"/>
            <a:ext cx="799200" cy="7992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21C5B98E-0613-483C-9DE1-E1213E512C1A}"/>
              </a:ext>
            </a:extLst>
          </p:cNvPr>
          <p:cNvPicPr>
            <a:picLocks noChangeAspect="1"/>
          </p:cNvPicPr>
          <p:nvPr/>
        </p:nvPicPr>
        <p:blipFill>
          <a:blip r:embed="rId5"/>
          <a:stretch>
            <a:fillRect/>
          </a:stretch>
        </p:blipFill>
        <p:spPr>
          <a:xfrm>
            <a:off x="968266" y="4682262"/>
            <a:ext cx="799200" cy="799200"/>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51B20DD5-D4A2-41A9-A375-4869E52DDF7D}"/>
              </a:ext>
            </a:extLst>
          </p:cNvPr>
          <p:cNvPicPr>
            <a:picLocks noChangeAspect="1"/>
          </p:cNvPicPr>
          <p:nvPr/>
        </p:nvPicPr>
        <p:blipFill>
          <a:blip r:embed="rId6"/>
          <a:stretch>
            <a:fillRect/>
          </a:stretch>
        </p:blipFill>
        <p:spPr>
          <a:xfrm>
            <a:off x="4460810" y="5233557"/>
            <a:ext cx="799200" cy="799200"/>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92DE9E9F-388C-486A-953C-2A9F1A1972AE}"/>
              </a:ext>
            </a:extLst>
          </p:cNvPr>
          <p:cNvPicPr>
            <a:picLocks noChangeAspect="1"/>
          </p:cNvPicPr>
          <p:nvPr/>
        </p:nvPicPr>
        <p:blipFill>
          <a:blip r:embed="rId7"/>
          <a:stretch>
            <a:fillRect/>
          </a:stretch>
        </p:blipFill>
        <p:spPr>
          <a:xfrm rot="20413714">
            <a:off x="5028808" y="1542135"/>
            <a:ext cx="799200" cy="799200"/>
          </a:xfrm>
          <a:prstGeom prst="rect">
            <a:avLst/>
          </a:prstGeom>
        </p:spPr>
      </p:pic>
      <p:sp>
        <p:nvSpPr>
          <p:cNvPr id="15" name="Text Placeholder 5">
            <a:extLst>
              <a:ext uri="{FF2B5EF4-FFF2-40B4-BE49-F238E27FC236}">
                <a16:creationId xmlns:a16="http://schemas.microsoft.com/office/drawing/2014/main" id="{DC54E606-49F4-476F-B7BD-6CB7A9273DE5}"/>
              </a:ext>
            </a:extLst>
          </p:cNvPr>
          <p:cNvSpPr txBox="1">
            <a:spLocks/>
          </p:cNvSpPr>
          <p:nvPr/>
        </p:nvSpPr>
        <p:spPr>
          <a:xfrm>
            <a:off x="2388453" y="3144821"/>
            <a:ext cx="2183547" cy="1194711"/>
          </a:xfrm>
          <a:prstGeom prst="ellipse">
            <a:avLst/>
          </a:prstGeom>
          <a:solidFill>
            <a:schemeClr val="bg1"/>
          </a:solidFill>
          <a:ln w="28575">
            <a:solidFill>
              <a:schemeClr val="tx2"/>
            </a:solidFill>
          </a:ln>
        </p:spPr>
        <p:txBody>
          <a:bodyPr anchor="ctr">
            <a:noAutofit/>
          </a:bodyPr>
          <a:lstStyle>
            <a:lvl1pPr marL="0" indent="0" algn="ctr" defTabSz="457200" rtl="0" eaLnBrk="1" latinLnBrk="0" hangingPunct="1">
              <a:spcBef>
                <a:spcPct val="20000"/>
              </a:spcBef>
              <a:buFont typeface="Arial"/>
              <a:buNone/>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Into the future…</a:t>
            </a:r>
          </a:p>
        </p:txBody>
      </p:sp>
      <p:pic>
        <p:nvPicPr>
          <p:cNvPr id="13" name="Picture 12" descr="A picture containing text&#10;&#10;Description automatically generated">
            <a:extLst>
              <a:ext uri="{FF2B5EF4-FFF2-40B4-BE49-F238E27FC236}">
                <a16:creationId xmlns:a16="http://schemas.microsoft.com/office/drawing/2014/main" id="{DC0FB675-BF66-451D-856F-51B04927E68E}"/>
              </a:ext>
            </a:extLst>
          </p:cNvPr>
          <p:cNvPicPr>
            <a:picLocks noChangeAspect="1"/>
          </p:cNvPicPr>
          <p:nvPr/>
        </p:nvPicPr>
        <p:blipFill>
          <a:blip r:embed="rId8"/>
          <a:stretch>
            <a:fillRect/>
          </a:stretch>
        </p:blipFill>
        <p:spPr>
          <a:xfrm>
            <a:off x="1988853" y="3278268"/>
            <a:ext cx="799200" cy="799200"/>
          </a:xfrm>
          <a:prstGeom prst="rect">
            <a:avLst/>
          </a:prstGeom>
        </p:spPr>
      </p:pic>
    </p:spTree>
    <p:extLst>
      <p:ext uri="{BB962C8B-B14F-4D97-AF65-F5344CB8AC3E}">
        <p14:creationId xmlns:p14="http://schemas.microsoft.com/office/powerpoint/2010/main" val="68921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circle&#10;&#10;Description automatically generated with medium confidence">
            <a:extLst>
              <a:ext uri="{FF2B5EF4-FFF2-40B4-BE49-F238E27FC236}">
                <a16:creationId xmlns:a16="http://schemas.microsoft.com/office/drawing/2014/main" id="{742721DE-1893-441F-9BE8-7AA0FDCA9EF4}"/>
              </a:ext>
            </a:extLst>
          </p:cNvPr>
          <p:cNvPicPr>
            <a:picLocks noChangeAspect="1"/>
          </p:cNvPicPr>
          <p:nvPr/>
        </p:nvPicPr>
        <p:blipFill>
          <a:blip r:embed="rId3">
            <a:alphaModFix amt="35000"/>
          </a:blip>
          <a:stretch>
            <a:fillRect/>
          </a:stretch>
        </p:blipFill>
        <p:spPr>
          <a:xfrm>
            <a:off x="-26299" y="1025095"/>
            <a:ext cx="9144000" cy="5838297"/>
          </a:xfrm>
          <a:prstGeom prst="rect">
            <a:avLst/>
          </a:prstGeom>
        </p:spPr>
      </p:pic>
      <p:sp>
        <p:nvSpPr>
          <p:cNvPr id="24" name="Rectangle: Rounded Corners 33">
            <a:extLst>
              <a:ext uri="{FF2B5EF4-FFF2-40B4-BE49-F238E27FC236}">
                <a16:creationId xmlns:a16="http://schemas.microsoft.com/office/drawing/2014/main" id="{2B75B4E8-A58C-482C-84E9-5EEB1B804F99}"/>
              </a:ext>
            </a:extLst>
          </p:cNvPr>
          <p:cNvSpPr/>
          <p:nvPr/>
        </p:nvSpPr>
        <p:spPr>
          <a:xfrm>
            <a:off x="205163" y="1260712"/>
            <a:ext cx="4137947" cy="2049677"/>
          </a:xfrm>
          <a:prstGeom prst="roundRect">
            <a:avLst/>
          </a:prstGeom>
          <a:solidFill>
            <a:schemeClr val="accent4"/>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As you learned before, </a:t>
            </a:r>
            <a:r>
              <a:rPr lang="en-GB" sz="1600" b="1" dirty="0">
                <a:solidFill>
                  <a:schemeClr val="tx1"/>
                </a:solidFill>
                <a:latin typeface="Century Gothic"/>
                <a:ea typeface="Century Gothic"/>
                <a:cs typeface="Century Gothic"/>
                <a:sym typeface="Century Gothic"/>
              </a:rPr>
              <a:t>NHS Digital </a:t>
            </a:r>
            <a:r>
              <a:rPr lang="en-GB" sz="1600" dirty="0">
                <a:solidFill>
                  <a:schemeClr val="tx1"/>
                </a:solidFill>
                <a:latin typeface="Century Gothic"/>
                <a:ea typeface="Century Gothic"/>
                <a:cs typeface="Century Gothic"/>
                <a:sym typeface="Century Gothic"/>
              </a:rPr>
              <a:t>is going to start </a:t>
            </a:r>
            <a:r>
              <a:rPr lang="en-GB" sz="1600" b="1" dirty="0">
                <a:solidFill>
                  <a:schemeClr val="tx1"/>
                </a:solidFill>
                <a:latin typeface="Century Gothic"/>
                <a:ea typeface="Century Gothic"/>
                <a:cs typeface="Century Gothic"/>
                <a:sym typeface="Century Gothic"/>
              </a:rPr>
              <a:t>sharing people’s medical data </a:t>
            </a:r>
            <a:r>
              <a:rPr lang="en-GB" sz="1600" dirty="0">
                <a:solidFill>
                  <a:schemeClr val="tx1"/>
                </a:solidFill>
                <a:latin typeface="Century Gothic"/>
                <a:ea typeface="Century Gothic"/>
                <a:cs typeface="Century Gothic"/>
                <a:sym typeface="Century Gothic"/>
              </a:rPr>
              <a:t>with </a:t>
            </a:r>
            <a:r>
              <a:rPr lang="en-GB" sz="1600" b="1" dirty="0">
                <a:solidFill>
                  <a:schemeClr val="tx1"/>
                </a:solidFill>
                <a:latin typeface="Century Gothic"/>
                <a:ea typeface="Century Gothic"/>
                <a:cs typeface="Century Gothic"/>
                <a:sym typeface="Century Gothic"/>
              </a:rPr>
              <a:t>researchers and scientists </a:t>
            </a:r>
            <a:r>
              <a:rPr lang="en-GB" sz="1600" dirty="0">
                <a:solidFill>
                  <a:schemeClr val="tx1"/>
                </a:solidFill>
                <a:latin typeface="Century Gothic"/>
                <a:ea typeface="Century Gothic"/>
                <a:cs typeface="Century Gothic"/>
                <a:sym typeface="Century Gothic"/>
              </a:rPr>
              <a:t>to help them </a:t>
            </a:r>
            <a:r>
              <a:rPr lang="en-GB" sz="1600" b="1" dirty="0">
                <a:solidFill>
                  <a:schemeClr val="tx1"/>
                </a:solidFill>
                <a:latin typeface="Century Gothic"/>
                <a:ea typeface="Century Gothic"/>
                <a:cs typeface="Century Gothic"/>
                <a:sym typeface="Century Gothic"/>
              </a:rPr>
              <a:t>learn more </a:t>
            </a:r>
            <a:r>
              <a:rPr lang="en-GB" sz="1600" dirty="0">
                <a:solidFill>
                  <a:schemeClr val="tx1"/>
                </a:solidFill>
                <a:latin typeface="Century Gothic"/>
                <a:ea typeface="Century Gothic"/>
                <a:cs typeface="Century Gothic"/>
                <a:sym typeface="Century Gothic"/>
              </a:rPr>
              <a:t>about different </a:t>
            </a:r>
            <a:r>
              <a:rPr lang="en-GB" sz="1600" b="1" dirty="0">
                <a:solidFill>
                  <a:schemeClr val="tx1"/>
                </a:solidFill>
                <a:latin typeface="Century Gothic"/>
                <a:ea typeface="Century Gothic"/>
                <a:cs typeface="Century Gothic"/>
                <a:sym typeface="Century Gothic"/>
              </a:rPr>
              <a:t>illnesses</a:t>
            </a:r>
            <a:r>
              <a:rPr lang="en-GB" sz="1600" dirty="0">
                <a:solidFill>
                  <a:schemeClr val="tx1"/>
                </a:solidFill>
                <a:latin typeface="Century Gothic"/>
                <a:ea typeface="Century Gothic"/>
                <a:cs typeface="Century Gothic"/>
                <a:sym typeface="Century Gothic"/>
              </a:rPr>
              <a:t> and plan for </a:t>
            </a:r>
            <a:r>
              <a:rPr lang="en-GB" sz="1600" b="1" dirty="0">
                <a:solidFill>
                  <a:schemeClr val="tx1"/>
                </a:solidFill>
                <a:latin typeface="Century Gothic"/>
                <a:ea typeface="Century Gothic"/>
                <a:cs typeface="Century Gothic"/>
                <a:sym typeface="Century Gothic"/>
              </a:rPr>
              <a:t>how they can help </a:t>
            </a:r>
            <a:r>
              <a:rPr lang="en-GB" sz="1600" dirty="0">
                <a:solidFill>
                  <a:schemeClr val="tx1"/>
                </a:solidFill>
                <a:latin typeface="Century Gothic"/>
                <a:ea typeface="Century Gothic"/>
                <a:cs typeface="Century Gothic"/>
                <a:sym typeface="Century Gothic"/>
              </a:rPr>
              <a:t>people.</a:t>
            </a:r>
          </a:p>
        </p:txBody>
      </p:sp>
      <p:sp>
        <p:nvSpPr>
          <p:cNvPr id="27" name="Text Placeholder 1">
            <a:extLst>
              <a:ext uri="{FF2B5EF4-FFF2-40B4-BE49-F238E27FC236}">
                <a16:creationId xmlns:a16="http://schemas.microsoft.com/office/drawing/2014/main" id="{A78A93E2-EAB7-4107-973B-B7719714164E}"/>
              </a:ext>
            </a:extLst>
          </p:cNvPr>
          <p:cNvSpPr>
            <a:spLocks noGrp="1"/>
          </p:cNvSpPr>
          <p:nvPr>
            <p:ph type="body" sz="quarter" idx="10"/>
          </p:nvPr>
        </p:nvSpPr>
        <p:spPr>
          <a:xfrm>
            <a:off x="765459" y="167268"/>
            <a:ext cx="7739062" cy="571500"/>
          </a:xfrm>
        </p:spPr>
        <p:txBody>
          <a:bodyPr anchor="ctr"/>
          <a:lstStyle/>
          <a:p>
            <a:r>
              <a:rPr lang="en-GB" dirty="0"/>
              <a:t>What is medical data?</a:t>
            </a:r>
          </a:p>
        </p:txBody>
      </p:sp>
      <p:sp>
        <p:nvSpPr>
          <p:cNvPr id="28" name="Pentagon 20">
            <a:extLst>
              <a:ext uri="{FF2B5EF4-FFF2-40B4-BE49-F238E27FC236}">
                <a16:creationId xmlns:a16="http://schemas.microsoft.com/office/drawing/2014/main" id="{66F4372D-50DB-473A-A852-EB82B0BC900D}"/>
              </a:ext>
            </a:extLst>
          </p:cNvPr>
          <p:cNvSpPr/>
          <p:nvPr/>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solidFill>
                <a:schemeClr val="bg1"/>
              </a:solidFill>
              <a:latin typeface="Century Gothic" charset="0"/>
              <a:ea typeface="Century Gothic" charset="0"/>
              <a:cs typeface="Century Gothic" charset="0"/>
            </a:endParaRPr>
          </a:p>
        </p:txBody>
      </p:sp>
      <p:pic>
        <p:nvPicPr>
          <p:cNvPr id="29" name="Graphic 28" descr="Thought bubble">
            <a:extLst>
              <a:ext uri="{FF2B5EF4-FFF2-40B4-BE49-F238E27FC236}">
                <a16:creationId xmlns:a16="http://schemas.microsoft.com/office/drawing/2014/main" id="{76C715E5-D15D-4A57-AE48-CB9FAE49068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796" y="157905"/>
            <a:ext cx="597300" cy="597300"/>
          </a:xfrm>
          <a:prstGeom prst="rect">
            <a:avLst/>
          </a:prstGeom>
        </p:spPr>
      </p:pic>
      <p:sp>
        <p:nvSpPr>
          <p:cNvPr id="11" name="Rectangle: Rounded Corners 33">
            <a:extLst>
              <a:ext uri="{FF2B5EF4-FFF2-40B4-BE49-F238E27FC236}">
                <a16:creationId xmlns:a16="http://schemas.microsoft.com/office/drawing/2014/main" id="{5A46C62A-5691-4C35-BC34-E0E2BEDCEF00}"/>
              </a:ext>
            </a:extLst>
          </p:cNvPr>
          <p:cNvSpPr/>
          <p:nvPr/>
        </p:nvSpPr>
        <p:spPr>
          <a:xfrm>
            <a:off x="202593" y="3614741"/>
            <a:ext cx="1911257" cy="70841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What medication you take</a:t>
            </a:r>
          </a:p>
        </p:txBody>
      </p:sp>
      <p:sp>
        <p:nvSpPr>
          <p:cNvPr id="19" name="Rectangle: Rounded Corners 18">
            <a:extLst>
              <a:ext uri="{FF2B5EF4-FFF2-40B4-BE49-F238E27FC236}">
                <a16:creationId xmlns:a16="http://schemas.microsoft.com/office/drawing/2014/main" id="{4F2EE354-60C7-4D52-9144-EDBE2F9FF3A1}"/>
              </a:ext>
            </a:extLst>
          </p:cNvPr>
          <p:cNvSpPr/>
          <p:nvPr/>
        </p:nvSpPr>
        <p:spPr>
          <a:xfrm>
            <a:off x="4750863" y="1260712"/>
            <a:ext cx="4137947" cy="2049677"/>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What data will be shared? (2-3 mins)</a:t>
            </a:r>
          </a:p>
          <a:p>
            <a:pPr algn="ctr"/>
            <a:r>
              <a:rPr lang="en-GB" sz="1600" dirty="0"/>
              <a:t>Take a look at the different data from your medical record below. Which pieces of data do you think that NHS Digital would like to share with trusted scientists and researchers?</a:t>
            </a:r>
          </a:p>
        </p:txBody>
      </p:sp>
      <p:sp>
        <p:nvSpPr>
          <p:cNvPr id="9" name="Rectangle: Rounded Corners 33">
            <a:extLst>
              <a:ext uri="{FF2B5EF4-FFF2-40B4-BE49-F238E27FC236}">
                <a16:creationId xmlns:a16="http://schemas.microsoft.com/office/drawing/2014/main" id="{FEA8312B-98EB-4C7E-9157-A88D641F3196}"/>
              </a:ext>
            </a:extLst>
          </p:cNvPr>
          <p:cNvSpPr/>
          <p:nvPr/>
        </p:nvSpPr>
        <p:spPr>
          <a:xfrm>
            <a:off x="3136037" y="3614741"/>
            <a:ext cx="1911257" cy="708414"/>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Which vaccines you have had</a:t>
            </a:r>
          </a:p>
        </p:txBody>
      </p:sp>
      <p:sp>
        <p:nvSpPr>
          <p:cNvPr id="10" name="Rectangle: Rounded Corners 33">
            <a:extLst>
              <a:ext uri="{FF2B5EF4-FFF2-40B4-BE49-F238E27FC236}">
                <a16:creationId xmlns:a16="http://schemas.microsoft.com/office/drawing/2014/main" id="{11183441-63FC-4AF4-A0F9-32BF89A91EDA}"/>
              </a:ext>
            </a:extLst>
          </p:cNvPr>
          <p:cNvSpPr/>
          <p:nvPr/>
        </p:nvSpPr>
        <p:spPr>
          <a:xfrm>
            <a:off x="1104131" y="4729848"/>
            <a:ext cx="1911257" cy="70841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If you have allergies</a:t>
            </a:r>
          </a:p>
        </p:txBody>
      </p:sp>
      <p:sp>
        <p:nvSpPr>
          <p:cNvPr id="12" name="Rectangle: Rounded Corners 33">
            <a:extLst>
              <a:ext uri="{FF2B5EF4-FFF2-40B4-BE49-F238E27FC236}">
                <a16:creationId xmlns:a16="http://schemas.microsoft.com/office/drawing/2014/main" id="{83221120-E5D6-41A2-92DA-3F8FC6F4E41F}"/>
              </a:ext>
            </a:extLst>
          </p:cNvPr>
          <p:cNvSpPr/>
          <p:nvPr/>
        </p:nvSpPr>
        <p:spPr>
          <a:xfrm>
            <a:off x="4040841" y="4729848"/>
            <a:ext cx="1911257" cy="70841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If you have been to hospital</a:t>
            </a:r>
          </a:p>
        </p:txBody>
      </p:sp>
      <p:sp>
        <p:nvSpPr>
          <p:cNvPr id="13" name="Rectangle: Rounded Corners 33">
            <a:extLst>
              <a:ext uri="{FF2B5EF4-FFF2-40B4-BE49-F238E27FC236}">
                <a16:creationId xmlns:a16="http://schemas.microsoft.com/office/drawing/2014/main" id="{B95E3584-E507-4EFC-BFB0-F03823B2B825}"/>
              </a:ext>
            </a:extLst>
          </p:cNvPr>
          <p:cNvSpPr/>
          <p:nvPr/>
        </p:nvSpPr>
        <p:spPr>
          <a:xfrm>
            <a:off x="3172673" y="5844955"/>
            <a:ext cx="1911257" cy="70841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If you have an illness/condition</a:t>
            </a:r>
          </a:p>
        </p:txBody>
      </p:sp>
      <p:sp>
        <p:nvSpPr>
          <p:cNvPr id="14" name="Rectangle: Rounded Corners 33">
            <a:extLst>
              <a:ext uri="{FF2B5EF4-FFF2-40B4-BE49-F238E27FC236}">
                <a16:creationId xmlns:a16="http://schemas.microsoft.com/office/drawing/2014/main" id="{17E84B2E-F5F8-41C2-B38E-37D38E0EE966}"/>
              </a:ext>
            </a:extLst>
          </p:cNvPr>
          <p:cNvSpPr/>
          <p:nvPr/>
        </p:nvSpPr>
        <p:spPr>
          <a:xfrm>
            <a:off x="6069481" y="3614741"/>
            <a:ext cx="1911257" cy="70841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Your ethnicity</a:t>
            </a:r>
          </a:p>
        </p:txBody>
      </p:sp>
      <p:sp>
        <p:nvSpPr>
          <p:cNvPr id="16" name="Rectangle: Rounded Corners 33">
            <a:extLst>
              <a:ext uri="{FF2B5EF4-FFF2-40B4-BE49-F238E27FC236}">
                <a16:creationId xmlns:a16="http://schemas.microsoft.com/office/drawing/2014/main" id="{8210B58B-ACC1-4564-BFC7-53F5D6033E0B}"/>
              </a:ext>
            </a:extLst>
          </p:cNvPr>
          <p:cNvSpPr/>
          <p:nvPr/>
        </p:nvSpPr>
        <p:spPr>
          <a:xfrm>
            <a:off x="6977553" y="4729848"/>
            <a:ext cx="1911257" cy="708414"/>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ea typeface="Century Gothic"/>
                <a:cs typeface="Century Gothic"/>
                <a:sym typeface="Century Gothic"/>
              </a:rPr>
              <a:t>Your contact information</a:t>
            </a:r>
          </a:p>
        </p:txBody>
      </p:sp>
      <p:sp>
        <p:nvSpPr>
          <p:cNvPr id="17" name="Rectangle: Rounded Corners 33">
            <a:extLst>
              <a:ext uri="{FF2B5EF4-FFF2-40B4-BE49-F238E27FC236}">
                <a16:creationId xmlns:a16="http://schemas.microsoft.com/office/drawing/2014/main" id="{1E386B38-CBC2-4C56-9AFD-531476DA0BAC}"/>
              </a:ext>
            </a:extLst>
          </p:cNvPr>
          <p:cNvSpPr/>
          <p:nvPr/>
        </p:nvSpPr>
        <p:spPr>
          <a:xfrm>
            <a:off x="6090153" y="5844955"/>
            <a:ext cx="1911257" cy="70841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ea typeface="Century Gothic"/>
                <a:cs typeface="Century Gothic"/>
                <a:sym typeface="Century Gothic"/>
              </a:rPr>
              <a:t>Your address</a:t>
            </a:r>
          </a:p>
        </p:txBody>
      </p:sp>
      <p:sp>
        <p:nvSpPr>
          <p:cNvPr id="18" name="Rectangle: Rounded Corners 33">
            <a:extLst>
              <a:ext uri="{FF2B5EF4-FFF2-40B4-BE49-F238E27FC236}">
                <a16:creationId xmlns:a16="http://schemas.microsoft.com/office/drawing/2014/main" id="{E9FFC7EB-1081-4449-8B73-06360D1AAD2E}"/>
              </a:ext>
            </a:extLst>
          </p:cNvPr>
          <p:cNvSpPr/>
          <p:nvPr/>
        </p:nvSpPr>
        <p:spPr>
          <a:xfrm>
            <a:off x="255193" y="5844955"/>
            <a:ext cx="1911257" cy="708414"/>
          </a:xfrm>
          <a:prstGeom prst="roundRect">
            <a:avLst/>
          </a:prstGeom>
          <a:solidFill>
            <a:schemeClr val="accent3"/>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a:ea typeface="Century Gothic"/>
                <a:cs typeface="Century Gothic"/>
                <a:sym typeface="Century Gothic"/>
              </a:rPr>
              <a:t>Your name</a:t>
            </a:r>
          </a:p>
        </p:txBody>
      </p:sp>
      <p:pic>
        <p:nvPicPr>
          <p:cNvPr id="3" name="Picture 2" descr="A picture containing text, sign, picture frame&#10;&#10;Description automatically generated">
            <a:extLst>
              <a:ext uri="{FF2B5EF4-FFF2-40B4-BE49-F238E27FC236}">
                <a16:creationId xmlns:a16="http://schemas.microsoft.com/office/drawing/2014/main" id="{C701ECA0-5294-4625-8CBD-32ED8E7B2C05}"/>
              </a:ext>
            </a:extLst>
          </p:cNvPr>
          <p:cNvPicPr>
            <a:picLocks noChangeAspect="1"/>
          </p:cNvPicPr>
          <p:nvPr/>
        </p:nvPicPr>
        <p:blipFill>
          <a:blip r:embed="rId6"/>
          <a:stretch>
            <a:fillRect/>
          </a:stretch>
        </p:blipFill>
        <p:spPr>
          <a:xfrm>
            <a:off x="261901" y="4726836"/>
            <a:ext cx="659007" cy="659007"/>
          </a:xfrm>
          <a:prstGeom prst="rect">
            <a:avLst/>
          </a:prstGeom>
        </p:spPr>
      </p:pic>
      <p:pic>
        <p:nvPicPr>
          <p:cNvPr id="5" name="Picture 4" descr="A picture containing text, first-aid kit&#10;&#10;Description automatically generated">
            <a:extLst>
              <a:ext uri="{FF2B5EF4-FFF2-40B4-BE49-F238E27FC236}">
                <a16:creationId xmlns:a16="http://schemas.microsoft.com/office/drawing/2014/main" id="{353F94EC-F993-44EE-8079-88949E19C555}"/>
              </a:ext>
            </a:extLst>
          </p:cNvPr>
          <p:cNvPicPr>
            <a:picLocks noChangeAspect="1"/>
          </p:cNvPicPr>
          <p:nvPr/>
        </p:nvPicPr>
        <p:blipFill>
          <a:blip r:embed="rId7"/>
          <a:stretch>
            <a:fillRect/>
          </a:stretch>
        </p:blipFill>
        <p:spPr>
          <a:xfrm>
            <a:off x="5257538" y="5828254"/>
            <a:ext cx="659007" cy="659007"/>
          </a:xfrm>
          <a:prstGeom prst="rect">
            <a:avLst/>
          </a:prstGeom>
        </p:spPr>
      </p:pic>
      <p:pic>
        <p:nvPicPr>
          <p:cNvPr id="7" name="Picture 6" descr="A close-up of a logo&#10;&#10;Description automatically generated with low confidence">
            <a:extLst>
              <a:ext uri="{FF2B5EF4-FFF2-40B4-BE49-F238E27FC236}">
                <a16:creationId xmlns:a16="http://schemas.microsoft.com/office/drawing/2014/main" id="{A13127F5-C47A-4ECB-BC82-49C6FA4415AD}"/>
              </a:ext>
            </a:extLst>
          </p:cNvPr>
          <p:cNvPicPr>
            <a:picLocks noChangeAspect="1"/>
          </p:cNvPicPr>
          <p:nvPr/>
        </p:nvPicPr>
        <p:blipFill>
          <a:blip r:embed="rId8"/>
          <a:stretch>
            <a:fillRect/>
          </a:stretch>
        </p:blipFill>
        <p:spPr>
          <a:xfrm>
            <a:off x="5228884" y="3614741"/>
            <a:ext cx="659007" cy="659007"/>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AEF87B39-A762-4561-B9C9-F3DD62D16A8B}"/>
              </a:ext>
            </a:extLst>
          </p:cNvPr>
          <p:cNvPicPr>
            <a:picLocks noChangeAspect="1"/>
          </p:cNvPicPr>
          <p:nvPr/>
        </p:nvPicPr>
        <p:blipFill>
          <a:blip r:embed="rId9"/>
          <a:stretch>
            <a:fillRect/>
          </a:stretch>
        </p:blipFill>
        <p:spPr>
          <a:xfrm>
            <a:off x="8162326" y="3565334"/>
            <a:ext cx="659007" cy="659007"/>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5890EC20-7507-4593-B4C6-9475C1F4ABF0}"/>
              </a:ext>
            </a:extLst>
          </p:cNvPr>
          <p:cNvPicPr>
            <a:picLocks noChangeAspect="1"/>
          </p:cNvPicPr>
          <p:nvPr/>
        </p:nvPicPr>
        <p:blipFill>
          <a:blip r:embed="rId10"/>
          <a:stretch>
            <a:fillRect/>
          </a:stretch>
        </p:blipFill>
        <p:spPr>
          <a:xfrm>
            <a:off x="2295440" y="3614741"/>
            <a:ext cx="659007" cy="659007"/>
          </a:xfrm>
          <a:prstGeom prst="rect">
            <a:avLst/>
          </a:prstGeom>
        </p:spPr>
      </p:pic>
      <p:pic>
        <p:nvPicPr>
          <p:cNvPr id="26" name="Picture 25" descr="Icon&#10;&#10;Description automatically generated">
            <a:extLst>
              <a:ext uri="{FF2B5EF4-FFF2-40B4-BE49-F238E27FC236}">
                <a16:creationId xmlns:a16="http://schemas.microsoft.com/office/drawing/2014/main" id="{732FE513-9ADC-413B-B319-0A567B35C413}"/>
              </a:ext>
            </a:extLst>
          </p:cNvPr>
          <p:cNvPicPr>
            <a:picLocks noChangeAspect="1"/>
          </p:cNvPicPr>
          <p:nvPr/>
        </p:nvPicPr>
        <p:blipFill>
          <a:blip r:embed="rId11"/>
          <a:stretch>
            <a:fillRect/>
          </a:stretch>
        </p:blipFill>
        <p:spPr>
          <a:xfrm>
            <a:off x="3198611" y="4672289"/>
            <a:ext cx="659007" cy="659007"/>
          </a:xfrm>
          <a:prstGeom prst="rect">
            <a:avLst/>
          </a:prstGeom>
        </p:spPr>
      </p:pic>
      <p:pic>
        <p:nvPicPr>
          <p:cNvPr id="31" name="Picture 30" descr="Icon&#10;&#10;Description automatically generated with medium confidence">
            <a:extLst>
              <a:ext uri="{FF2B5EF4-FFF2-40B4-BE49-F238E27FC236}">
                <a16:creationId xmlns:a16="http://schemas.microsoft.com/office/drawing/2014/main" id="{F676910B-3C25-403C-9CC6-FD7EE2B71245}"/>
              </a:ext>
            </a:extLst>
          </p:cNvPr>
          <p:cNvPicPr>
            <a:picLocks noChangeAspect="1"/>
          </p:cNvPicPr>
          <p:nvPr/>
        </p:nvPicPr>
        <p:blipFill>
          <a:blip r:embed="rId12"/>
          <a:stretch>
            <a:fillRect/>
          </a:stretch>
        </p:blipFill>
        <p:spPr>
          <a:xfrm>
            <a:off x="8175017" y="5828253"/>
            <a:ext cx="659007" cy="659007"/>
          </a:xfrm>
          <a:prstGeom prst="rect">
            <a:avLst/>
          </a:prstGeom>
        </p:spPr>
      </p:pic>
      <p:pic>
        <p:nvPicPr>
          <p:cNvPr id="33" name="Picture 32">
            <a:extLst>
              <a:ext uri="{FF2B5EF4-FFF2-40B4-BE49-F238E27FC236}">
                <a16:creationId xmlns:a16="http://schemas.microsoft.com/office/drawing/2014/main" id="{7BBD4998-9B6F-4E6A-8197-B8FA5B258CF4}"/>
              </a:ext>
            </a:extLst>
          </p:cNvPr>
          <p:cNvPicPr>
            <a:picLocks noChangeAspect="1"/>
          </p:cNvPicPr>
          <p:nvPr/>
        </p:nvPicPr>
        <p:blipFill>
          <a:blip r:embed="rId13"/>
          <a:stretch>
            <a:fillRect/>
          </a:stretch>
        </p:blipFill>
        <p:spPr>
          <a:xfrm>
            <a:off x="6135321" y="4726836"/>
            <a:ext cx="659007" cy="659007"/>
          </a:xfrm>
          <a:prstGeom prst="rect">
            <a:avLst/>
          </a:prstGeom>
        </p:spPr>
      </p:pic>
      <p:pic>
        <p:nvPicPr>
          <p:cNvPr id="35" name="Picture 34" descr="Icon&#10;&#10;Description automatically generated">
            <a:extLst>
              <a:ext uri="{FF2B5EF4-FFF2-40B4-BE49-F238E27FC236}">
                <a16:creationId xmlns:a16="http://schemas.microsoft.com/office/drawing/2014/main" id="{8E752D4B-BF5D-45F9-BFCB-B14ED93511FC}"/>
              </a:ext>
            </a:extLst>
          </p:cNvPr>
          <p:cNvPicPr>
            <a:picLocks noChangeAspect="1"/>
          </p:cNvPicPr>
          <p:nvPr/>
        </p:nvPicPr>
        <p:blipFill>
          <a:blip r:embed="rId14"/>
          <a:stretch>
            <a:fillRect/>
          </a:stretch>
        </p:blipFill>
        <p:spPr>
          <a:xfrm>
            <a:off x="2340058" y="5894362"/>
            <a:ext cx="659007" cy="659007"/>
          </a:xfrm>
          <a:prstGeom prst="rect">
            <a:avLst/>
          </a:prstGeom>
        </p:spPr>
      </p:pic>
    </p:spTree>
    <p:extLst>
      <p:ext uri="{BB962C8B-B14F-4D97-AF65-F5344CB8AC3E}">
        <p14:creationId xmlns:p14="http://schemas.microsoft.com/office/powerpoint/2010/main" val="369652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par>
                                <p:cTn id="61" presetID="10"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9" grpId="0" animBg="1"/>
      <p:bldP spid="10" grpId="0" animBg="1"/>
      <p:bldP spid="12" grpId="0" animBg="1"/>
      <p:bldP spid="13" grpId="0" animBg="1"/>
      <p:bldP spid="14" grpId="0" animBg="1"/>
      <p:bldP spid="16" grpId="0" animBg="1"/>
      <p:bldP spid="17" grpId="0" animBg="1"/>
      <p:bldP spid="18" grpId="0" animBg="1"/>
    </p:bldLst>
  </p:timing>
</p:sld>
</file>

<file path=ppt/theme/theme1.xml><?xml version="1.0" encoding="utf-8"?>
<a:theme xmlns:a="http://schemas.openxmlformats.org/drawingml/2006/main" name="VfS Primary 2021">
  <a:themeElements>
    <a:clrScheme name="Custom 10">
      <a:dk1>
        <a:srgbClr val="FFFFFF"/>
      </a:dk1>
      <a:lt1>
        <a:srgbClr val="000000"/>
      </a:lt1>
      <a:dk2>
        <a:srgbClr val="DDE8F6"/>
      </a:dk2>
      <a:lt2>
        <a:srgbClr val="5E84F1"/>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Primary V2" id="{46134739-847F-437A-AEEE-D646BC00FE84}" vid="{B1E37D16-0162-475D-B8A1-A2D6DC8BE190}"/>
    </a:ext>
  </a:extLst>
</a:theme>
</file>

<file path=ppt/theme/theme2.xml><?xml version="1.0" encoding="utf-8"?>
<a:theme xmlns:a="http://schemas.openxmlformats.org/drawingml/2006/main" name="VfS Secondary 2021">
  <a:themeElements>
    <a:clrScheme name="Custom 11">
      <a:dk1>
        <a:srgbClr val="FFFFFF"/>
      </a:dk1>
      <a:lt1>
        <a:srgbClr val="000000"/>
      </a:lt1>
      <a:dk2>
        <a:srgbClr val="EACEFA"/>
      </a:dk2>
      <a:lt2>
        <a:srgbClr val="AA32EA"/>
      </a:lt2>
      <a:accent1>
        <a:srgbClr val="D6F6EF"/>
      </a:accent1>
      <a:accent2>
        <a:srgbClr val="97E8D7"/>
      </a:accent2>
      <a:accent3>
        <a:srgbClr val="FFFFCC"/>
      </a:accent3>
      <a:accent4>
        <a:srgbClr val="F3F3F3"/>
      </a:accent4>
      <a:accent5>
        <a:srgbClr val="B0EDE0"/>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3.xml><?xml version="1.0" encoding="utf-8"?>
<a:theme xmlns:a="http://schemas.openxmlformats.org/drawingml/2006/main" name="VfS College 2021">
  <a:themeElements>
    <a:clrScheme name="Custom 12">
      <a:dk1>
        <a:srgbClr val="FFFFFF"/>
      </a:dk1>
      <a:lt1>
        <a:srgbClr val="000000"/>
      </a:lt1>
      <a:dk2>
        <a:srgbClr val="C3EFEF"/>
      </a:dk2>
      <a:lt2>
        <a:srgbClr val="25CACC"/>
      </a:lt2>
      <a:accent1>
        <a:srgbClr val="EAB7D4"/>
      </a:accent1>
      <a:accent2>
        <a:srgbClr val="BE0F71"/>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VfS Primary V2</Template>
  <TotalTime>17293</TotalTime>
  <Words>2322</Words>
  <Application>Microsoft Office PowerPoint</Application>
  <PresentationFormat>On-screen Show (4:3)</PresentationFormat>
  <Paragraphs>309</Paragraphs>
  <Slides>27</Slides>
  <Notes>26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Century Gothic</vt:lpstr>
      <vt:lpstr>Lato</vt:lpstr>
      <vt:lpstr>Roboto</vt:lpstr>
      <vt:lpstr>VfS Primary 2021</vt:lpstr>
      <vt:lpstr>VfS Secondary 2021</vt:lpstr>
      <vt:lpstr>VfS College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Bull</dc:creator>
  <cp:lastModifiedBy>Leigh-Anne Eptlett (Staff - Star Academy)</cp:lastModifiedBy>
  <cp:revision>3627</cp:revision>
  <dcterms:created xsi:type="dcterms:W3CDTF">2020-02-10T11:54:09Z</dcterms:created>
  <dcterms:modified xsi:type="dcterms:W3CDTF">2021-06-27T11:15:55Z</dcterms:modified>
</cp:coreProperties>
</file>