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5" r:id="rId2"/>
    <p:sldMasterId id="2147483733" r:id="rId3"/>
  </p:sldMasterIdLst>
  <p:notesMasterIdLst>
    <p:notesMasterId r:id="rId37"/>
  </p:notesMasterIdLst>
  <p:handoutMasterIdLst>
    <p:handoutMasterId r:id="rId38"/>
  </p:handoutMasterIdLst>
  <p:sldIdLst>
    <p:sldId id="301" r:id="rId4"/>
    <p:sldId id="1089" r:id="rId5"/>
    <p:sldId id="421" r:id="rId6"/>
    <p:sldId id="1114" r:id="rId7"/>
    <p:sldId id="344" r:id="rId8"/>
    <p:sldId id="1173" r:id="rId9"/>
    <p:sldId id="1166" r:id="rId10"/>
    <p:sldId id="1209" r:id="rId11"/>
    <p:sldId id="1208" r:id="rId12"/>
    <p:sldId id="1217" r:id="rId13"/>
    <p:sldId id="1218" r:id="rId14"/>
    <p:sldId id="1220" r:id="rId15"/>
    <p:sldId id="1210" r:id="rId16"/>
    <p:sldId id="1226" r:id="rId17"/>
    <p:sldId id="1228" r:id="rId18"/>
    <p:sldId id="1221" r:id="rId19"/>
    <p:sldId id="1229" r:id="rId20"/>
    <p:sldId id="1230" r:id="rId21"/>
    <p:sldId id="1233" r:id="rId22"/>
    <p:sldId id="1232" r:id="rId23"/>
    <p:sldId id="1211" r:id="rId24"/>
    <p:sldId id="1215" r:id="rId25"/>
    <p:sldId id="1193" r:id="rId26"/>
    <p:sldId id="1194" r:id="rId27"/>
    <p:sldId id="1187" r:id="rId28"/>
    <p:sldId id="1192" r:id="rId29"/>
    <p:sldId id="1212" r:id="rId30"/>
    <p:sldId id="1223" r:id="rId31"/>
    <p:sldId id="1227" r:id="rId32"/>
    <p:sldId id="1213" r:id="rId33"/>
    <p:sldId id="1092" r:id="rId34"/>
    <p:sldId id="1121" r:id="rId35"/>
    <p:sldId id="377" r:id="rId36"/>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e VfS" initials="GV" lastIdx="1" clrIdx="0">
    <p:extLst>
      <p:ext uri="{19B8F6BF-5375-455C-9EA6-DF929625EA0E}">
        <p15:presenceInfo xmlns:p15="http://schemas.microsoft.com/office/powerpoint/2012/main" userId="741ca641da1e80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EF"/>
    <a:srgbClr val="FFFFE5"/>
    <a:srgbClr val="DF6068"/>
    <a:srgbClr val="5E84F1"/>
    <a:srgbClr val="E5E500"/>
    <a:srgbClr val="000000"/>
    <a:srgbClr val="FFFFCC"/>
    <a:srgbClr val="FFD3D6"/>
    <a:srgbClr val="DDE8F6"/>
    <a:srgbClr val="6D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89069" autoAdjust="0"/>
  </p:normalViewPr>
  <p:slideViewPr>
    <p:cSldViewPr snapToGrid="0">
      <p:cViewPr varScale="1">
        <p:scale>
          <a:sx n="81" d="100"/>
          <a:sy n="81" d="100"/>
        </p:scale>
        <p:origin x="1920" y="96"/>
      </p:cViewPr>
      <p:guideLst>
        <p:guide orient="horz" pos="2160"/>
        <p:guide pos="2880"/>
      </p:guideLst>
    </p:cSldViewPr>
  </p:slideViewPr>
  <p:notesTextViewPr>
    <p:cViewPr>
      <p:scale>
        <a:sx n="1" d="1"/>
        <a:sy n="1" d="1"/>
      </p:scale>
      <p:origin x="0" y="0"/>
    </p:cViewPr>
  </p:notesTextViewPr>
  <p:sorterViewPr>
    <p:cViewPr>
      <p:scale>
        <a:sx n="100" d="100"/>
        <a:sy n="100" d="100"/>
      </p:scale>
      <p:origin x="0" y="-2740"/>
    </p:cViewPr>
  </p:sorterViewPr>
  <p:notesViewPr>
    <p:cSldViewPr snapToGrid="0">
      <p:cViewPr varScale="1">
        <p:scale>
          <a:sx n="129" d="100"/>
          <a:sy n="129" d="100"/>
        </p:scale>
        <p:origin x="88" y="9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87685775248194"/>
          <c:y val="0.17273098292262623"/>
          <c:w val="0.53577995055538485"/>
          <c:h val="0.7755252809538814"/>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C84A-4BF5-B0A0-0040D9EAC383}"/>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C84A-4BF5-B0A0-0040D9EAC3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8.5</c:v>
                </c:pt>
                <c:pt idx="1">
                  <c:v>91.5</c:v>
                </c:pt>
              </c:numCache>
            </c:numRef>
          </c:val>
          <c:extLst>
            <c:ext xmlns:c16="http://schemas.microsoft.com/office/drawing/2014/chart" uri="{C3380CC4-5D6E-409C-BE32-E72D297353CC}">
              <c16:uniqueId val="{00000004-C84A-4BF5-B0A0-0040D9EAC38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38DE1-4AB9-4915-A3B6-CDC2B8270139}"/>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25F074-D0D9-4FAE-BD90-2028A63EB1A0}"/>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C3BE57D8-D0E0-40C1-8760-0B9C9E974ACE}" type="datetimeFigureOut">
              <a:rPr lang="en-GB" smtClean="0"/>
              <a:t>28/02/2021</a:t>
            </a:fld>
            <a:endParaRPr lang="en-GB"/>
          </a:p>
        </p:txBody>
      </p:sp>
      <p:sp>
        <p:nvSpPr>
          <p:cNvPr id="4" name="Footer Placeholder 3">
            <a:extLst>
              <a:ext uri="{FF2B5EF4-FFF2-40B4-BE49-F238E27FC236}">
                <a16:creationId xmlns:a16="http://schemas.microsoft.com/office/drawing/2014/main" id="{36C8F094-B77B-4612-A09F-1B5875AED730}"/>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A71274-DD9A-4085-9A0C-E77174356028}"/>
              </a:ext>
            </a:extLst>
          </p:cNvPr>
          <p:cNvSpPr>
            <a:spLocks noGrp="1"/>
          </p:cNvSpPr>
          <p:nvPr>
            <p:ph type="sldNum" sz="quarter" idx="3"/>
          </p:nvPr>
        </p:nvSpPr>
        <p:spPr>
          <a:xfrm>
            <a:off x="3884613" y="1149350"/>
            <a:ext cx="2971800" cy="60325"/>
          </a:xfrm>
          <a:prstGeom prst="rect">
            <a:avLst/>
          </a:prstGeom>
        </p:spPr>
        <p:txBody>
          <a:bodyPr vert="horz" lIns="91440" tIns="45720" rIns="91440" bIns="45720" rtlCol="0" anchor="b"/>
          <a:lstStyle>
            <a:lvl1pPr algn="r">
              <a:defRPr sz="1200"/>
            </a:lvl1pPr>
          </a:lstStyle>
          <a:p>
            <a:fld id="{5B07383D-21EB-42A0-998B-9DE5524CB44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6A4880E-DC26-47C3-A753-1344562A3DDD}" type="datetimeFigureOut">
              <a:rPr lang="en-GB" smtClean="0"/>
              <a:t>28/02/2021</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C00E99A3-C08E-4E30-9AB6-0C6D7229B5B0}" type="slidenum">
              <a:rPr lang="en-GB" smtClean="0"/>
              <a:t>‹#›</a:t>
            </a:fld>
            <a:endParaRPr lang="en-GB"/>
          </a:p>
        </p:txBody>
      </p:sp>
    </p:spTree>
    <p:extLst>
      <p:ext uri="{BB962C8B-B14F-4D97-AF65-F5344CB8AC3E}">
        <p14:creationId xmlns:p14="http://schemas.microsoft.com/office/powerpoint/2010/main" val="2593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03.safelinks.protection.outlook.com/?url=https://www.ncsc.gov.uk/cyberaware/home&amp;data=04|01|David.C@ncsc.gov.uk|f020cc5ef9cf43b5538108d8d254f019|14aa5744ece1474ea2d734f46dda64a1|0|0|637490609527911083|Unknown|TWFpbGZsb3d8eyJWIjoiMC4wLjAwMDAiLCJQIjoiV2luMzIiLCJBTiI6Ik1haWwiLCJXVCI6Mn0%3D|1000&amp;sdata=M4D5jaGuBGutSYubrCWGroCVjZXcUygySYyen3NnHeE%3D&amp;reserved=0" TargetMode="External"/><Relationship Id="rId7" Type="http://schemas.openxmlformats.org/officeDocument/2006/relationships/hyperlink" Target="https://eur03.safelinks.protection.outlook.com/?url=https://www.ncsc.gov.uk/cyberfirst/overview&amp;data=04|01|David.C@ncsc.gov.uk|f020cc5ef9cf43b5538108d8d254f019|14aa5744ece1474ea2d734f46dda64a1|0|0|637490609527921042|Unknown|TWFpbGZsb3d8eyJWIjoiMC4wLjAwMDAiLCJQIjoiV2luMzIiLCJBTiI6Ik1haWwiLCJXVCI6Mn0%3D|1000&amp;sdata=QCDWmT0WHTUKtcmj7FtlIoAdbTv10CM3nTH5wbLEj6E%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mailto:report@phishing.gov.uk" TargetMode="External"/><Relationship Id="rId5" Type="http://schemas.openxmlformats.org/officeDocument/2006/relationships/hyperlink" Target="https://www.ncsc.gov.uk/guidance/recovering-a-hacked-account" TargetMode="External"/><Relationship Id="rId4" Type="http://schemas.openxmlformats.org/officeDocument/2006/relationships/hyperlink" Target="https://eur03.safelinks.protection.outlook.com/?url=https://haveibeenpwned.com/&amp;data=04|01|David.C@ncsc.gov.uk|f020cc5ef9cf43b5538108d8d254f019|14aa5744ece1474ea2d734f46dda64a1|0|0|637490609527911083|Unknown|TWFpbGZsb3d8eyJWIjoiMC4wLjAwMDAiLCJQIjoiV2luMzIiLCJBTiI6Ik1haWwiLCJXVCI6Mn0%3D|1000&amp;sdata=FOeISI0tesb5q1clbGHKUFrvJQPqmRbdpu76QcN2dVk%3D&amp;reserved=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afeshare.tv/x/N0-AjP3cFj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youtube.com/watch?v=N0-AjP3cFjg&amp;feature=youtu.b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2</a:t>
            </a:fld>
            <a:endParaRPr lang="en-GB"/>
          </a:p>
        </p:txBody>
      </p:sp>
    </p:spTree>
    <p:extLst>
      <p:ext uri="{BB962C8B-B14F-4D97-AF65-F5344CB8AC3E}">
        <p14:creationId xmlns:p14="http://schemas.microsoft.com/office/powerpoint/2010/main" val="11215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icons8</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11</a:t>
            </a:fld>
            <a:endParaRPr lang="en-GB"/>
          </a:p>
        </p:txBody>
      </p:sp>
    </p:spTree>
    <p:extLst>
      <p:ext uri="{BB962C8B-B14F-4D97-AF65-F5344CB8AC3E}">
        <p14:creationId xmlns:p14="http://schemas.microsoft.com/office/powerpoint/2010/main" val="299470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12</a:t>
            </a:fld>
            <a:endParaRPr lang="en-GB"/>
          </a:p>
        </p:txBody>
      </p:sp>
    </p:spTree>
    <p:extLst>
      <p:ext uri="{BB962C8B-B14F-4D97-AF65-F5344CB8AC3E}">
        <p14:creationId xmlns:p14="http://schemas.microsoft.com/office/powerpoint/2010/main" val="92120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13</a:t>
            </a:fld>
            <a:endParaRPr lang="en-GB"/>
          </a:p>
        </p:txBody>
      </p:sp>
    </p:spTree>
    <p:extLst>
      <p:ext uri="{BB962C8B-B14F-4D97-AF65-F5344CB8AC3E}">
        <p14:creationId xmlns:p14="http://schemas.microsoft.com/office/powerpoint/2010/main" val="1289360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14</a:t>
            </a:fld>
            <a:endParaRPr lang="en-GB"/>
          </a:p>
        </p:txBody>
      </p:sp>
    </p:spTree>
    <p:extLst>
      <p:ext uri="{BB962C8B-B14F-4D97-AF65-F5344CB8AC3E}">
        <p14:creationId xmlns:p14="http://schemas.microsoft.com/office/powerpoint/2010/main" val="376340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dirty="0"/>
              <a:t>https://ec.europa.eu/home-affairs/sites/homeaffairs/files/what-we-do/networks/radicalisation_awareness_network/about-ran/ran-h-and-sc/docs/ran_hsc_grooming_for_terror_25042019_en.pdf </a:t>
            </a:r>
          </a:p>
          <a:p>
            <a:pPr marL="0" indent="0">
              <a:buNone/>
            </a:pPr>
            <a:endParaRPr lang="en-GB" b="0" dirty="0"/>
          </a:p>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15</a:t>
            </a:fld>
            <a:endParaRPr lang="en-GB"/>
          </a:p>
        </p:txBody>
      </p:sp>
    </p:spTree>
    <p:extLst>
      <p:ext uri="{BB962C8B-B14F-4D97-AF65-F5344CB8AC3E}">
        <p14:creationId xmlns:p14="http://schemas.microsoft.com/office/powerpoint/2010/main" val="261761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dirty="0"/>
              <a:t>https://ec.europa.eu/home-affairs/sites/homeaffairs/files/what-we-do/networks/radicalisation_awareness_network/about-ran/ran-h-and-sc/docs/ran_hsc_grooming_for_terror_25042019_en.pdf </a:t>
            </a:r>
          </a:p>
        </p:txBody>
      </p:sp>
      <p:sp>
        <p:nvSpPr>
          <p:cNvPr id="4" name="Slide Number Placeholder 3"/>
          <p:cNvSpPr>
            <a:spLocks noGrp="1"/>
          </p:cNvSpPr>
          <p:nvPr>
            <p:ph type="sldNum" sz="quarter" idx="5"/>
          </p:nvPr>
        </p:nvSpPr>
        <p:spPr/>
        <p:txBody>
          <a:bodyPr/>
          <a:lstStyle/>
          <a:p>
            <a:fld id="{C00E99A3-C08E-4E30-9AB6-0C6D7229B5B0}" type="slidenum">
              <a:rPr lang="en-GB" smtClean="0"/>
              <a:t>16</a:t>
            </a:fld>
            <a:endParaRPr lang="en-GB"/>
          </a:p>
        </p:txBody>
      </p:sp>
    </p:spTree>
    <p:extLst>
      <p:ext uri="{BB962C8B-B14F-4D97-AF65-F5344CB8AC3E}">
        <p14:creationId xmlns:p14="http://schemas.microsoft.com/office/powerpoint/2010/main" val="106220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dirty="0"/>
              <a:t>https://ec.europa.eu/home-affairs/sites/homeaffairs/files/what-we-do/networks/radicalisation_awareness_network/about-ran/ran-h-and-sc/docs/ran_hsc_grooming_for_terror_25042019_en.pdf</a:t>
            </a:r>
          </a:p>
        </p:txBody>
      </p:sp>
      <p:sp>
        <p:nvSpPr>
          <p:cNvPr id="4" name="Slide Number Placeholder 3"/>
          <p:cNvSpPr>
            <a:spLocks noGrp="1"/>
          </p:cNvSpPr>
          <p:nvPr>
            <p:ph type="sldNum" sz="quarter" idx="5"/>
          </p:nvPr>
        </p:nvSpPr>
        <p:spPr/>
        <p:txBody>
          <a:bodyPr/>
          <a:lstStyle/>
          <a:p>
            <a:fld id="{C00E99A3-C08E-4E30-9AB6-0C6D7229B5B0}" type="slidenum">
              <a:rPr lang="en-GB" smtClean="0"/>
              <a:t>17</a:t>
            </a:fld>
            <a:endParaRPr lang="en-GB"/>
          </a:p>
        </p:txBody>
      </p:sp>
    </p:spTree>
    <p:extLst>
      <p:ext uri="{BB962C8B-B14F-4D97-AF65-F5344CB8AC3E}">
        <p14:creationId xmlns:p14="http://schemas.microsoft.com/office/powerpoint/2010/main" val="170229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endParaRPr lang="en-GB" b="1" dirty="0"/>
          </a:p>
          <a:p>
            <a:endParaRPr lang="en-GB" b="1" dirty="0"/>
          </a:p>
          <a:p>
            <a:r>
              <a:rPr lang="en-GB" b="1" dirty="0"/>
              <a:t>References:</a:t>
            </a:r>
          </a:p>
          <a:p>
            <a:pPr marL="228600" indent="-228600">
              <a:buAutoNum type="arabicParenR"/>
            </a:pPr>
            <a:r>
              <a:rPr lang="en-GB" dirty="0"/>
              <a:t>https://education.minecraft.net/wp-content/uploads/Minecraft-Education-Edition-Multiplayer-Guide-1.pdf</a:t>
            </a:r>
          </a:p>
          <a:p>
            <a:pPr marL="228600" indent="-228600">
              <a:buAutoNum type="arabicParenR"/>
            </a:pPr>
            <a:r>
              <a:rPr lang="en-GB" dirty="0"/>
              <a:t>https://ec.europa.eu/home-affairs/sites/homeaffairs/files/what-we-do/networks/radicalisation_awareness_network/about-ran/ran-h-and-sc/docs/ran_hsc_grooming_for_terror_25042019_en.pdf </a:t>
            </a:r>
          </a:p>
        </p:txBody>
      </p:sp>
      <p:sp>
        <p:nvSpPr>
          <p:cNvPr id="4" name="Slide Number Placeholder 3"/>
          <p:cNvSpPr>
            <a:spLocks noGrp="1"/>
          </p:cNvSpPr>
          <p:nvPr>
            <p:ph type="sldNum" sz="quarter" idx="5"/>
          </p:nvPr>
        </p:nvSpPr>
        <p:spPr/>
        <p:txBody>
          <a:bodyPr/>
          <a:lstStyle/>
          <a:p>
            <a:fld id="{C00E99A3-C08E-4E30-9AB6-0C6D7229B5B0}" type="slidenum">
              <a:rPr lang="en-GB" smtClean="0"/>
              <a:t>18</a:t>
            </a:fld>
            <a:endParaRPr lang="en-GB"/>
          </a:p>
        </p:txBody>
      </p:sp>
    </p:spTree>
    <p:extLst>
      <p:ext uri="{BB962C8B-B14F-4D97-AF65-F5344CB8AC3E}">
        <p14:creationId xmlns:p14="http://schemas.microsoft.com/office/powerpoint/2010/main" val="91686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endParaRPr lang="en-GB" b="1" dirty="0"/>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19</a:t>
            </a:fld>
            <a:endParaRPr lang="en-GB"/>
          </a:p>
        </p:txBody>
      </p:sp>
    </p:spTree>
    <p:extLst>
      <p:ext uri="{BB962C8B-B14F-4D97-AF65-F5344CB8AC3E}">
        <p14:creationId xmlns:p14="http://schemas.microsoft.com/office/powerpoint/2010/main" val="344023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Icons8</a:t>
            </a:r>
          </a:p>
          <a:p>
            <a:pPr marL="228600" indent="-228600">
              <a:buAutoNum type="arabicParenR"/>
            </a:pPr>
            <a:r>
              <a:rPr lang="en-GB" b="0" dirty="0"/>
              <a:t>iStock</a:t>
            </a:r>
            <a:endParaRPr lang="en-GB" b="1" dirty="0"/>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20</a:t>
            </a:fld>
            <a:endParaRPr lang="en-GB"/>
          </a:p>
        </p:txBody>
      </p:sp>
    </p:spTree>
    <p:extLst>
      <p:ext uri="{BB962C8B-B14F-4D97-AF65-F5344CB8AC3E}">
        <p14:creationId xmlns:p14="http://schemas.microsoft.com/office/powerpoint/2010/main" val="332836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Alternative Video Link: </a:t>
            </a:r>
            <a:r>
              <a:rPr lang="en-GB" sz="1600" b="0" dirty="0"/>
              <a:t>https://youtu.be/C4hvmyaGwwg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p>
          <a:p>
            <a:pPr algn="l"/>
            <a:r>
              <a:rPr lang="en-GB" sz="1600" b="1" dirty="0"/>
              <a:t>Full quote (NCSC): </a:t>
            </a:r>
            <a:r>
              <a:rPr lang="en-GB" sz="1600" b="0" dirty="0"/>
              <a:t>“</a:t>
            </a:r>
            <a:r>
              <a:rPr lang="en-GB" sz="2400" b="0" i="0" dirty="0">
                <a:solidFill>
                  <a:srgbClr val="222222"/>
                </a:solidFill>
                <a:effectLst/>
                <a:latin typeface="Arial" panose="020B0604020202020204" pitchFamily="34" charset="0"/>
              </a:rPr>
              <a:t>Thanks so much for taking part in the </a:t>
            </a:r>
            <a:r>
              <a:rPr lang="en-GB" sz="2400" b="0" i="0" dirty="0" err="1">
                <a:solidFill>
                  <a:srgbClr val="222222"/>
                </a:solidFill>
                <a:effectLst/>
                <a:latin typeface="Arial" panose="020B0604020202020204" pitchFamily="34" charset="0"/>
              </a:rPr>
              <a:t>VoteforSchools</a:t>
            </a:r>
            <a:r>
              <a:rPr lang="en-GB" sz="2400" b="0" i="0" dirty="0">
                <a:solidFill>
                  <a:srgbClr val="222222"/>
                </a:solidFill>
                <a:effectLst/>
                <a:latin typeface="Arial" panose="020B0604020202020204" pitchFamily="34" charset="0"/>
              </a:rPr>
              <a:t> question ‘Do we take cyber security for granted?’ It’s really important that we have a clear picture of how future generations view the importance of cyber security so we can shape our services to make the UK the safest place to live and work online.</a:t>
            </a:r>
          </a:p>
          <a:p>
            <a:pPr algn="l"/>
            <a:r>
              <a:rPr lang="en-GB" sz="2400" b="0" i="0" dirty="0">
                <a:solidFill>
                  <a:srgbClr val="222222"/>
                </a:solidFill>
                <a:effectLst/>
                <a:latin typeface="Arial" panose="020B0604020202020204" pitchFamily="34" charset="0"/>
              </a:rPr>
              <a:t> </a:t>
            </a:r>
          </a:p>
          <a:p>
            <a:pPr algn="l"/>
            <a:r>
              <a:rPr lang="en-GB" sz="2400" b="0" i="0" dirty="0">
                <a:solidFill>
                  <a:srgbClr val="222222"/>
                </a:solidFill>
                <a:effectLst/>
                <a:latin typeface="Arial" panose="020B0604020202020204" pitchFamily="34" charset="0"/>
              </a:rPr>
              <a:t>Working for the National Cyber Security Centre, we get to see thousands of examples of unlawful attempts to disrupt critical services, steal money and personal information. Some of the attacks are huge and affect many thousands of people but many are much smaller in nature and are specifically targeted at individuals. It’s why we have put together some really clear advice on how you can help protect yourself by being </a:t>
            </a:r>
            <a:r>
              <a:rPr lang="en-GB" sz="2400" b="0" i="0" dirty="0">
                <a:solidFill>
                  <a:srgbClr val="1155CC"/>
                </a:solidFill>
                <a:effectLst/>
                <a:latin typeface="Arial" panose="020B0604020202020204" pitchFamily="34" charset="0"/>
                <a:hlinkClick r:id="rId3"/>
              </a:rPr>
              <a:t>Cyber Aware</a:t>
            </a:r>
            <a:r>
              <a:rPr lang="en-GB" sz="2400" b="0" i="0" dirty="0">
                <a:solidFill>
                  <a:srgbClr val="222222"/>
                </a:solidFill>
                <a:effectLst/>
                <a:latin typeface="Arial" panose="020B0604020202020204" pitchFamily="34" charset="0"/>
              </a:rPr>
              <a:t> . The internet and digital connectivity are wonderful tools and part of our everyday life and by doing a few basic things right, we can continue to enjoy them safely and securely.</a:t>
            </a:r>
          </a:p>
          <a:p>
            <a:pPr algn="l"/>
            <a:r>
              <a:rPr lang="en-GB" sz="2400" b="0" i="0" dirty="0">
                <a:solidFill>
                  <a:srgbClr val="222222"/>
                </a:solidFill>
                <a:effectLst/>
                <a:latin typeface="Arial" panose="020B0604020202020204" pitchFamily="34" charset="0"/>
              </a:rPr>
              <a:t> </a:t>
            </a:r>
          </a:p>
          <a:p>
            <a:pPr algn="l"/>
            <a:r>
              <a:rPr lang="en-GB" sz="2400" b="1" i="0" dirty="0">
                <a:solidFill>
                  <a:srgbClr val="222222"/>
                </a:solidFill>
                <a:effectLst/>
                <a:latin typeface="Arial" panose="020B0604020202020204" pitchFamily="34" charset="0"/>
              </a:rPr>
              <a:t>Top tips: </a:t>
            </a:r>
            <a:endParaRPr lang="en-GB" sz="2400" b="0" i="0" dirty="0">
              <a:solidFill>
                <a:srgbClr val="222222"/>
              </a:solidFill>
              <a:effectLst/>
              <a:latin typeface="Arial" panose="020B0604020202020204" pitchFamily="34" charset="0"/>
            </a:endParaRPr>
          </a:p>
          <a:p>
            <a:pPr algn="l">
              <a:buFont typeface="Arial" panose="020B0604020202020204" pitchFamily="34" charset="0"/>
              <a:buChar char="•"/>
            </a:pPr>
            <a:r>
              <a:rPr lang="en-GB" sz="1800" b="0" i="0" dirty="0">
                <a:solidFill>
                  <a:srgbClr val="222222"/>
                </a:solidFill>
                <a:effectLst/>
                <a:latin typeface="Calibri" panose="020F0502020204030204" pitchFamily="34" charset="0"/>
              </a:rPr>
              <a:t> Check to see if your email has been compromised - </a:t>
            </a:r>
            <a:r>
              <a:rPr lang="en-GB" sz="1800" b="0" i="0" dirty="0">
                <a:solidFill>
                  <a:srgbClr val="1155CC"/>
                </a:solidFill>
                <a:effectLst/>
                <a:latin typeface="Calibri" panose="020F0502020204030204" pitchFamily="34" charset="0"/>
                <a:hlinkClick r:id="rId4"/>
              </a:rPr>
              <a:t>https://haveibeenpwned.com/</a:t>
            </a:r>
            <a:endParaRPr lang="en-GB" sz="1800" b="0" i="0" dirty="0">
              <a:solidFill>
                <a:srgbClr val="222222"/>
              </a:solidFill>
              <a:effectLst/>
              <a:latin typeface="Calibri" panose="020F0502020204030204" pitchFamily="34" charset="0"/>
            </a:endParaRPr>
          </a:p>
          <a:p>
            <a:pPr algn="l">
              <a:buFont typeface="Arial" panose="020B0604020202020204" pitchFamily="34" charset="0"/>
              <a:buChar char="•"/>
            </a:pPr>
            <a:r>
              <a:rPr lang="en-GB" sz="1800" b="0" i="0" dirty="0">
                <a:solidFill>
                  <a:srgbClr val="222222"/>
                </a:solidFill>
                <a:effectLst/>
                <a:latin typeface="Calibri" panose="020F0502020204030204" pitchFamily="34" charset="0"/>
              </a:rPr>
              <a:t> If your account has been compromised, check out </a:t>
            </a:r>
            <a:r>
              <a:rPr lang="en-GB" sz="1800" b="0" i="0" dirty="0">
                <a:solidFill>
                  <a:srgbClr val="1155CC"/>
                </a:solidFill>
                <a:effectLst/>
                <a:latin typeface="Calibri" panose="020F0502020204030204" pitchFamily="34" charset="0"/>
                <a:hlinkClick r:id="rId5"/>
              </a:rPr>
              <a:t>https://www.ncsc.gov.uk/guidance/recovering-a-hacked-account</a:t>
            </a:r>
            <a:endParaRPr lang="en-GB" sz="1800" b="0" i="0" dirty="0">
              <a:solidFill>
                <a:srgbClr val="222222"/>
              </a:solidFill>
              <a:effectLst/>
              <a:latin typeface="Calibri" panose="020F0502020204030204" pitchFamily="34" charset="0"/>
            </a:endParaRPr>
          </a:p>
          <a:p>
            <a:pPr algn="l">
              <a:buFont typeface="Arial" panose="020B0604020202020204" pitchFamily="34" charset="0"/>
              <a:buChar char="•"/>
            </a:pPr>
            <a:r>
              <a:rPr lang="en-GB" sz="1800" b="0" i="0" dirty="0">
                <a:solidFill>
                  <a:srgbClr val="222222"/>
                </a:solidFill>
                <a:effectLst/>
                <a:latin typeface="Calibri" panose="020F0502020204030204" pitchFamily="34" charset="0"/>
              </a:rPr>
              <a:t> If you receive a suspicious email you can report it at </a:t>
            </a:r>
            <a:r>
              <a:rPr lang="en-GB" sz="1800" b="0" i="0" dirty="0">
                <a:solidFill>
                  <a:srgbClr val="1155CC"/>
                </a:solidFill>
                <a:effectLst/>
                <a:latin typeface="Calibri" panose="020F0502020204030204" pitchFamily="34" charset="0"/>
                <a:hlinkClick r:id="rId6"/>
              </a:rPr>
              <a:t>report@phishing.gov.uk</a:t>
            </a:r>
            <a:endParaRPr lang="en-GB" sz="1800" b="0" i="0" dirty="0">
              <a:solidFill>
                <a:srgbClr val="222222"/>
              </a:solidFill>
              <a:effectLst/>
              <a:latin typeface="Calibri" panose="020F0502020204030204" pitchFamily="34" charset="0"/>
            </a:endParaRPr>
          </a:p>
          <a:p>
            <a:pPr algn="l">
              <a:buFont typeface="Arial" panose="020B0604020202020204" pitchFamily="34" charset="0"/>
              <a:buChar char="•"/>
            </a:pPr>
            <a:r>
              <a:rPr lang="en-GB" sz="1800" b="0" i="0" dirty="0">
                <a:solidFill>
                  <a:srgbClr val="222222"/>
                </a:solidFill>
                <a:effectLst/>
                <a:latin typeface="Calibri" panose="020F0502020204030204" pitchFamily="34" charset="0"/>
              </a:rPr>
              <a:t> Interested in learning more about Cyber Security and keeping the UK safe </a:t>
            </a:r>
            <a:r>
              <a:rPr lang="en-GB" sz="1800" b="0" i="0" dirty="0">
                <a:solidFill>
                  <a:srgbClr val="1155CC"/>
                </a:solidFill>
                <a:effectLst/>
                <a:latin typeface="Calibri" panose="020F0502020204030204" pitchFamily="34" charset="0"/>
                <a:hlinkClick r:id="rId7"/>
              </a:rPr>
              <a:t>https://www.ncsc.gov.uk/cyberfirst/overview</a:t>
            </a:r>
            <a:r>
              <a:rPr lang="en-GB" sz="1800" b="0" i="0" dirty="0">
                <a:solidFill>
                  <a:srgbClr val="1155CC"/>
                </a:solidFill>
                <a:effectLst/>
                <a:latin typeface="Calibri" panose="020F0502020204030204" pitchFamily="34" charset="0"/>
              </a:rPr>
              <a:t>” </a:t>
            </a:r>
          </a:p>
          <a:p>
            <a:pPr algn="l">
              <a:buFont typeface="Arial" panose="020B0604020202020204" pitchFamily="34" charset="0"/>
              <a:buChar char="•"/>
            </a:pPr>
            <a:endParaRPr lang="en-GB" sz="1800" b="0" i="0" dirty="0">
              <a:solidFill>
                <a:srgbClr val="1155CC"/>
              </a:solidFill>
              <a:effectLst/>
              <a:latin typeface="Calibri" panose="020F0502020204030204" pitchFamily="34" charset="0"/>
            </a:endParaRPr>
          </a:p>
          <a:p>
            <a:pPr algn="l">
              <a:buFont typeface="Arial" panose="020B0604020202020204" pitchFamily="34" charset="0"/>
              <a:buNone/>
            </a:pPr>
            <a:r>
              <a:rPr lang="en-GB" sz="1800" b="1" i="0" dirty="0">
                <a:solidFill>
                  <a:srgbClr val="222222"/>
                </a:solidFill>
                <a:effectLst/>
                <a:latin typeface="Calibri" panose="020F0502020204030204" pitchFamily="34" charset="0"/>
              </a:rPr>
              <a:t>Images</a:t>
            </a:r>
          </a:p>
          <a:p>
            <a:pPr marL="342900" indent="-342900" algn="l">
              <a:buFont typeface="Arial" panose="020B0604020202020204" pitchFamily="34" charset="0"/>
              <a:buAutoNum type="arabicParenR"/>
            </a:pPr>
            <a:r>
              <a:rPr lang="en-GB" sz="1800" b="0" i="0" dirty="0">
                <a:solidFill>
                  <a:srgbClr val="222222"/>
                </a:solidFill>
                <a:effectLst/>
                <a:latin typeface="Calibri" panose="020F0502020204030204" pitchFamily="34" charset="0"/>
              </a:rPr>
              <a:t>Courtesy of </a:t>
            </a:r>
            <a:r>
              <a:rPr lang="en-GB" sz="1800" b="0" i="0" dirty="0" err="1">
                <a:solidFill>
                  <a:srgbClr val="222222"/>
                </a:solidFill>
                <a:effectLst/>
                <a:latin typeface="Calibri" panose="020F0502020204030204" pitchFamily="34" charset="0"/>
              </a:rPr>
              <a:t>CyberFirst</a:t>
            </a:r>
            <a:r>
              <a:rPr lang="en-GB" sz="1800" b="0" i="0" dirty="0">
                <a:solidFill>
                  <a:srgbClr val="222222"/>
                </a:solidFill>
                <a:effectLst/>
                <a:latin typeface="Calibri" panose="020F0502020204030204" pitchFamily="34" charset="0"/>
              </a:rPr>
              <a:t> </a:t>
            </a:r>
          </a:p>
          <a:p>
            <a:pPr marL="342900" indent="-342900" algn="l">
              <a:buFont typeface="Arial" panose="020B0604020202020204" pitchFamily="34" charset="0"/>
              <a:buAutoNum type="arabicParenR"/>
            </a:pPr>
            <a:r>
              <a:rPr lang="en-GB" sz="1800" b="0" i="0" dirty="0">
                <a:solidFill>
                  <a:srgbClr val="222222"/>
                </a:solidFill>
                <a:effectLst/>
                <a:latin typeface="Calibri" panose="020F0502020204030204" pitchFamily="34" charset="0"/>
              </a:rPr>
              <a:t>https://commons.wikimedia.org/wiki/File:IBM_logo.svg</a:t>
            </a:r>
          </a:p>
          <a:p>
            <a:pPr marL="342900" indent="-342900" algn="l">
              <a:buFont typeface="Arial" panose="020B0604020202020204" pitchFamily="34" charset="0"/>
              <a:buAutoNum type="arabicParenR"/>
            </a:pPr>
            <a:r>
              <a:rPr lang="en-GB" sz="1800" b="0" i="0" dirty="0">
                <a:solidFill>
                  <a:srgbClr val="222222"/>
                </a:solidFill>
                <a:effectLst/>
                <a:latin typeface="Calibri" panose="020F0502020204030204" pitchFamily="34" charset="0"/>
              </a:rPr>
              <a:t>https://en.wikipedia.org/wiki/Child_Exploitation_and_Online_Protection_Command</a:t>
            </a:r>
          </a:p>
          <a:p>
            <a:pPr marL="342900" indent="-342900" algn="l">
              <a:buFont typeface="Arial" panose="020B0604020202020204" pitchFamily="34" charset="0"/>
              <a:buAutoNum type="arabicParenR"/>
            </a:pPr>
            <a:r>
              <a:rPr lang="en-GB" sz="1800" b="0" i="0" dirty="0">
                <a:solidFill>
                  <a:srgbClr val="222222"/>
                </a:solidFill>
                <a:effectLst/>
                <a:latin typeface="Calibri" panose="020F0502020204030204" pitchFamily="34" charset="0"/>
              </a:rPr>
              <a:t>https://seeklogo.com/vector-logo/302534/uk-safer-internet-centre</a:t>
            </a:r>
          </a:p>
          <a:p>
            <a:pPr marL="342900" indent="-342900" algn="l">
              <a:buFont typeface="Arial" panose="020B0604020202020204" pitchFamily="34" charset="0"/>
              <a:buAutoNum type="arabicParenR"/>
            </a:pPr>
            <a:r>
              <a:rPr lang="en-GB" sz="1800" b="0" i="0" dirty="0">
                <a:solidFill>
                  <a:srgbClr val="222222"/>
                </a:solidFill>
                <a:effectLst/>
                <a:latin typeface="Calibri" panose="020F0502020204030204" pitchFamily="34" charset="0"/>
              </a:rPr>
              <a:t>https://twitter.com/im_org</a:t>
            </a:r>
          </a:p>
          <a:p>
            <a:pPr marL="342900" indent="-342900" algn="l">
              <a:buFont typeface="Arial" panose="020B0604020202020204" pitchFamily="34" charset="0"/>
              <a:buAutoNum type="arabicParenR"/>
            </a:pPr>
            <a:endParaRPr lang="en-GB" sz="1800" b="0" i="0" dirty="0">
              <a:solidFill>
                <a:srgbClr val="222222"/>
              </a:solidFill>
              <a:effectLst/>
              <a:latin typeface="Calibri" panose="020F0502020204030204" pitchFamily="34" charset="0"/>
            </a:endParaRPr>
          </a:p>
          <a:p>
            <a:pPr marL="342900" indent="-342900" algn="l">
              <a:buFont typeface="Arial" panose="020B0604020202020204" pitchFamily="34" charset="0"/>
              <a:buAutoNum type="arabicParenR"/>
            </a:pPr>
            <a:endParaRPr lang="en-GB" sz="1800" b="0" i="0" dirty="0">
              <a:solidFill>
                <a:srgbClr val="222222"/>
              </a:solidFill>
              <a:effectLst/>
              <a:latin typeface="Calibri" panose="020F0502020204030204" pitchFamily="34" charset="0"/>
            </a:endParaRPr>
          </a:p>
          <a:p>
            <a:pPr algn="l"/>
            <a:r>
              <a:rPr lang="en-GB" sz="2400" b="0" i="0" dirty="0">
                <a:solidFill>
                  <a:srgbClr val="222222"/>
                </a:solidFill>
                <a:effectLst/>
                <a:latin typeface="Arial" panose="020B0604020202020204" pitchFamily="34" charset="0"/>
              </a:rPr>
              <a:t> </a:t>
            </a:r>
          </a:p>
        </p:txBody>
      </p:sp>
      <p:sp>
        <p:nvSpPr>
          <p:cNvPr id="4" name="Slide Number Placeholder 3"/>
          <p:cNvSpPr>
            <a:spLocks noGrp="1"/>
          </p:cNvSpPr>
          <p:nvPr>
            <p:ph type="sldNum" sz="quarter" idx="5"/>
          </p:nvPr>
        </p:nvSpPr>
        <p:spPr/>
        <p:txBody>
          <a:bodyPr/>
          <a:lstStyle/>
          <a:p>
            <a:fld id="{A97D51B6-7CFE-4F54-B5E9-03006769A2F2}" type="slidenum">
              <a:rPr lang="en-GB" smtClean="0"/>
              <a:t>3</a:t>
            </a:fld>
            <a:endParaRPr lang="en-GB"/>
          </a:p>
        </p:txBody>
      </p:sp>
    </p:spTree>
    <p:extLst>
      <p:ext uri="{BB962C8B-B14F-4D97-AF65-F5344CB8AC3E}">
        <p14:creationId xmlns:p14="http://schemas.microsoft.com/office/powerpoint/2010/main" val="225292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21</a:t>
            </a:fld>
            <a:endParaRPr lang="en-GB"/>
          </a:p>
        </p:txBody>
      </p:sp>
    </p:spTree>
    <p:extLst>
      <p:ext uri="{BB962C8B-B14F-4D97-AF65-F5344CB8AC3E}">
        <p14:creationId xmlns:p14="http://schemas.microsoft.com/office/powerpoint/2010/main" val="410256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endParaRPr lang="en-GB" b="1" dirty="0"/>
          </a:p>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22</a:t>
            </a:fld>
            <a:endParaRPr lang="en-GB"/>
          </a:p>
        </p:txBody>
      </p:sp>
    </p:spTree>
    <p:extLst>
      <p:ext uri="{BB962C8B-B14F-4D97-AF65-F5344CB8AC3E}">
        <p14:creationId xmlns:p14="http://schemas.microsoft.com/office/powerpoint/2010/main" val="2607959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23</a:t>
            </a:fld>
            <a:endParaRPr lang="en-GB"/>
          </a:p>
        </p:txBody>
      </p:sp>
    </p:spTree>
    <p:extLst>
      <p:ext uri="{BB962C8B-B14F-4D97-AF65-F5344CB8AC3E}">
        <p14:creationId xmlns:p14="http://schemas.microsoft.com/office/powerpoint/2010/main" val="66580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24</a:t>
            </a:fld>
            <a:endParaRPr lang="en-GB"/>
          </a:p>
        </p:txBody>
      </p:sp>
    </p:spTree>
    <p:extLst>
      <p:ext uri="{BB962C8B-B14F-4D97-AF65-F5344CB8AC3E}">
        <p14:creationId xmlns:p14="http://schemas.microsoft.com/office/powerpoint/2010/main" val="396926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25</a:t>
            </a:fld>
            <a:endParaRPr lang="en-GB"/>
          </a:p>
        </p:txBody>
      </p:sp>
    </p:spTree>
    <p:extLst>
      <p:ext uri="{BB962C8B-B14F-4D97-AF65-F5344CB8AC3E}">
        <p14:creationId xmlns:p14="http://schemas.microsoft.com/office/powerpoint/2010/main" val="1308733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26</a:t>
            </a:fld>
            <a:endParaRPr lang="en-GB"/>
          </a:p>
        </p:txBody>
      </p:sp>
    </p:spTree>
    <p:extLst>
      <p:ext uri="{BB962C8B-B14F-4D97-AF65-F5344CB8AC3E}">
        <p14:creationId xmlns:p14="http://schemas.microsoft.com/office/powerpoint/2010/main" val="3097420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27</a:t>
            </a:fld>
            <a:endParaRPr lang="en-GB"/>
          </a:p>
        </p:txBody>
      </p:sp>
    </p:spTree>
    <p:extLst>
      <p:ext uri="{BB962C8B-B14F-4D97-AF65-F5344CB8AC3E}">
        <p14:creationId xmlns:p14="http://schemas.microsoft.com/office/powerpoint/2010/main" val="998442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90C57B1-CAE0-4520-8682-7EDBB825B604}"/>
              </a:ext>
            </a:extLst>
          </p:cNvPr>
          <p:cNvSpPr>
            <a:spLocks noGrp="1"/>
          </p:cNvSpPr>
          <p:nvPr>
            <p:ph type="body" idx="1"/>
          </p:nvPr>
        </p:nvSpPr>
        <p:spPr/>
        <p:txBody>
          <a:bodyPr/>
          <a:lstStyle/>
          <a:p>
            <a:r>
              <a:rPr lang="en-GB" b="1" dirty="0"/>
              <a:t>Images</a:t>
            </a:r>
          </a:p>
          <a:p>
            <a:pPr marL="228600" indent="-228600">
              <a:buAutoNum type="arabicParenR"/>
            </a:pPr>
            <a:r>
              <a:rPr lang="en-GB" b="0" dirty="0" err="1"/>
              <a:t>Pixabay</a:t>
            </a:r>
            <a:r>
              <a:rPr lang="en-GB" b="0" dirty="0"/>
              <a:t> </a:t>
            </a:r>
          </a:p>
          <a:p>
            <a:pPr marL="228600" indent="-228600">
              <a:buAutoNum type="arabicParenR"/>
            </a:pPr>
            <a:r>
              <a:rPr lang="en-GB" b="0" dirty="0"/>
              <a:t>Icons8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E7CCC9-0192-4233-9A04-B7F193D6C5CE}"/>
              </a:ext>
            </a:extLst>
          </p:cNvPr>
          <p:cNvSpPr>
            <a:spLocks noGrp="1"/>
          </p:cNvSpPr>
          <p:nvPr>
            <p:ph type="body" idx="1"/>
          </p:nvPr>
        </p:nvSpPr>
        <p:spPr/>
        <p:txBody>
          <a:bodyPr/>
          <a:lstStyle/>
          <a:p>
            <a:r>
              <a:rPr lang="en-GB" b="1" dirty="0"/>
              <a:t>Images</a:t>
            </a:r>
          </a:p>
          <a:p>
            <a:pPr marL="228600" indent="-228600">
              <a:buFont typeface="+mj-lt"/>
              <a:buAutoNum type="arabicParenR"/>
            </a:pPr>
            <a:r>
              <a:rPr lang="en-GB" dirty="0" err="1"/>
              <a:t>Pixabay</a:t>
            </a:r>
            <a:endParaRPr lang="en-GB" dirty="0"/>
          </a:p>
          <a:p>
            <a:pPr marL="0" indent="0">
              <a:buFont typeface="+mj-lt"/>
              <a:buNone/>
            </a:pP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30</a:t>
            </a:fld>
            <a:endParaRPr lang="en-GB"/>
          </a:p>
        </p:txBody>
      </p:sp>
    </p:spTree>
    <p:extLst>
      <p:ext uri="{BB962C8B-B14F-4D97-AF65-F5344CB8AC3E}">
        <p14:creationId xmlns:p14="http://schemas.microsoft.com/office/powerpoint/2010/main" val="153366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4</a:t>
            </a:fld>
            <a:endParaRPr lang="en-GB"/>
          </a:p>
        </p:txBody>
      </p:sp>
    </p:spTree>
    <p:extLst>
      <p:ext uri="{BB962C8B-B14F-4D97-AF65-F5344CB8AC3E}">
        <p14:creationId xmlns:p14="http://schemas.microsoft.com/office/powerpoint/2010/main" val="372438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0" u="sng" dirty="0"/>
              <a:t>https://youtu.be/wI-DQOMg0ZE </a:t>
            </a:r>
          </a:p>
          <a:p>
            <a:endParaRPr lang="en-GB" b="1" dirty="0"/>
          </a:p>
          <a:p>
            <a:r>
              <a:rPr lang="en-GB" b="1" dirty="0"/>
              <a:t>Images</a:t>
            </a:r>
          </a:p>
          <a:p>
            <a:pPr marL="228600" indent="-228600">
              <a:buAutoNum type="arabicParenR"/>
            </a:pPr>
            <a:r>
              <a:rPr lang="en-GB" b="0" dirty="0"/>
              <a:t>VfS</a:t>
            </a:r>
          </a:p>
          <a:p>
            <a:pPr marL="228600" indent="-228600">
              <a:buAutoNum type="arabicParenR"/>
            </a:pPr>
            <a:r>
              <a:rPr lang="en-GB" b="0" dirty="0"/>
              <a:t>Via video</a:t>
            </a:r>
          </a:p>
        </p:txBody>
      </p:sp>
      <p:sp>
        <p:nvSpPr>
          <p:cNvPr id="4" name="Slide Number Placeholder 3"/>
          <p:cNvSpPr>
            <a:spLocks noGrp="1"/>
          </p:cNvSpPr>
          <p:nvPr>
            <p:ph type="sldNum" sz="quarter" idx="5"/>
          </p:nvPr>
        </p:nvSpPr>
        <p:spPr/>
        <p:txBody>
          <a:bodyPr/>
          <a:lstStyle/>
          <a:p>
            <a:fld id="{C00E99A3-C08E-4E30-9AB6-0C6D7229B5B0}" type="slidenum">
              <a:rPr lang="en-GB" smtClean="0"/>
              <a:t>31</a:t>
            </a:fld>
            <a:endParaRPr lang="en-GB"/>
          </a:p>
        </p:txBody>
      </p:sp>
    </p:spTree>
    <p:extLst>
      <p:ext uri="{BB962C8B-B14F-4D97-AF65-F5344CB8AC3E}">
        <p14:creationId xmlns:p14="http://schemas.microsoft.com/office/powerpoint/2010/main" val="163142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32</a:t>
            </a:fld>
            <a:endParaRPr lang="en-GB"/>
          </a:p>
        </p:txBody>
      </p:sp>
    </p:spTree>
    <p:extLst>
      <p:ext uri="{BB962C8B-B14F-4D97-AF65-F5344CB8AC3E}">
        <p14:creationId xmlns:p14="http://schemas.microsoft.com/office/powerpoint/2010/main" val="262743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SurveyMonkey Link</a:t>
            </a:r>
            <a:r>
              <a:rPr lang="en-GB" b="1"/>
              <a:t>: </a:t>
            </a:r>
            <a:r>
              <a:rPr lang="en-GB" b="0" i="0" u="none" strike="noStrike">
                <a:solidFill>
                  <a:srgbClr val="1A73E8"/>
                </a:solidFill>
                <a:effectLst/>
                <a:latin typeface="Roboto"/>
              </a:rPr>
              <a:t>https://www.surveymonkey.co.uk/r/vfs-primary-lockdown-internet </a:t>
            </a:r>
          </a:p>
          <a:p>
            <a:endParaRPr lang="en-GB" b="1" dirty="0"/>
          </a:p>
          <a:p>
            <a:r>
              <a:rPr lang="en-GB" b="1" dirty="0" err="1"/>
              <a:t>SafeShare</a:t>
            </a:r>
            <a:r>
              <a:rPr lang="en-GB" b="1" dirty="0"/>
              <a:t> How-To Video Link: </a:t>
            </a:r>
            <a:r>
              <a:rPr lang="en-GB" b="0" i="0" u="none" strike="noStrike" dirty="0">
                <a:solidFill>
                  <a:srgbClr val="1A73E8"/>
                </a:solidFill>
                <a:effectLst/>
                <a:latin typeface="Roboto"/>
                <a:hlinkClick r:id="rId3"/>
              </a:rPr>
              <a:t>https://safeshare.tv/x/N0-AjP3cFjg</a:t>
            </a:r>
            <a:endParaRPr lang="en-GB" b="0" i="0" u="none" strike="noStrike" dirty="0">
              <a:solidFill>
                <a:srgbClr val="1A73E8"/>
              </a:solidFill>
              <a:effectLst/>
              <a:latin typeface="Roboto"/>
            </a:endParaRPr>
          </a:p>
          <a:p>
            <a:r>
              <a:rPr lang="en-GB" b="1" i="0" u="none" strike="noStrike" dirty="0">
                <a:solidFill>
                  <a:srgbClr val="1A73E8"/>
                </a:solidFill>
                <a:effectLst/>
                <a:latin typeface="Roboto"/>
              </a:rPr>
              <a:t>YouTube How-To Link: </a:t>
            </a:r>
            <a:r>
              <a:rPr lang="en-GB" b="0" i="0" u="none" strike="noStrike" dirty="0">
                <a:solidFill>
                  <a:srgbClr val="1A73E8"/>
                </a:solidFill>
                <a:effectLst/>
                <a:latin typeface="Roboto"/>
                <a:hlinkClick r:id="rId4"/>
              </a:rPr>
              <a:t>https://www.youtube.com/watch?v=N0-AjP3cFjg&amp;feature=youtu.be</a:t>
            </a:r>
            <a:r>
              <a:rPr lang="en-GB" b="0" i="0" dirty="0">
                <a:solidFill>
                  <a:srgbClr val="202124"/>
                </a:solidFill>
                <a:effectLst/>
                <a:latin typeface="Roboto"/>
              </a:rPr>
              <a:t> </a:t>
            </a:r>
            <a:endParaRPr lang="en-GB" b="1" dirty="0"/>
          </a:p>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33</a:t>
            </a:fld>
            <a:endParaRPr lang="en-GB"/>
          </a:p>
        </p:txBody>
      </p:sp>
    </p:spTree>
    <p:extLst>
      <p:ext uri="{BB962C8B-B14F-4D97-AF65-F5344CB8AC3E}">
        <p14:creationId xmlns:p14="http://schemas.microsoft.com/office/powerpoint/2010/main" val="427441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5</a:t>
            </a:fld>
            <a:endParaRPr lang="en-GB"/>
          </a:p>
        </p:txBody>
      </p:sp>
    </p:spTree>
    <p:extLst>
      <p:ext uri="{BB962C8B-B14F-4D97-AF65-F5344CB8AC3E}">
        <p14:creationId xmlns:p14="http://schemas.microsoft.com/office/powerpoint/2010/main" val="166996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6</a:t>
            </a:fld>
            <a:endParaRPr lang="en-GB"/>
          </a:p>
        </p:txBody>
      </p:sp>
    </p:spTree>
    <p:extLst>
      <p:ext uri="{BB962C8B-B14F-4D97-AF65-F5344CB8AC3E}">
        <p14:creationId xmlns:p14="http://schemas.microsoft.com/office/powerpoint/2010/main" val="188887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r>
              <a:rPr lang="en-GB" b="0" dirty="0"/>
              <a:t>Counter Terrorism Policing</a:t>
            </a:r>
          </a:p>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7</a:t>
            </a:fld>
            <a:endParaRPr lang="en-GB"/>
          </a:p>
        </p:txBody>
      </p:sp>
    </p:spTree>
    <p:extLst>
      <p:ext uri="{BB962C8B-B14F-4D97-AF65-F5344CB8AC3E}">
        <p14:creationId xmlns:p14="http://schemas.microsoft.com/office/powerpoint/2010/main" val="12090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8</a:t>
            </a:fld>
            <a:endParaRPr lang="en-GB"/>
          </a:p>
        </p:txBody>
      </p:sp>
    </p:spTree>
    <p:extLst>
      <p:ext uri="{BB962C8B-B14F-4D97-AF65-F5344CB8AC3E}">
        <p14:creationId xmlns:p14="http://schemas.microsoft.com/office/powerpoint/2010/main" val="35441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Counter Terrorism Policing</a:t>
            </a:r>
          </a:p>
          <a:p>
            <a:pPr marL="228600" indent="-228600">
              <a:buAutoNum type="arabicParenR"/>
            </a:pPr>
            <a:r>
              <a:rPr lang="en-GB"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9</a:t>
            </a:fld>
            <a:endParaRPr lang="en-GB"/>
          </a:p>
        </p:txBody>
      </p:sp>
    </p:spTree>
    <p:extLst>
      <p:ext uri="{BB962C8B-B14F-4D97-AF65-F5344CB8AC3E}">
        <p14:creationId xmlns:p14="http://schemas.microsoft.com/office/powerpoint/2010/main" val="130602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Icons8</a:t>
            </a:r>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a:p>
        </p:txBody>
      </p:sp>
    </p:spTree>
    <p:extLst>
      <p:ext uri="{BB962C8B-B14F-4D97-AF65-F5344CB8AC3E}">
        <p14:creationId xmlns:p14="http://schemas.microsoft.com/office/powerpoint/2010/main" val="144365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userDrawn="1"/>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415530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Yes</a:t>
            </a:r>
            <a:endParaRPr lang="en-GB" sz="1800" b="1" dirty="0">
              <a:solidFill>
                <a:schemeClr val="bg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No</a:t>
            </a:r>
            <a:endParaRPr lang="en-GB" sz="1800" b="1" dirty="0">
              <a:solidFill>
                <a:schemeClr val="bg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13844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userDrawn="1"/>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userDrawn="1"/>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userDrawn="1"/>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userDrawn="1"/>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userDrawn="1"/>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5">
            <a:alphaModFix amt="32000"/>
            <a:extLst>
              <a:ext uri="{96DAC541-7B7A-43D3-8B79-37D633B846F1}">
                <asvg:svgBlip xmlns:asvg="http://schemas.microsoft.com/office/drawing/2016/SVG/main" xmlns="" r:embed="rId6"/>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3" name="Shape 114">
            <a:extLst>
              <a:ext uri="{FF2B5EF4-FFF2-40B4-BE49-F238E27FC236}">
                <a16:creationId xmlns:a16="http://schemas.microsoft.com/office/drawing/2014/main" id="{FC42C05C-4CE7-4397-ABFD-FFFFDF4FEE09}"/>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userDrawn="1"/>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dirty="0">
                <a:latin typeface="Century Gothic" panose="020B0502020202020204" pitchFamily="34" charset="0"/>
                <a:ea typeface="Lato" panose="020F0502020204030203" pitchFamily="34" charset="0"/>
                <a:cs typeface="Lato" panose="020F0502020204030203" pitchFamily="34" charset="0"/>
                <a:sym typeface="Calibri"/>
              </a:rPr>
              <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204076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©VotesforColleges2021</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08962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62368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161488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4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45</a:t>
            </a:r>
          </a:p>
          <a:p>
            <a:pPr algn="r"/>
            <a:endParaRPr lang="en-GB" dirty="0">
              <a:solidFill>
                <a:schemeClr val="tx2"/>
              </a:solidFill>
            </a:endParaRPr>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3016145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1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15</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29102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ssemb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Assembly</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78605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5020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sz="1600" b="1">
                <a:solidFill>
                  <a:schemeClr val="tx2"/>
                </a:solidFill>
              </a:defRPr>
            </a:lvl1pPr>
            <a:lvl2pPr marL="457200" indent="0">
              <a:buNone/>
              <a:defRPr sz="1600"/>
            </a:lvl2pPr>
          </a:lstStyle>
          <a:p>
            <a:pPr lvl="0"/>
            <a:r>
              <a:rPr lang="en-US" dirty="0"/>
              <a:t>Key word (bold, purple): Meaning (lowercase, black)</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2"/>
              </a:buClr>
              <a:buAutoNum type="arabicPeriod"/>
              <a:defRPr sz="1600"/>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5557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dirty="0"/>
              <a:t>Starter:</a:t>
            </a:r>
          </a:p>
          <a:p>
            <a:pPr lvl="0"/>
            <a:r>
              <a:rPr lang="en-US" dirty="0"/>
              <a:t>Why are we talking about this? </a:t>
            </a:r>
          </a:p>
          <a:p>
            <a:pPr lvl="0"/>
            <a:r>
              <a:rPr lang="en-US" dirty="0"/>
              <a:t>Following points</a:t>
            </a:r>
          </a:p>
          <a:p>
            <a:pPr lvl="0"/>
            <a:r>
              <a:rPr lang="en-US" dirty="0"/>
              <a:t>Career Launchpad</a:t>
            </a:r>
          </a:p>
          <a:p>
            <a:pPr lvl="0"/>
            <a:r>
              <a:rPr lang="en-US" dirty="0"/>
              <a:t>Vote</a:t>
            </a:r>
          </a:p>
        </p:txBody>
      </p:sp>
    </p:spTree>
    <p:extLst>
      <p:ext uri="{BB962C8B-B14F-4D97-AF65-F5344CB8AC3E}">
        <p14:creationId xmlns:p14="http://schemas.microsoft.com/office/powerpoint/2010/main" val="2829210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51511-705D-428E-9184-B9946558E9E4}"/>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16EF5C-91C2-479C-A06B-FAA2C005472A}"/>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A7F92182-E1F5-496F-9EEC-199FE0C29CBC}"/>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39635D7A-101B-4CFB-83C0-C8FBE5199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20" name="Picture 19" descr="A picture containing fence&#10;&#10;Description automatically generated">
            <a:extLst>
              <a:ext uri="{FF2B5EF4-FFF2-40B4-BE49-F238E27FC236}">
                <a16:creationId xmlns:a16="http://schemas.microsoft.com/office/drawing/2014/main" id="{74F0EBD2-63A7-4BBA-84F6-B45413D0AA92}"/>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9" y="0"/>
            <a:ext cx="6101081" cy="6913518"/>
          </a:xfrm>
          <a:prstGeom prst="rect">
            <a:avLst/>
          </a:prstGeom>
        </p:spPr>
      </p:pic>
      <p:sp>
        <p:nvSpPr>
          <p:cNvPr id="22" name="Slide Number Placeholder 1">
            <a:extLst>
              <a:ext uri="{FF2B5EF4-FFF2-40B4-BE49-F238E27FC236}">
                <a16:creationId xmlns:a16="http://schemas.microsoft.com/office/drawing/2014/main" id="{56AA2689-00D8-4097-967E-4AA3CAFC653A}"/>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24" name="Shape 114">
            <a:extLst>
              <a:ext uri="{FF2B5EF4-FFF2-40B4-BE49-F238E27FC236}">
                <a16:creationId xmlns:a16="http://schemas.microsoft.com/office/drawing/2014/main" id="{AD0A2BE7-138C-43AE-867B-F4BF8CC45764}"/>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26" name="Pentagon 20">
            <a:extLst>
              <a:ext uri="{FF2B5EF4-FFF2-40B4-BE49-F238E27FC236}">
                <a16:creationId xmlns:a16="http://schemas.microsoft.com/office/drawing/2014/main" id="{21B1DB53-19B1-472D-BE1F-37FF15538587}"/>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8" name="Graphic 27" descr="Rocket">
            <a:extLst>
              <a:ext uri="{FF2B5EF4-FFF2-40B4-BE49-F238E27FC236}">
                <a16:creationId xmlns:a16="http://schemas.microsoft.com/office/drawing/2014/main" id="{4A735E10-27D0-4E72-8937-FBDAFBB522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32926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ll to 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5F5-5558-454E-9AC2-49F9B91216AD}"/>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E4F0BF9-C8BA-44DA-869A-07EAD0ABE50C}"/>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4" name="Rectangle 3">
            <a:extLst>
              <a:ext uri="{FF2B5EF4-FFF2-40B4-BE49-F238E27FC236}">
                <a16:creationId xmlns:a16="http://schemas.microsoft.com/office/drawing/2014/main" id="{C2875AC3-2339-4B65-ADAA-2ED89EFCBC30}"/>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9D1A6AFE-287B-4C87-8D68-DF44B220C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15" name="Picture 14" descr="A picture containing fence&#10;&#10;Description automatically generated">
            <a:extLst>
              <a:ext uri="{FF2B5EF4-FFF2-40B4-BE49-F238E27FC236}">
                <a16:creationId xmlns:a16="http://schemas.microsoft.com/office/drawing/2014/main" id="{474F7104-61CD-453E-97CC-8F8129B9597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9" y="0"/>
            <a:ext cx="6101081" cy="6913518"/>
          </a:xfrm>
          <a:prstGeom prst="rect">
            <a:avLst/>
          </a:prstGeom>
        </p:spPr>
      </p:pic>
      <p:sp>
        <p:nvSpPr>
          <p:cNvPr id="17" name="Slide Number Placeholder 1">
            <a:extLst>
              <a:ext uri="{FF2B5EF4-FFF2-40B4-BE49-F238E27FC236}">
                <a16:creationId xmlns:a16="http://schemas.microsoft.com/office/drawing/2014/main" id="{880778B1-4D1E-4073-83D3-F45ACD856E69}"/>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9" name="Pentagon 20">
            <a:extLst>
              <a:ext uri="{FF2B5EF4-FFF2-40B4-BE49-F238E27FC236}">
                <a16:creationId xmlns:a16="http://schemas.microsoft.com/office/drawing/2014/main" id="{335F5B62-4620-41C7-99A9-2C72E8283704}"/>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1" name="Shape 114">
            <a:extLst>
              <a:ext uri="{FF2B5EF4-FFF2-40B4-BE49-F238E27FC236}">
                <a16:creationId xmlns:a16="http://schemas.microsoft.com/office/drawing/2014/main" id="{CF9DC1FD-0E91-4171-9D86-22DD7B0AC181}"/>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23" name="Graphic 22" descr="Megaphone1">
            <a:extLst>
              <a:ext uri="{FF2B5EF4-FFF2-40B4-BE49-F238E27FC236}">
                <a16:creationId xmlns:a16="http://schemas.microsoft.com/office/drawing/2014/main" id="{4B91C767-9596-40C4-B6CE-FF801B0605B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508701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46D54A-C870-4F27-8AC6-6A0B6821C8DD}"/>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5AC5EAA-16C1-49FA-9BC2-D212F1585860}"/>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0" name="Rectangle 29">
            <a:extLst>
              <a:ext uri="{FF2B5EF4-FFF2-40B4-BE49-F238E27FC236}">
                <a16:creationId xmlns:a16="http://schemas.microsoft.com/office/drawing/2014/main" id="{F7EDA021-01B4-421F-B9B0-4BFCF8C9CCB8}"/>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32" name="Picture 31" descr="A picture containing clock&#10;&#10;Description automatically generated">
            <a:extLst>
              <a:ext uri="{FF2B5EF4-FFF2-40B4-BE49-F238E27FC236}">
                <a16:creationId xmlns:a16="http://schemas.microsoft.com/office/drawing/2014/main" id="{70723B99-26AC-4A58-A0F4-0E84D10FC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34" name="Picture 33" descr="A picture containing fence&#10;&#10;Description automatically generated">
            <a:extLst>
              <a:ext uri="{FF2B5EF4-FFF2-40B4-BE49-F238E27FC236}">
                <a16:creationId xmlns:a16="http://schemas.microsoft.com/office/drawing/2014/main" id="{56C59D3A-3149-49AA-8388-A0312F84D20F}"/>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36" name="Graphic 35">
            <a:extLst>
              <a:ext uri="{FF2B5EF4-FFF2-40B4-BE49-F238E27FC236}">
                <a16:creationId xmlns:a16="http://schemas.microsoft.com/office/drawing/2014/main" id="{2623C715-6D16-4539-B418-E8537EB8A65D}"/>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38" name="Slide Number Placeholder 1">
            <a:extLst>
              <a:ext uri="{FF2B5EF4-FFF2-40B4-BE49-F238E27FC236}">
                <a16:creationId xmlns:a16="http://schemas.microsoft.com/office/drawing/2014/main" id="{2ED77DB2-E8BD-438B-8C79-5EF1DBA263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7" y="1991566"/>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4" y="1991566"/>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2000" y="1585347"/>
            <a:ext cx="3995802"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4" y="1585347"/>
            <a:ext cx="3950307"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39" name="Title 1">
            <a:extLst>
              <a:ext uri="{FF2B5EF4-FFF2-40B4-BE49-F238E27FC236}">
                <a16:creationId xmlns:a16="http://schemas.microsoft.com/office/drawing/2014/main" id="{728367DD-8833-44A7-9B6C-50297400BF6D}"/>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4102225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2">
            <a:alphaModFix amt="32000"/>
            <a:extLst>
              <a:ext uri="{96DAC541-7B7A-43D3-8B79-37D633B846F1}">
                <asvg:svgBlip xmlns:asvg="http://schemas.microsoft.com/office/drawing/2016/SVG/main" xmlns="" r:embed="rId3"/>
              </a:ext>
            </a:extLst>
          </a:blip>
          <a:stretch>
            <a:fillRect/>
          </a:stretch>
        </p:blipFill>
        <p:spPr>
          <a:xfrm rot="391057">
            <a:off x="601027" y="-177752"/>
            <a:ext cx="4761052" cy="7474076"/>
          </a:xfrm>
          <a:prstGeom prst="rect">
            <a:avLst/>
          </a:prstGeom>
        </p:spPr>
      </p:pic>
      <p:sp>
        <p:nvSpPr>
          <p:cNvPr id="7" name="Rectangle 6">
            <a:extLst>
              <a:ext uri="{FF2B5EF4-FFF2-40B4-BE49-F238E27FC236}">
                <a16:creationId xmlns:a16="http://schemas.microsoft.com/office/drawing/2014/main" id="{3ABF2E45-869C-4ACB-8A9B-599284D53514}"/>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79D168-168F-4958-A66B-EF2EE6D7D9D6}"/>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a:extLst>
              <a:ext uri="{FF2B5EF4-FFF2-40B4-BE49-F238E27FC236}">
                <a16:creationId xmlns:a16="http://schemas.microsoft.com/office/drawing/2014/main" id="{DEB48BD0-FE1A-466D-9E41-8A8AFA51C184}"/>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0044BDB3-A789-4F23-8857-20B1C3BA993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D6732AB0-7883-473F-AD08-8AD1F9444902}"/>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15192" y="-15939"/>
            <a:ext cx="6101081" cy="6913518"/>
          </a:xfrm>
          <a:prstGeom prst="rect">
            <a:avLst/>
          </a:prstGeom>
        </p:spPr>
      </p:pic>
      <p:pic>
        <p:nvPicPr>
          <p:cNvPr id="30" name="Graphic 29">
            <a:extLst>
              <a:ext uri="{FF2B5EF4-FFF2-40B4-BE49-F238E27FC236}">
                <a16:creationId xmlns:a16="http://schemas.microsoft.com/office/drawing/2014/main" id="{2BBF5E97-2A06-4BA7-855C-973717B8EFB3}"/>
              </a:ext>
            </a:extLst>
          </p:cNvPr>
          <p:cNvPicPr>
            <a:picLocks noChangeAspect="1"/>
          </p:cNvPicPr>
          <p:nvPr userDrawn="1"/>
        </p:nvPicPr>
        <p:blipFill>
          <a:blip r:embed="rId2">
            <a:alphaModFix amt="32000"/>
            <a:extLst>
              <a:ext uri="{96DAC541-7B7A-43D3-8B79-37D633B846F1}">
                <asvg:svgBlip xmlns:asvg="http://schemas.microsoft.com/office/drawing/2016/SVG/main" xmlns="" r:embed="rId3"/>
              </a:ext>
            </a:extLst>
          </a:blip>
          <a:stretch>
            <a:fillRect/>
          </a:stretch>
        </p:blipFill>
        <p:spPr>
          <a:xfrm rot="391057">
            <a:off x="601027" y="-177752"/>
            <a:ext cx="4761052" cy="7474076"/>
          </a:xfrm>
          <a:prstGeom prst="rect">
            <a:avLst/>
          </a:prstGeom>
        </p:spPr>
      </p:pic>
      <p:sp>
        <p:nvSpPr>
          <p:cNvPr id="32" name="Slide Number Placeholder 1">
            <a:extLst>
              <a:ext uri="{FF2B5EF4-FFF2-40B4-BE49-F238E27FC236}">
                <a16:creationId xmlns:a16="http://schemas.microsoft.com/office/drawing/2014/main" id="{668209A7-4122-4771-A20F-0EAA55605EF5}"/>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
        <p:nvSpPr>
          <p:cNvPr id="18" name="Pentagon 20">
            <a:extLst>
              <a:ext uri="{FF2B5EF4-FFF2-40B4-BE49-F238E27FC236}">
                <a16:creationId xmlns:a16="http://schemas.microsoft.com/office/drawing/2014/main" id="{B307EECC-4F69-40D8-967A-CE69F4414557}"/>
              </a:ext>
            </a:extLst>
          </p:cNvPr>
          <p:cNvSpPr/>
          <p:nvPr/>
        </p:nvSpPr>
        <p:spPr>
          <a:xfrm>
            <a:off x="-2730" y="200587"/>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3" y="1236396"/>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dirty="0">
                <a:latin typeface="Century Gothic" panose="020B0502020202020204" pitchFamily="34" charset="0"/>
                <a:ea typeface="Lato" panose="020F0502020204030203" pitchFamily="34" charset="0"/>
                <a:cs typeface="Lato" panose="020F0502020204030203" pitchFamily="34" charset="0"/>
                <a:sym typeface="Calibri"/>
              </a:rPr>
              <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1" y="5360126"/>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0618" y="225347"/>
            <a:ext cx="316581" cy="489089"/>
          </a:xfrm>
          <a:prstGeom prst="rect">
            <a:avLst/>
          </a:prstGeom>
        </p:spPr>
      </p:pic>
      <p:sp>
        <p:nvSpPr>
          <p:cNvPr id="34" name="Shape 114">
            <a:extLst>
              <a:ext uri="{FF2B5EF4-FFF2-40B4-BE49-F238E27FC236}">
                <a16:creationId xmlns:a16="http://schemas.microsoft.com/office/drawing/2014/main" id="{94735DA5-AF7C-4492-98D8-9CC418C6C75C}"/>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a:t>
            </a:r>
          </a:p>
        </p:txBody>
      </p:sp>
    </p:spTree>
    <p:extLst>
      <p:ext uri="{BB962C8B-B14F-4D97-AF65-F5344CB8AC3E}">
        <p14:creationId xmlns:p14="http://schemas.microsoft.com/office/powerpoint/2010/main" val="2159257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6" name="Text Placeholder 14">
            <a:extLst>
              <a:ext uri="{FF2B5EF4-FFF2-40B4-BE49-F238E27FC236}">
                <a16:creationId xmlns:a16="http://schemas.microsoft.com/office/drawing/2014/main" id="{B126F83D-446D-42C9-9E59-5B1780758BC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931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3">
            <a:alphaModFix amt="32000"/>
            <a:extLst>
              <a:ext uri="{96DAC541-7B7A-43D3-8B79-37D633B846F1}">
                <asvg:svgBlip xmlns:asvg="http://schemas.microsoft.com/office/drawing/2016/SVG/main" xmlns=""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
        <p:nvSpPr>
          <p:cNvPr id="15" name="Text Placeholder 14">
            <a:extLst>
              <a:ext uri="{FF2B5EF4-FFF2-40B4-BE49-F238E27FC236}">
                <a16:creationId xmlns:a16="http://schemas.microsoft.com/office/drawing/2014/main" id="{E18B6666-79F6-455F-84AB-BD3C1DFE49D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93931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94970-0746-43EA-A37A-84F303FDBFBA}"/>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74756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userDrawn="1"/>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userDrawn="1"/>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196533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userDrawn="1"/>
        </p:nvPicPr>
        <p:blipFill>
          <a:blip r:embed="rId3">
            <a:alphaModFix amt="32000"/>
            <a:extLst>
              <a:ext uri="{96DAC541-7B7A-43D3-8B79-37D633B846F1}">
                <asvg:svgBlip xmlns:asvg="http://schemas.microsoft.com/office/drawing/2016/SVG/main" xmlns="" r:embed="rId4"/>
              </a:ext>
            </a:extLst>
          </a:blip>
          <a:stretch>
            <a:fillRect/>
          </a:stretch>
        </p:blipFill>
        <p:spPr>
          <a:xfrm rot="391057">
            <a:off x="601027" y="-177752"/>
            <a:ext cx="4761052" cy="7474076"/>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40062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4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520946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761344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48691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65849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6" name="Text Placeholder 14">
            <a:extLst>
              <a:ext uri="{FF2B5EF4-FFF2-40B4-BE49-F238E27FC236}">
                <a16:creationId xmlns:a16="http://schemas.microsoft.com/office/drawing/2014/main" id="{E2992E59-AEB8-4A38-B0B4-A1E3B262D2E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03737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4</a:t>
            </a:r>
          </a:p>
        </p:txBody>
      </p:sp>
      <p:sp>
        <p:nvSpPr>
          <p:cNvPr id="6" name="Text Placeholder 14">
            <a:extLst>
              <a:ext uri="{FF2B5EF4-FFF2-40B4-BE49-F238E27FC236}">
                <a16:creationId xmlns:a16="http://schemas.microsoft.com/office/drawing/2014/main" id="{921D50DA-6386-44DD-90CA-16F2A0C2D37F}"/>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870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787475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871208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userDrawn="1"/>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dirty="0">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sp>
        <p:nvSpPr>
          <p:cNvPr id="10" name="Text Placeholder 14">
            <a:extLst>
              <a:ext uri="{FF2B5EF4-FFF2-40B4-BE49-F238E27FC236}">
                <a16:creationId xmlns:a16="http://schemas.microsoft.com/office/drawing/2014/main" id="{A4808470-BCBD-4B54-A97D-B578E9465CE5}"/>
              </a:ext>
            </a:extLst>
          </p:cNvPr>
          <p:cNvSpPr>
            <a:spLocks noGrp="1"/>
          </p:cNvSpPr>
          <p:nvPr>
            <p:ph type="body" sz="quarter" idx="11"/>
          </p:nvPr>
        </p:nvSpPr>
        <p:spPr>
          <a:xfrm>
            <a:off x="755934" y="181055"/>
            <a:ext cx="7739062" cy="571500"/>
          </a:xfrm>
          <a:prstGeom prst="rect">
            <a:avLst/>
          </a:prstGeom>
        </p:spPr>
        <p:txBody>
          <a:bodyPr anchor="ct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432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
        <p:nvSpPr>
          <p:cNvPr id="16" name="Slide Number Placeholder 1">
            <a:extLst>
              <a:ext uri="{FF2B5EF4-FFF2-40B4-BE49-F238E27FC236}">
                <a16:creationId xmlns:a16="http://schemas.microsoft.com/office/drawing/2014/main" id="{1ECC34A2-AEEA-456C-8ED3-93A0902EDAE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317602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KS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KS1</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F91AE9-BE18-47CC-BA23-A89413899A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161955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userDrawn="1"/>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userDrawn="1"/>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userDrawn="1"/>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userDrawn="1"/>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dirty="0">
                <a:latin typeface="Century Gothic" panose="020B0502020202020204" pitchFamily="34" charset="0"/>
                <a:ea typeface="Lato" panose="020F0502020204030203" pitchFamily="34" charset="0"/>
                <a:cs typeface="Lato" panose="020F0502020204030203" pitchFamily="34" charset="0"/>
                <a:sym typeface="Calibri"/>
              </a:rPr>
              <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333469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KS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Years 4-6</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200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ssemb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2647950" y="3289910"/>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7953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userDrawn="1"/>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userDrawn="1"/>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userDrawn="1"/>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userDrawn="1"/>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Finish</a:t>
            </a:r>
          </a:p>
        </p:txBody>
      </p:sp>
      <p:pic>
        <p:nvPicPr>
          <p:cNvPr id="21" name="Picture 20">
            <a:extLst>
              <a:ext uri="{FF2B5EF4-FFF2-40B4-BE49-F238E27FC236}">
                <a16:creationId xmlns:a16="http://schemas.microsoft.com/office/drawing/2014/main" id="{29F05BDC-51C8-4614-8A88-8CDB8B8B65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218394" y="4846782"/>
            <a:ext cx="925606" cy="1832996"/>
          </a:xfrm>
          <a:prstGeom prst="rect">
            <a:avLst/>
          </a:prstGeom>
        </p:spPr>
      </p:pic>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spTree>
    <p:extLst>
      <p:ext uri="{BB962C8B-B14F-4D97-AF65-F5344CB8AC3E}">
        <p14:creationId xmlns:p14="http://schemas.microsoft.com/office/powerpoint/2010/main" val="143874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CD0A4-785E-4F45-86AF-143230581471}"/>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 name="Rectangle 2">
            <a:extLst>
              <a:ext uri="{FF2B5EF4-FFF2-40B4-BE49-F238E27FC236}">
                <a16:creationId xmlns:a16="http://schemas.microsoft.com/office/drawing/2014/main" id="{044F96AF-F68D-4311-B7EA-6238A94F78C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4" name="Picture 3" descr="A picture containing fence&#10;&#10;Description automatically generated">
            <a:extLst>
              <a:ext uri="{FF2B5EF4-FFF2-40B4-BE49-F238E27FC236}">
                <a16:creationId xmlns:a16="http://schemas.microsoft.com/office/drawing/2014/main" id="{3264288A-8E06-41BB-BDCC-B38A2AFC082A}"/>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0C8D7D3D-95FA-4D56-B07A-587E326956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5" name="Shape 114">
            <a:extLst>
              <a:ext uri="{FF2B5EF4-FFF2-40B4-BE49-F238E27FC236}">
                <a16:creationId xmlns:a16="http://schemas.microsoft.com/office/drawing/2014/main" id="{C4D1B38A-4659-4EBA-8038-1FE9EFCB0BA0}"/>
              </a:ext>
            </a:extLst>
          </p:cNvPr>
          <p:cNvSpPr/>
          <p:nvPr userDrawn="1"/>
        </p:nvSpPr>
        <p:spPr>
          <a:xfrm>
            <a:off x="799302" y="299256"/>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0" y="259614"/>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480" y="279928"/>
            <a:ext cx="480249" cy="480249"/>
          </a:xfrm>
          <a:prstGeom prst="rect">
            <a:avLst/>
          </a:prstGeom>
        </p:spPr>
      </p:pic>
    </p:spTree>
    <p:extLst>
      <p:ext uri="{BB962C8B-B14F-4D97-AF65-F5344CB8AC3E}">
        <p14:creationId xmlns:p14="http://schemas.microsoft.com/office/powerpoint/2010/main" val="365800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FBBD2-9EB0-4AEA-A864-42DE5B10671E}"/>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Rectangle 17">
            <a:extLst>
              <a:ext uri="{FF2B5EF4-FFF2-40B4-BE49-F238E27FC236}">
                <a16:creationId xmlns:a16="http://schemas.microsoft.com/office/drawing/2014/main" id="{85EAC95A-8E8B-47D4-B1DA-110A46B012A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20" name="Picture 19" descr="A picture containing fence&#10;&#10;Description automatically generated">
            <a:extLst>
              <a:ext uri="{FF2B5EF4-FFF2-40B4-BE49-F238E27FC236}">
                <a16:creationId xmlns:a16="http://schemas.microsoft.com/office/drawing/2014/main" id="{C39A2B44-408E-4589-B052-CE284573E725}"/>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9C860DB5-0C95-4323-8A54-B7012B4D49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7" name="Pentagon 20">
            <a:extLst>
              <a:ext uri="{FF2B5EF4-FFF2-40B4-BE49-F238E27FC236}">
                <a16:creationId xmlns:a16="http://schemas.microsoft.com/office/drawing/2014/main" id="{155A2B88-EE49-425A-8356-042C528D320C}"/>
              </a:ext>
            </a:extLst>
          </p:cNvPr>
          <p:cNvSpPr/>
          <p:nvPr userDrawn="1"/>
        </p:nvSpPr>
        <p:spPr>
          <a:xfrm>
            <a:off x="0" y="224087"/>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9302" y="26372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0799" y="212283"/>
            <a:ext cx="540252" cy="540252"/>
          </a:xfrm>
          <a:prstGeom prst="rect">
            <a:avLst/>
          </a:prstGeom>
        </p:spPr>
      </p:pic>
    </p:spTree>
    <p:extLst>
      <p:ext uri="{BB962C8B-B14F-4D97-AF65-F5344CB8AC3E}">
        <p14:creationId xmlns:p14="http://schemas.microsoft.com/office/powerpoint/2010/main" val="17912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sv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4.sv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userDrawn="1"/>
        </p:nvPicPr>
        <p:blipFill>
          <a:blip r:embed="rId15"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userDrawn="1"/>
        </p:nvPicPr>
        <p:blipFill>
          <a:blip r:embed="rId17">
            <a:alphaModFix amt="32000"/>
            <a:extLst>
              <a:ext uri="{96DAC541-7B7A-43D3-8B79-37D633B846F1}">
                <asvg:svgBlip xmlns:asvg="http://schemas.microsoft.com/office/drawing/2016/SVG/main" xmlns="" r:embed="rId18"/>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5" r:id="rId1"/>
    <p:sldLayoutId id="2147483662" r:id="rId2"/>
    <p:sldLayoutId id="2147483756" r:id="rId3"/>
    <p:sldLayoutId id="2147483786" r:id="rId4"/>
    <p:sldLayoutId id="2147483787" r:id="rId5"/>
    <p:sldLayoutId id="2147483788" r:id="rId6"/>
    <p:sldLayoutId id="2147483749" r:id="rId7"/>
    <p:sldLayoutId id="2147483754" r:id="rId8"/>
    <p:sldLayoutId id="2147483755" r:id="rId9"/>
    <p:sldLayoutId id="2147483668" r:id="rId10"/>
    <p:sldLayoutId id="2147483746" r:id="rId11"/>
    <p:sldLayoutId id="2147483868" r:id="rId12"/>
    <p:sldLayoutId id="2147483869"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5"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6">
            <a:alphaModFix amt="32000"/>
            <a:extLst>
              <a:ext uri="{96DAC541-7B7A-43D3-8B79-37D633B846F1}">
                <asvg:svgBlip xmlns:asvg="http://schemas.microsoft.com/office/drawing/2016/SVG/main" xmlns="" r:embed="rId17"/>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169482801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userDrawn="1"/>
        </p:nvPicPr>
        <p:blipFill>
          <a:blip r:embed="rId18">
            <a:alphaModFix amt="32000"/>
            <a:extLst>
              <a:ext uri="{96DAC541-7B7A-43D3-8B79-37D633B846F1}">
                <asvg:svgBlip xmlns:asvg="http://schemas.microsoft.com/office/drawing/2016/SVG/main" xmlns=""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userDrawn="1"/>
        </p:nvPicPr>
        <p:blipFill>
          <a:blip r:embed="rId20"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53" r:id="rId1"/>
    <p:sldLayoutId id="2147483751" r:id="rId2"/>
    <p:sldLayoutId id="2147483800" r:id="rId3"/>
    <p:sldLayoutId id="2147483761" r:id="rId4"/>
    <p:sldLayoutId id="2147483762" r:id="rId5"/>
    <p:sldLayoutId id="2147483793" r:id="rId6"/>
    <p:sldLayoutId id="2147483795" r:id="rId7"/>
    <p:sldLayoutId id="2147483796" r:id="rId8"/>
    <p:sldLayoutId id="2147483797" r:id="rId9"/>
    <p:sldLayoutId id="2147483798" r:id="rId10"/>
    <p:sldLayoutId id="2147483758" r:id="rId11"/>
    <p:sldLayoutId id="2147483759" r:id="rId12"/>
    <p:sldLayoutId id="2147483744" r:id="rId13"/>
    <p:sldLayoutId id="2147483866" r:id="rId14"/>
    <p:sldLayoutId id="214748378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71.svg"/><Relationship Id="rId1" Type="http://schemas.openxmlformats.org/officeDocument/2006/relationships/slideLayout" Target="../slideLayouts/slideLayout1.xml"/><Relationship Id="rId6" Type="http://schemas.openxmlformats.org/officeDocument/2006/relationships/image" Target="../media/image75.svg"/><Relationship Id="rId11" Type="http://schemas.openxmlformats.org/officeDocument/2006/relationships/image" Target="../media/image60.png"/><Relationship Id="rId5" Type="http://schemas.openxmlformats.org/officeDocument/2006/relationships/image" Target="../media/image56.png"/><Relationship Id="rId1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73.svg"/><Relationship Id="rId9" Type="http://schemas.openxmlformats.org/officeDocument/2006/relationships/image" Target="../media/image58.png"/><Relationship Id="rId14"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8.png"/><Relationship Id="rId17" Type="http://schemas.openxmlformats.org/officeDocument/2006/relationships/image" Target="../media/image71.svg"/><Relationship Id="rId2" Type="http://schemas.openxmlformats.org/officeDocument/2006/relationships/notesSlide" Target="../notesSlides/notesSlide10.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87.svg"/><Relationship Id="rId11" Type="http://schemas.openxmlformats.org/officeDocument/2006/relationships/image" Target="../media/image67.png"/><Relationship Id="rId5" Type="http://schemas.openxmlformats.org/officeDocument/2006/relationships/image" Target="../media/image65.png"/><Relationship Id="rId15" Type="http://schemas.openxmlformats.org/officeDocument/2006/relationships/image" Target="../media/image71.png"/><Relationship Id="rId10" Type="http://schemas.openxmlformats.org/officeDocument/2006/relationships/image" Target="../media/image62.png"/><Relationship Id="rId4" Type="http://schemas.openxmlformats.org/officeDocument/2006/relationships/image" Target="../media/image85.svg"/><Relationship Id="rId9" Type="http://schemas.openxmlformats.org/officeDocument/2006/relationships/image" Target="../media/image63.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75.jpeg"/><Relationship Id="rId3" Type="http://schemas.openxmlformats.org/officeDocument/2006/relationships/image" Target="../media/image72.png"/><Relationship Id="rId7" Type="http://schemas.openxmlformats.org/officeDocument/2006/relationships/image" Target="../media/image73.png"/><Relationship Id="rId12" Type="http://schemas.openxmlformats.org/officeDocument/2006/relationships/image" Target="../media/image71.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54.png"/><Relationship Id="rId5" Type="http://schemas.openxmlformats.org/officeDocument/2006/relationships/image" Target="../media/image24.png"/><Relationship Id="rId10" Type="http://schemas.openxmlformats.org/officeDocument/2006/relationships/image" Target="../media/image100.svg"/><Relationship Id="rId4" Type="http://schemas.openxmlformats.org/officeDocument/2006/relationships/image" Target="../media/image96.svg"/><Relationship Id="rId9" Type="http://schemas.openxmlformats.org/officeDocument/2006/relationships/image" Target="../media/image74.png"/><Relationship Id="rId14" Type="http://schemas.openxmlformats.org/officeDocument/2006/relationships/image" Target="../media/image76.jpe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jpeg"/><Relationship Id="rId7" Type="http://schemas.openxmlformats.org/officeDocument/2006/relationships/image" Target="../media/image79.pn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41.svg"/><Relationship Id="rId10" Type="http://schemas.openxmlformats.org/officeDocument/2006/relationships/image" Target="../media/image82.png"/><Relationship Id="rId4" Type="http://schemas.openxmlformats.org/officeDocument/2006/relationships/image" Target="../media/image32.png"/><Relationship Id="rId9"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4.jpeg"/><Relationship Id="rId7"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41.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7.jpeg"/><Relationship Id="rId7"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1.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8.jpe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41.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7.jpeg"/><Relationship Id="rId7"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41.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2.png"/><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8.jpeg"/><Relationship Id="rId10" Type="http://schemas.openxmlformats.org/officeDocument/2006/relationships/image" Target="../media/image82.png"/><Relationship Id="rId4" Type="http://schemas.openxmlformats.org/officeDocument/2006/relationships/image" Target="../media/image41.sv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32.png"/><Relationship Id="rId4" Type="http://schemas.openxmlformats.org/officeDocument/2006/relationships/image" Target="../media/image77.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4.png"/><Relationship Id="rId3" Type="http://schemas.openxmlformats.org/officeDocument/2006/relationships/image" Target="../media/image85.png"/><Relationship Id="rId7" Type="http://schemas.openxmlformats.org/officeDocument/2006/relationships/image" Target="../media/image87.png"/><Relationship Id="rId12" Type="http://schemas.microsoft.com/office/2007/relationships/hdphoto" Target="../media/hdphoto5.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9.png"/><Relationship Id="rId5" Type="http://schemas.openxmlformats.org/officeDocument/2006/relationships/image" Target="../media/image8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8.png"/><Relationship Id="rId14" Type="http://schemas.openxmlformats.org/officeDocument/2006/relationships/image" Target="../media/image71.sv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microsoft.com/office/2007/relationships/hdphoto" Target="../media/hdphoto5.wdp"/><Relationship Id="rId3" Type="http://schemas.openxmlformats.org/officeDocument/2006/relationships/image" Target="../media/image90.jpeg"/><Relationship Id="rId7" Type="http://schemas.microsoft.com/office/2007/relationships/hdphoto" Target="../media/hdphoto2.wdp"/><Relationship Id="rId12"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6.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71.svg"/><Relationship Id="rId10" Type="http://schemas.openxmlformats.org/officeDocument/2006/relationships/image" Target="../media/image91.png"/><Relationship Id="rId4" Type="http://schemas.openxmlformats.org/officeDocument/2006/relationships/image" Target="../media/image85.png"/><Relationship Id="rId9" Type="http://schemas.microsoft.com/office/2007/relationships/hdphoto" Target="../media/hdphoto3.wdp"/><Relationship Id="rId1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13" Type="http://schemas.microsoft.com/office/2007/relationships/hdphoto" Target="../media/hdphoto1.wdp"/><Relationship Id="rId3" Type="http://schemas.openxmlformats.org/officeDocument/2006/relationships/image" Target="../media/image93.jpeg"/><Relationship Id="rId7" Type="http://schemas.microsoft.com/office/2007/relationships/hdphoto" Target="../media/hdphoto3.wdp"/><Relationship Id="rId12"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7.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71.svg"/><Relationship Id="rId10" Type="http://schemas.openxmlformats.org/officeDocument/2006/relationships/image" Target="../media/image89.png"/><Relationship Id="rId4" Type="http://schemas.openxmlformats.org/officeDocument/2006/relationships/image" Target="../media/image86.png"/><Relationship Id="rId9" Type="http://schemas.microsoft.com/office/2007/relationships/hdphoto" Target="../media/hdphoto4.wdp"/><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13" Type="http://schemas.microsoft.com/office/2007/relationships/hdphoto" Target="../media/hdphoto1.wdp"/><Relationship Id="rId3" Type="http://schemas.openxmlformats.org/officeDocument/2006/relationships/image" Target="../media/image94.jpeg"/><Relationship Id="rId7" Type="http://schemas.microsoft.com/office/2007/relationships/hdphoto" Target="../media/hdphoto3.wdp"/><Relationship Id="rId12"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7.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71.svg"/><Relationship Id="rId10" Type="http://schemas.openxmlformats.org/officeDocument/2006/relationships/image" Target="../media/image89.png"/><Relationship Id="rId4" Type="http://schemas.openxmlformats.org/officeDocument/2006/relationships/image" Target="../media/image86.png"/><Relationship Id="rId9" Type="http://schemas.microsoft.com/office/2007/relationships/hdphoto" Target="../media/hdphoto4.wdp"/><Relationship Id="rId1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5.png"/><Relationship Id="rId3" Type="http://schemas.openxmlformats.org/officeDocument/2006/relationships/image" Target="../media/image95.png"/><Relationship Id="rId7" Type="http://schemas.openxmlformats.org/officeDocument/2006/relationships/image" Target="../media/image87.png"/><Relationship Id="rId12" Type="http://schemas.microsoft.com/office/2007/relationships/hdphoto" Target="../media/hdphoto5.wdp"/><Relationship Id="rId2" Type="http://schemas.openxmlformats.org/officeDocument/2006/relationships/notesSlide" Target="../notesSlides/notesSlide25.xml"/><Relationship Id="rId16" Type="http://schemas.openxmlformats.org/officeDocument/2006/relationships/image" Target="../media/image7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9.png"/><Relationship Id="rId5" Type="http://schemas.openxmlformats.org/officeDocument/2006/relationships/image" Target="../media/image86.png"/><Relationship Id="rId15" Type="http://schemas.openxmlformats.org/officeDocument/2006/relationships/image" Target="../media/image54.png"/><Relationship Id="rId10" Type="http://schemas.microsoft.com/office/2007/relationships/hdphoto" Target="../media/hdphoto4.wdp"/><Relationship Id="rId4" Type="http://schemas.microsoft.com/office/2007/relationships/hdphoto" Target="../media/hdphoto6.wdp"/><Relationship Id="rId9" Type="http://schemas.openxmlformats.org/officeDocument/2006/relationships/image" Target="../media/image88.png"/><Relationship Id="rId1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13" Type="http://schemas.openxmlformats.org/officeDocument/2006/relationships/image" Target="../media/image101.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96.png"/><Relationship Id="rId21" Type="http://schemas.openxmlformats.org/officeDocument/2006/relationships/image" Target="../media/image105.png"/><Relationship Id="rId7" Type="http://schemas.openxmlformats.org/officeDocument/2006/relationships/image" Target="../media/image98.png"/><Relationship Id="rId12" Type="http://schemas.openxmlformats.org/officeDocument/2006/relationships/image" Target="../media/image130.svg"/><Relationship Id="rId17" Type="http://schemas.openxmlformats.org/officeDocument/2006/relationships/image" Target="../media/image103.png"/><Relationship Id="rId25" Type="http://schemas.openxmlformats.org/officeDocument/2006/relationships/image" Target="../media/image107.png"/><Relationship Id="rId33" Type="http://schemas.openxmlformats.org/officeDocument/2006/relationships/image" Target="../media/image144.svg"/><Relationship Id="rId2" Type="http://schemas.openxmlformats.org/officeDocument/2006/relationships/notesSlide" Target="../notesSlides/notesSlide27.xml"/><Relationship Id="rId16" Type="http://schemas.openxmlformats.org/officeDocument/2006/relationships/image" Target="../media/image134.svg"/><Relationship Id="rId20" Type="http://schemas.microsoft.com/office/2007/relationships/hdphoto" Target="../media/hdphoto9.wdp"/><Relationship Id="rId29"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125.svg"/><Relationship Id="rId11" Type="http://schemas.openxmlformats.org/officeDocument/2006/relationships/image" Target="../media/image100.png"/><Relationship Id="rId24" Type="http://schemas.microsoft.com/office/2007/relationships/hdphoto" Target="../media/hdphoto11.wdp"/><Relationship Id="rId32" Type="http://schemas.openxmlformats.org/officeDocument/2006/relationships/image" Target="../media/image111.png"/><Relationship Id="rId5" Type="http://schemas.openxmlformats.org/officeDocument/2006/relationships/image" Target="../media/image97.png"/><Relationship Id="rId15" Type="http://schemas.openxmlformats.org/officeDocument/2006/relationships/image" Target="../media/image102.png"/><Relationship Id="rId23" Type="http://schemas.openxmlformats.org/officeDocument/2006/relationships/image" Target="../media/image106.png"/><Relationship Id="rId28" Type="http://schemas.microsoft.com/office/2007/relationships/hdphoto" Target="../media/hdphoto13.wdp"/><Relationship Id="rId10" Type="http://schemas.microsoft.com/office/2007/relationships/hdphoto" Target="../media/hdphoto7.wdp"/><Relationship Id="rId19" Type="http://schemas.openxmlformats.org/officeDocument/2006/relationships/image" Target="../media/image104.png"/><Relationship Id="rId31" Type="http://schemas.openxmlformats.org/officeDocument/2006/relationships/image" Target="../media/image110.png"/><Relationship Id="rId4" Type="http://schemas.openxmlformats.org/officeDocument/2006/relationships/image" Target="../media/image123.svg"/><Relationship Id="rId9" Type="http://schemas.openxmlformats.org/officeDocument/2006/relationships/image" Target="../media/image99.png"/><Relationship Id="rId14" Type="http://schemas.openxmlformats.org/officeDocument/2006/relationships/image" Target="../media/image132.svg"/><Relationship Id="rId22" Type="http://schemas.microsoft.com/office/2007/relationships/hdphoto" Target="../media/hdphoto10.wdp"/><Relationship Id="rId27" Type="http://schemas.openxmlformats.org/officeDocument/2006/relationships/image" Target="../media/image108.png"/><Relationship Id="rId30" Type="http://schemas.openxmlformats.org/officeDocument/2006/relationships/image" Target="../media/image37.png"/><Relationship Id="rId8" Type="http://schemas.openxmlformats.org/officeDocument/2006/relationships/image" Target="../media/image127.svg"/></Relationships>
</file>

<file path=ppt/slides/_rels/slide29.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image" Target="../media/image98.png"/><Relationship Id="rId18" Type="http://schemas.microsoft.com/office/2007/relationships/hdphoto" Target="../media/hdphoto9.wdp"/><Relationship Id="rId26" Type="http://schemas.microsoft.com/office/2007/relationships/hdphoto" Target="../media/hdphoto13.wdp"/><Relationship Id="rId3" Type="http://schemas.openxmlformats.org/officeDocument/2006/relationships/image" Target="../media/image100.png"/><Relationship Id="rId21" Type="http://schemas.openxmlformats.org/officeDocument/2006/relationships/image" Target="../media/image106.png"/><Relationship Id="rId7" Type="http://schemas.openxmlformats.org/officeDocument/2006/relationships/image" Target="../media/image101.png"/><Relationship Id="rId12" Type="http://schemas.openxmlformats.org/officeDocument/2006/relationships/image" Target="../media/image134.svg"/><Relationship Id="rId17" Type="http://schemas.openxmlformats.org/officeDocument/2006/relationships/image" Target="../media/image104.png"/><Relationship Id="rId25" Type="http://schemas.openxmlformats.org/officeDocument/2006/relationships/image" Target="../media/image108.png"/><Relationship Id="rId2" Type="http://schemas.openxmlformats.org/officeDocument/2006/relationships/notesSlide" Target="../notesSlides/notesSlide28.xml"/><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123.svg"/><Relationship Id="rId11" Type="http://schemas.openxmlformats.org/officeDocument/2006/relationships/image" Target="../media/image102.png"/><Relationship Id="rId24" Type="http://schemas.microsoft.com/office/2007/relationships/hdphoto" Target="../media/hdphoto12.wdp"/><Relationship Id="rId5" Type="http://schemas.openxmlformats.org/officeDocument/2006/relationships/image" Target="../media/image96.png"/><Relationship Id="rId15" Type="http://schemas.openxmlformats.org/officeDocument/2006/relationships/image" Target="../media/image103.png"/><Relationship Id="rId23" Type="http://schemas.openxmlformats.org/officeDocument/2006/relationships/image" Target="../media/image107.png"/><Relationship Id="rId28" Type="http://schemas.microsoft.com/office/2007/relationships/hdphoto" Target="../media/hdphoto7.wdp"/><Relationship Id="rId10" Type="http://schemas.openxmlformats.org/officeDocument/2006/relationships/image" Target="../media/image125.svg"/><Relationship Id="rId19" Type="http://schemas.openxmlformats.org/officeDocument/2006/relationships/image" Target="../media/image105.png"/><Relationship Id="rId4" Type="http://schemas.openxmlformats.org/officeDocument/2006/relationships/image" Target="../media/image130.svg"/><Relationship Id="rId9" Type="http://schemas.openxmlformats.org/officeDocument/2006/relationships/image" Target="../media/image97.png"/><Relationship Id="rId14" Type="http://schemas.openxmlformats.org/officeDocument/2006/relationships/image" Target="../media/image127.svg"/><Relationship Id="rId22" Type="http://schemas.microsoft.com/office/2007/relationships/hdphoto" Target="../media/hdphoto11.wdp"/><Relationship Id="rId27" Type="http://schemas.openxmlformats.org/officeDocument/2006/relationships/image" Target="../media/image99.png"/><Relationship Id="rId30" Type="http://schemas.openxmlformats.org/officeDocument/2006/relationships/image" Target="../media/image144.svg"/></Relationships>
</file>

<file path=ppt/slides/_rels/slide3.xml.rels><?xml version="1.0" encoding="UTF-8" standalone="yes"?>
<Relationships xmlns="http://schemas.openxmlformats.org/package/2006/relationships"><Relationship Id="rId8" Type="http://schemas.openxmlformats.org/officeDocument/2006/relationships/hyperlink" Target="https://safeshare.tv/x/C4hvmyaGwwg" TargetMode="External"/><Relationship Id="rId3" Type="http://schemas.openxmlformats.org/officeDocument/2006/relationships/hyperlink" Target="https://www.ncsc.gov.uk/cyberaware/home" TargetMode="Externa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hyperlink" Target="https://safeshare.tv/x/wI-DQOMg0ZE" TargetMode="External"/><Relationship Id="rId7" Type="http://schemas.openxmlformats.org/officeDocument/2006/relationships/image" Target="../media/image114.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47.svg"/><Relationship Id="rId5" Type="http://schemas.openxmlformats.org/officeDocument/2006/relationships/image" Target="../media/image113.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16.png"/></Relationships>
</file>

<file path=ppt/slides/_rels/slide33.xml.rels><?xml version="1.0" encoding="UTF-8" standalone="yes"?>
<Relationships xmlns="http://schemas.openxmlformats.org/package/2006/relationships"><Relationship Id="rId8" Type="http://schemas.openxmlformats.org/officeDocument/2006/relationships/hyperlink" Target="mailto:primary@votesforschools.com" TargetMode="External"/><Relationship Id="rId3" Type="http://schemas.openxmlformats.org/officeDocument/2006/relationships/hyperlink" Target="http://www.votesforschools.com/login/teacher" TargetMode="External"/><Relationship Id="rId7" Type="http://schemas.openxmlformats.org/officeDocument/2006/relationships/hyperlink" Target="https://www.surveymonkey.co.uk/r/vfs-primary-lockdown-interne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hyperlink" Target="https://safeshare.tv/x/N0-AjP3cFjg" TargetMode="External"/><Relationship Id="rId4" Type="http://schemas.openxmlformats.org/officeDocument/2006/relationships/image" Target="../media/image11.png"/><Relationship Id="rId9" Type="http://schemas.openxmlformats.org/officeDocument/2006/relationships/image" Target="../media/image118.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6.svg"/><Relationship Id="rId17" Type="http://schemas.openxmlformats.org/officeDocument/2006/relationships/image" Target="../media/image41.sv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0.svg"/><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jpe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7.png"/><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28.svg"/><Relationship Id="rId17" Type="http://schemas.openxmlformats.org/officeDocument/2006/relationships/image" Target="../media/image47.jpeg"/><Relationship Id="rId2" Type="http://schemas.openxmlformats.org/officeDocument/2006/relationships/notesSlide" Target="../notesSlides/notesSlide6.xml"/><Relationship Id="rId16" Type="http://schemas.openxmlformats.org/officeDocument/2006/relationships/image" Target="../media/image46.jpeg"/><Relationship Id="rId1" Type="http://schemas.openxmlformats.org/officeDocument/2006/relationships/slideLayout" Target="../slideLayouts/slideLayout12.xml"/><Relationship Id="rId6" Type="http://schemas.openxmlformats.org/officeDocument/2006/relationships/image" Target="../media/image53.svg"/><Relationship Id="rId11" Type="http://schemas.openxmlformats.org/officeDocument/2006/relationships/image" Target="../media/image24.png"/><Relationship Id="rId5" Type="http://schemas.openxmlformats.org/officeDocument/2006/relationships/image" Target="../media/image42.png"/><Relationship Id="rId15" Type="http://schemas.openxmlformats.org/officeDocument/2006/relationships/image" Target="../media/image45.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44.png"/><Relationship Id="rId14"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4.svg"/><Relationship Id="rId11" Type="http://schemas.openxmlformats.org/officeDocument/2006/relationships/image" Target="../media/image52.jpeg"/><Relationship Id="rId5" Type="http://schemas.openxmlformats.org/officeDocument/2006/relationships/image" Target="../media/image49.png"/><Relationship Id="rId10" Type="http://schemas.openxmlformats.org/officeDocument/2006/relationships/image" Target="../media/image51.jpeg"/><Relationship Id="rId4" Type="http://schemas.openxmlformats.org/officeDocument/2006/relationships/image" Target="../media/image62.svg"/><Relationship Id="rId9" Type="http://schemas.openxmlformats.org/officeDocument/2006/relationships/image" Target="../media/image45.png"/><Relationship Id="rId14"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93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No Littering outline">
            <a:extLst>
              <a:ext uri="{FF2B5EF4-FFF2-40B4-BE49-F238E27FC236}">
                <a16:creationId xmlns:a16="http://schemas.microsoft.com/office/drawing/2014/main" id="{9CEB67D2-115E-43D3-8C7D-41A6B75E25A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091694" y="3521456"/>
            <a:ext cx="3465132" cy="3465132"/>
          </a:xfrm>
          <a:prstGeom prst="rect">
            <a:avLst/>
          </a:prstGeom>
        </p:spPr>
      </p:pic>
      <p:pic>
        <p:nvPicPr>
          <p:cNvPr id="8" name="Graphic 7" descr="Jail outline">
            <a:extLst>
              <a:ext uri="{FF2B5EF4-FFF2-40B4-BE49-F238E27FC236}">
                <a16:creationId xmlns:a16="http://schemas.microsoft.com/office/drawing/2014/main" id="{6C39B872-2DD7-4CD5-9D59-737F849B14E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133130" y="1876305"/>
            <a:ext cx="3465132" cy="3465132"/>
          </a:xfrm>
          <a:prstGeom prst="rect">
            <a:avLst/>
          </a:prstGeom>
        </p:spPr>
      </p:pic>
      <p:pic>
        <p:nvPicPr>
          <p:cNvPr id="11" name="Graphic 10" descr="Books outline">
            <a:extLst>
              <a:ext uri="{FF2B5EF4-FFF2-40B4-BE49-F238E27FC236}">
                <a16:creationId xmlns:a16="http://schemas.microsoft.com/office/drawing/2014/main" id="{501951C0-0185-48C7-80ED-BB27AE5FF438}"/>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l="9860"/>
          <a:stretch/>
        </p:blipFill>
        <p:spPr>
          <a:xfrm>
            <a:off x="-2730" y="3592610"/>
            <a:ext cx="3123467" cy="3465132"/>
          </a:xfrm>
          <a:prstGeom prst="rect">
            <a:avLst/>
          </a:prstGeom>
        </p:spPr>
      </p:pic>
      <p:sp>
        <p:nvSpPr>
          <p:cNvPr id="4" name="Pentagon 20">
            <a:extLst>
              <a:ext uri="{FF2B5EF4-FFF2-40B4-BE49-F238E27FC236}">
                <a16:creationId xmlns:a16="http://schemas.microsoft.com/office/drawing/2014/main" id="{82457D13-4199-4891-897A-C79F4166BF95}"/>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 name="Text Placeholder 1">
            <a:extLst>
              <a:ext uri="{FF2B5EF4-FFF2-40B4-BE49-F238E27FC236}">
                <a16:creationId xmlns:a16="http://schemas.microsoft.com/office/drawing/2014/main" id="{3691FF79-A30B-4485-BF82-0FD307F4DE4E}"/>
              </a:ext>
            </a:extLst>
          </p:cNvPr>
          <p:cNvSpPr>
            <a:spLocks noGrp="1"/>
          </p:cNvSpPr>
          <p:nvPr>
            <p:ph type="body" sz="quarter" idx="10"/>
          </p:nvPr>
        </p:nvSpPr>
        <p:spPr/>
        <p:txBody>
          <a:bodyPr/>
          <a:lstStyle/>
          <a:p>
            <a:r>
              <a:rPr lang="en-GB" dirty="0"/>
              <a:t>Is it radical?</a:t>
            </a:r>
          </a:p>
        </p:txBody>
      </p:sp>
      <p:sp>
        <p:nvSpPr>
          <p:cNvPr id="16" name="Speech Bubble: Rectangle with Corners Rounded 15">
            <a:extLst>
              <a:ext uri="{FF2B5EF4-FFF2-40B4-BE49-F238E27FC236}">
                <a16:creationId xmlns:a16="http://schemas.microsoft.com/office/drawing/2014/main" id="{84BFC5D1-13B6-4BEC-A328-19F858EDEBA5}"/>
              </a:ext>
            </a:extLst>
          </p:cNvPr>
          <p:cNvSpPr/>
          <p:nvPr/>
        </p:nvSpPr>
        <p:spPr>
          <a:xfrm>
            <a:off x="297176" y="2731708"/>
            <a:ext cx="2954266" cy="952500"/>
          </a:xfrm>
          <a:prstGeom prst="wedgeRoundRectCallout">
            <a:avLst>
              <a:gd name="adj1" fmla="val 54271"/>
              <a:gd name="adj2" fmla="val 4028"/>
              <a:gd name="adj3" fmla="val 16667"/>
            </a:avLst>
          </a:prstGeom>
          <a:solidFill>
            <a:schemeClr val="accent3"/>
          </a:solidFill>
          <a:ln w="28575">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Everyone should be forced to </a:t>
            </a:r>
            <a:r>
              <a:rPr lang="en-GB" sz="1600" b="1" dirty="0"/>
              <a:t>follow the same religion</a:t>
            </a:r>
            <a:r>
              <a:rPr lang="en-GB" sz="1600" dirty="0"/>
              <a:t>.</a:t>
            </a:r>
          </a:p>
        </p:txBody>
      </p:sp>
      <p:sp>
        <p:nvSpPr>
          <p:cNvPr id="17" name="Speech Bubble: Rectangle with Corners Rounded 16">
            <a:extLst>
              <a:ext uri="{FF2B5EF4-FFF2-40B4-BE49-F238E27FC236}">
                <a16:creationId xmlns:a16="http://schemas.microsoft.com/office/drawing/2014/main" id="{9F42CF9D-188B-47B8-A8A9-277D61D1C528}"/>
              </a:ext>
            </a:extLst>
          </p:cNvPr>
          <p:cNvSpPr/>
          <p:nvPr/>
        </p:nvSpPr>
        <p:spPr>
          <a:xfrm>
            <a:off x="4572000" y="2731708"/>
            <a:ext cx="3331106" cy="952500"/>
          </a:xfrm>
          <a:prstGeom prst="wedgeRoundRectCallout">
            <a:avLst>
              <a:gd name="adj1" fmla="val 53057"/>
              <a:gd name="adj2" fmla="val -7034"/>
              <a:gd name="adj3" fmla="val 16667"/>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Rubbish bins should be destroyed. </a:t>
            </a:r>
            <a:r>
              <a:rPr lang="en-GB" sz="1600" dirty="0"/>
              <a:t>We should all live a zero-waste life.</a:t>
            </a:r>
          </a:p>
        </p:txBody>
      </p:sp>
      <p:sp>
        <p:nvSpPr>
          <p:cNvPr id="18" name="Rectangle: Rounded Corners 17">
            <a:extLst>
              <a:ext uri="{FF2B5EF4-FFF2-40B4-BE49-F238E27FC236}">
                <a16:creationId xmlns:a16="http://schemas.microsoft.com/office/drawing/2014/main" id="{71BAB63A-5B7F-455C-8024-4E807E780091}"/>
              </a:ext>
            </a:extLst>
          </p:cNvPr>
          <p:cNvSpPr/>
          <p:nvPr/>
        </p:nvSpPr>
        <p:spPr>
          <a:xfrm>
            <a:off x="274214" y="1216425"/>
            <a:ext cx="6306794" cy="1277862"/>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Extreme or not? (3-5 mins)</a:t>
            </a:r>
          </a:p>
          <a:p>
            <a:pPr algn="ctr"/>
            <a:r>
              <a:rPr lang="en-GB" sz="1600" dirty="0"/>
              <a:t>Click to see some different views and opinions. It’s your job to decide if you think that they are extreme or not. If you think it is extreme, stand up. If you think that it is not, sit down.</a:t>
            </a:r>
          </a:p>
        </p:txBody>
      </p:sp>
      <p:sp>
        <p:nvSpPr>
          <p:cNvPr id="19" name="Speech Bubble: Rectangle with Corners Rounded 18">
            <a:extLst>
              <a:ext uri="{FF2B5EF4-FFF2-40B4-BE49-F238E27FC236}">
                <a16:creationId xmlns:a16="http://schemas.microsoft.com/office/drawing/2014/main" id="{2E0F488A-EDCD-4481-B6DF-F0E838984A31}"/>
              </a:ext>
            </a:extLst>
          </p:cNvPr>
          <p:cNvSpPr/>
          <p:nvPr/>
        </p:nvSpPr>
        <p:spPr>
          <a:xfrm>
            <a:off x="5529210" y="3921628"/>
            <a:ext cx="3340575" cy="952500"/>
          </a:xfrm>
          <a:prstGeom prst="wedgeRoundRectCallout">
            <a:avLst>
              <a:gd name="adj1" fmla="val -55199"/>
              <a:gd name="adj2" fmla="val -16575"/>
              <a:gd name="adj3" fmla="val 16667"/>
            </a:avLst>
          </a:prstGeom>
          <a:solidFill>
            <a:schemeClr val="bg1">
              <a:lumMod val="95000"/>
            </a:schemeClr>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Anyone who commits a crime should </a:t>
            </a:r>
            <a:r>
              <a:rPr lang="en-GB" sz="1600" b="1" dirty="0"/>
              <a:t>go to prison for the rest of their life.</a:t>
            </a:r>
          </a:p>
        </p:txBody>
      </p:sp>
      <p:sp>
        <p:nvSpPr>
          <p:cNvPr id="20" name="Speech Bubble: Rectangle with Corners Rounded 19">
            <a:extLst>
              <a:ext uri="{FF2B5EF4-FFF2-40B4-BE49-F238E27FC236}">
                <a16:creationId xmlns:a16="http://schemas.microsoft.com/office/drawing/2014/main" id="{A63DC8A0-282A-494F-BE31-F6DA4509E49F}"/>
              </a:ext>
            </a:extLst>
          </p:cNvPr>
          <p:cNvSpPr/>
          <p:nvPr/>
        </p:nvSpPr>
        <p:spPr>
          <a:xfrm>
            <a:off x="1396607" y="3921629"/>
            <a:ext cx="2740499" cy="952500"/>
          </a:xfrm>
          <a:prstGeom prst="wedgeRoundRectCallout">
            <a:avLst>
              <a:gd name="adj1" fmla="val -56951"/>
              <a:gd name="adj2" fmla="val 4941"/>
              <a:gd name="adj3" fmla="val 16667"/>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Reading should be banned</a:t>
            </a:r>
            <a:r>
              <a:rPr lang="en-GB" sz="1600" dirty="0"/>
              <a:t>. In fact, all books should be burned.</a:t>
            </a:r>
          </a:p>
        </p:txBody>
      </p:sp>
      <p:pic>
        <p:nvPicPr>
          <p:cNvPr id="10" name="Picture 9" descr="Icon&#10;&#10;Description automatically generated">
            <a:extLst>
              <a:ext uri="{FF2B5EF4-FFF2-40B4-BE49-F238E27FC236}">
                <a16:creationId xmlns:a16="http://schemas.microsoft.com/office/drawing/2014/main" id="{DF089C09-8945-4751-B20F-EBFC05E50761}"/>
              </a:ext>
            </a:extLst>
          </p:cNvPr>
          <p:cNvPicPr>
            <a:picLocks noChangeAspect="1"/>
          </p:cNvPicPr>
          <p:nvPr/>
        </p:nvPicPr>
        <p:blipFill>
          <a:blip r:embed="rId9"/>
          <a:stretch>
            <a:fillRect/>
          </a:stretch>
        </p:blipFill>
        <p:spPr>
          <a:xfrm>
            <a:off x="3370119" y="2773290"/>
            <a:ext cx="952500" cy="9525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2747976F-A3AD-49EE-AD19-E583EAF589CA}"/>
              </a:ext>
            </a:extLst>
          </p:cNvPr>
          <p:cNvPicPr>
            <a:picLocks noChangeAspect="1"/>
          </p:cNvPicPr>
          <p:nvPr/>
        </p:nvPicPr>
        <p:blipFill>
          <a:blip r:embed="rId10"/>
          <a:stretch>
            <a:fillRect/>
          </a:stretch>
        </p:blipFill>
        <p:spPr>
          <a:xfrm>
            <a:off x="4356909" y="3922547"/>
            <a:ext cx="952500" cy="952500"/>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18362B8B-B2F9-4067-929E-ED4BDA443B5B}"/>
              </a:ext>
            </a:extLst>
          </p:cNvPr>
          <p:cNvPicPr>
            <a:picLocks noChangeAspect="1"/>
          </p:cNvPicPr>
          <p:nvPr/>
        </p:nvPicPr>
        <p:blipFill>
          <a:blip r:embed="rId11"/>
          <a:stretch>
            <a:fillRect/>
          </a:stretch>
        </p:blipFill>
        <p:spPr>
          <a:xfrm>
            <a:off x="8033547" y="2773290"/>
            <a:ext cx="826770" cy="826770"/>
          </a:xfrm>
          <a:prstGeom prst="rect">
            <a:avLst/>
          </a:prstGeom>
        </p:spPr>
      </p:pic>
      <p:sp>
        <p:nvSpPr>
          <p:cNvPr id="25" name="Rectangle: Rounded Corners 24">
            <a:extLst>
              <a:ext uri="{FF2B5EF4-FFF2-40B4-BE49-F238E27FC236}">
                <a16:creationId xmlns:a16="http://schemas.microsoft.com/office/drawing/2014/main" id="{2D282A9B-CC98-477C-9DCE-181540651510}"/>
              </a:ext>
            </a:extLst>
          </p:cNvPr>
          <p:cNvSpPr/>
          <p:nvPr/>
        </p:nvSpPr>
        <p:spPr>
          <a:xfrm>
            <a:off x="274214" y="5111548"/>
            <a:ext cx="8595572" cy="425726"/>
          </a:xfrm>
          <a:prstGeom prst="roundRect">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All of these are examples of </a:t>
            </a:r>
            <a:r>
              <a:rPr lang="en-GB" sz="1600" b="1" dirty="0"/>
              <a:t>extreme views. </a:t>
            </a:r>
            <a:endParaRPr lang="en-GB" sz="1600" dirty="0"/>
          </a:p>
        </p:txBody>
      </p:sp>
      <p:sp>
        <p:nvSpPr>
          <p:cNvPr id="26" name="Rectangle: Rounded Corners 25">
            <a:extLst>
              <a:ext uri="{FF2B5EF4-FFF2-40B4-BE49-F238E27FC236}">
                <a16:creationId xmlns:a16="http://schemas.microsoft.com/office/drawing/2014/main" id="{F817DA32-9E46-4D6D-AD8F-4EB39AF8C12C}"/>
              </a:ext>
            </a:extLst>
          </p:cNvPr>
          <p:cNvSpPr/>
          <p:nvPr/>
        </p:nvSpPr>
        <p:spPr>
          <a:xfrm>
            <a:off x="283945" y="5684668"/>
            <a:ext cx="8585842" cy="952500"/>
          </a:xfrm>
          <a:prstGeom prst="roundRect">
            <a:avLst/>
          </a:prstGeom>
          <a:solidFill>
            <a:schemeClr val="bg2"/>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Over to you! (2-3 mins)</a:t>
            </a:r>
          </a:p>
          <a:p>
            <a:pPr algn="ctr"/>
            <a:r>
              <a:rPr lang="en-GB" sz="1600" dirty="0"/>
              <a:t>How did reading these examples make you feel? Could you change any of them so that they aren’t extreme anymore? </a:t>
            </a:r>
          </a:p>
        </p:txBody>
      </p:sp>
      <p:pic>
        <p:nvPicPr>
          <p:cNvPr id="23" name="Picture 22" descr="A picture containing text&#10;&#10;Description automatically generated">
            <a:extLst>
              <a:ext uri="{FF2B5EF4-FFF2-40B4-BE49-F238E27FC236}">
                <a16:creationId xmlns:a16="http://schemas.microsoft.com/office/drawing/2014/main" id="{68540C5D-7BB3-47A3-A801-432C60A8EC69}"/>
              </a:ext>
            </a:extLst>
          </p:cNvPr>
          <p:cNvPicPr>
            <a:picLocks noChangeAspect="1"/>
          </p:cNvPicPr>
          <p:nvPr/>
        </p:nvPicPr>
        <p:blipFill>
          <a:blip r:embed="rId12"/>
          <a:stretch>
            <a:fillRect/>
          </a:stretch>
        </p:blipFill>
        <p:spPr>
          <a:xfrm>
            <a:off x="224306" y="394242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E54FA1E6-8385-45C1-B67E-D863C97DE2D3}"/>
              </a:ext>
            </a:extLst>
          </p:cNvPr>
          <p:cNvPicPr>
            <a:picLocks noChangeAspect="1"/>
          </p:cNvPicPr>
          <p:nvPr/>
        </p:nvPicPr>
        <p:blipFill>
          <a:blip r:embed="rId13"/>
          <a:stretch>
            <a:fillRect/>
          </a:stretch>
        </p:blipFill>
        <p:spPr>
          <a:xfrm>
            <a:off x="6581008" y="1603978"/>
            <a:ext cx="952500" cy="952500"/>
          </a:xfrm>
          <a:prstGeom prst="rect">
            <a:avLst/>
          </a:prstGeom>
        </p:spPr>
      </p:pic>
      <p:pic>
        <p:nvPicPr>
          <p:cNvPr id="29" name="Picture 28">
            <a:extLst>
              <a:ext uri="{FF2B5EF4-FFF2-40B4-BE49-F238E27FC236}">
                <a16:creationId xmlns:a16="http://schemas.microsoft.com/office/drawing/2014/main" id="{89F7B254-0593-4AF7-8B7D-A8E087C3F36C}"/>
              </a:ext>
            </a:extLst>
          </p:cNvPr>
          <p:cNvPicPr>
            <a:picLocks noChangeAspect="1"/>
          </p:cNvPicPr>
          <p:nvPr/>
        </p:nvPicPr>
        <p:blipFill>
          <a:blip r:embed="rId14"/>
          <a:stretch>
            <a:fillRect/>
          </a:stretch>
        </p:blipFill>
        <p:spPr>
          <a:xfrm>
            <a:off x="8309328" y="1049622"/>
            <a:ext cx="952500" cy="952500"/>
          </a:xfrm>
          <a:prstGeom prst="rect">
            <a:avLst/>
          </a:prstGeom>
        </p:spPr>
      </p:pic>
      <p:sp>
        <p:nvSpPr>
          <p:cNvPr id="33" name="Speech Bubble: Rectangle with Corners Rounded 32">
            <a:extLst>
              <a:ext uri="{FF2B5EF4-FFF2-40B4-BE49-F238E27FC236}">
                <a16:creationId xmlns:a16="http://schemas.microsoft.com/office/drawing/2014/main" id="{486CF525-CF88-494A-8EE7-E1A0D7338C1D}"/>
              </a:ext>
            </a:extLst>
          </p:cNvPr>
          <p:cNvSpPr/>
          <p:nvPr/>
        </p:nvSpPr>
        <p:spPr>
          <a:xfrm>
            <a:off x="6743947" y="1221508"/>
            <a:ext cx="1771403" cy="298479"/>
          </a:xfrm>
          <a:prstGeom prst="wedgeRoundRectCallout">
            <a:avLst>
              <a:gd name="adj1" fmla="val 51716"/>
              <a:gd name="adj2" fmla="val 116303"/>
              <a:gd name="adj3" fmla="val 16667"/>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It’s extreme!</a:t>
            </a:r>
            <a:endParaRPr lang="en-GB" sz="1600" dirty="0"/>
          </a:p>
        </p:txBody>
      </p:sp>
      <p:sp>
        <p:nvSpPr>
          <p:cNvPr id="34" name="Speech Bubble: Rectangle with Corners Rounded 33">
            <a:extLst>
              <a:ext uri="{FF2B5EF4-FFF2-40B4-BE49-F238E27FC236}">
                <a16:creationId xmlns:a16="http://schemas.microsoft.com/office/drawing/2014/main" id="{AAEF66F1-C36A-4E2F-9C44-A40147FDBD83}"/>
              </a:ext>
            </a:extLst>
          </p:cNvPr>
          <p:cNvSpPr/>
          <p:nvPr/>
        </p:nvSpPr>
        <p:spPr>
          <a:xfrm>
            <a:off x="7510776" y="2028112"/>
            <a:ext cx="1443218" cy="298479"/>
          </a:xfrm>
          <a:prstGeom prst="wedgeRoundRectCallout">
            <a:avLst>
              <a:gd name="adj1" fmla="val -52724"/>
              <a:gd name="adj2" fmla="val -78649"/>
              <a:gd name="adj3" fmla="val 16667"/>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It’s fine!</a:t>
            </a:r>
            <a:endParaRPr lang="en-GB" sz="1600" dirty="0"/>
          </a:p>
        </p:txBody>
      </p:sp>
      <p:pic>
        <p:nvPicPr>
          <p:cNvPr id="24" name="Graphic 15" descr="Chat">
            <a:extLst>
              <a:ext uri="{FF2B5EF4-FFF2-40B4-BE49-F238E27FC236}">
                <a16:creationId xmlns:a16="http://schemas.microsoft.com/office/drawing/2014/main" id="{9F6FCD07-08BC-40CD-A89B-BAAA3EDB310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13377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Scribble outline">
            <a:extLst>
              <a:ext uri="{FF2B5EF4-FFF2-40B4-BE49-F238E27FC236}">
                <a16:creationId xmlns:a16="http://schemas.microsoft.com/office/drawing/2014/main" id="{5C55E63C-E855-4BEC-AD5A-C66F4C972EC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019393" y="970092"/>
            <a:ext cx="4209092" cy="4209092"/>
          </a:xfrm>
          <a:prstGeom prst="rect">
            <a:avLst/>
          </a:prstGeom>
        </p:spPr>
      </p:pic>
      <p:pic>
        <p:nvPicPr>
          <p:cNvPr id="14" name="Graphic 13" descr="Megaphone1 outline">
            <a:extLst>
              <a:ext uri="{FF2B5EF4-FFF2-40B4-BE49-F238E27FC236}">
                <a16:creationId xmlns:a16="http://schemas.microsoft.com/office/drawing/2014/main" id="{7518976F-FA22-429B-97EA-3FB92B33F6E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8634" y="270014"/>
            <a:ext cx="4209092" cy="4209092"/>
          </a:xfrm>
          <a:prstGeom prst="rect">
            <a:avLst/>
          </a:prstGeom>
        </p:spPr>
      </p:pic>
      <p:pic>
        <p:nvPicPr>
          <p:cNvPr id="16" name="Graphic 15" descr="Comment Important outline">
            <a:extLst>
              <a:ext uri="{FF2B5EF4-FFF2-40B4-BE49-F238E27FC236}">
                <a16:creationId xmlns:a16="http://schemas.microsoft.com/office/drawing/2014/main" id="{3A196C5D-D4AC-41B3-8337-0C7C5572CCA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638426" y="3288903"/>
            <a:ext cx="4209092" cy="4209092"/>
          </a:xfrm>
          <a:prstGeom prst="rect">
            <a:avLst/>
          </a:prstGeom>
        </p:spPr>
      </p:pic>
      <p:sp>
        <p:nvSpPr>
          <p:cNvPr id="3" name="Pentagon 20">
            <a:extLst>
              <a:ext uri="{FF2B5EF4-FFF2-40B4-BE49-F238E27FC236}">
                <a16:creationId xmlns:a16="http://schemas.microsoft.com/office/drawing/2014/main" id="{910B3D98-B3F9-4F03-BB48-356D6DCC53F6}"/>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4" name="Text Placeholder 1">
            <a:extLst>
              <a:ext uri="{FF2B5EF4-FFF2-40B4-BE49-F238E27FC236}">
                <a16:creationId xmlns:a16="http://schemas.microsoft.com/office/drawing/2014/main" id="{F849F440-2921-4F74-A6B4-E9B6207F0421}"/>
              </a:ext>
            </a:extLst>
          </p:cNvPr>
          <p:cNvSpPr>
            <a:spLocks noGrp="1"/>
          </p:cNvSpPr>
          <p:nvPr>
            <p:ph type="body" sz="quarter" idx="10"/>
          </p:nvPr>
        </p:nvSpPr>
        <p:spPr>
          <a:xfrm>
            <a:off x="776288" y="241911"/>
            <a:ext cx="7739062" cy="571500"/>
          </a:xfrm>
        </p:spPr>
        <p:txBody>
          <a:bodyPr/>
          <a:lstStyle/>
          <a:p>
            <a:r>
              <a:rPr lang="en-GB" dirty="0"/>
              <a:t>Is it radical?</a:t>
            </a:r>
          </a:p>
        </p:txBody>
      </p:sp>
      <p:sp>
        <p:nvSpPr>
          <p:cNvPr id="6" name="Rectangle: Rounded Corners 5">
            <a:extLst>
              <a:ext uri="{FF2B5EF4-FFF2-40B4-BE49-F238E27FC236}">
                <a16:creationId xmlns:a16="http://schemas.microsoft.com/office/drawing/2014/main" id="{7F550D21-E6D0-4C0F-B42C-E698D353F086}"/>
              </a:ext>
            </a:extLst>
          </p:cNvPr>
          <p:cNvSpPr/>
          <p:nvPr/>
        </p:nvSpPr>
        <p:spPr>
          <a:xfrm>
            <a:off x="257122" y="1184357"/>
            <a:ext cx="4097708" cy="884943"/>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We all have different views and most of the time </a:t>
            </a:r>
            <a:r>
              <a:rPr lang="en-GB" sz="1600" b="1" dirty="0"/>
              <a:t>this is a good thing.</a:t>
            </a:r>
            <a:r>
              <a:rPr lang="en-GB" sz="1600" dirty="0"/>
              <a:t> It’s what makes us all </a:t>
            </a:r>
            <a:r>
              <a:rPr lang="en-GB" sz="1600" b="1" dirty="0"/>
              <a:t>unique</a:t>
            </a:r>
            <a:r>
              <a:rPr lang="en-GB" sz="1600" dirty="0"/>
              <a:t>!</a:t>
            </a:r>
          </a:p>
        </p:txBody>
      </p:sp>
      <p:sp>
        <p:nvSpPr>
          <p:cNvPr id="8" name="Rectangle: Rounded Corners 7">
            <a:extLst>
              <a:ext uri="{FF2B5EF4-FFF2-40B4-BE49-F238E27FC236}">
                <a16:creationId xmlns:a16="http://schemas.microsoft.com/office/drawing/2014/main" id="{92DF2E6A-3F07-428F-9501-62BD88F65BB0}"/>
              </a:ext>
            </a:extLst>
          </p:cNvPr>
          <p:cNvSpPr/>
          <p:nvPr/>
        </p:nvSpPr>
        <p:spPr>
          <a:xfrm>
            <a:off x="4614868" y="1187844"/>
            <a:ext cx="4209092" cy="881847"/>
          </a:xfrm>
          <a:prstGeom prst="roundRect">
            <a:avLst/>
          </a:prstGeom>
          <a:solidFill>
            <a:schemeClr val="bg1">
              <a:lumMod val="95000"/>
            </a:schemeClr>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It’s also important to </a:t>
            </a:r>
            <a:r>
              <a:rPr lang="en-GB" sz="1600" b="1" dirty="0"/>
              <a:t>make your voice heard </a:t>
            </a:r>
            <a:r>
              <a:rPr lang="en-GB" sz="1600" dirty="0"/>
              <a:t>about your views, and there are lots of ways that </a:t>
            </a:r>
            <a:r>
              <a:rPr lang="en-GB" sz="1600" b="1" dirty="0"/>
              <a:t>you can do this</a:t>
            </a:r>
            <a:r>
              <a:rPr lang="en-GB" sz="1600" dirty="0"/>
              <a:t>.</a:t>
            </a:r>
          </a:p>
        </p:txBody>
      </p:sp>
      <p:sp>
        <p:nvSpPr>
          <p:cNvPr id="9" name="Rectangle: Rounded Corners 8">
            <a:extLst>
              <a:ext uri="{FF2B5EF4-FFF2-40B4-BE49-F238E27FC236}">
                <a16:creationId xmlns:a16="http://schemas.microsoft.com/office/drawing/2014/main" id="{6EDE8C8C-BF2C-47A7-BE0A-F17BDF3C7F48}"/>
              </a:ext>
            </a:extLst>
          </p:cNvPr>
          <p:cNvSpPr/>
          <p:nvPr/>
        </p:nvSpPr>
        <p:spPr>
          <a:xfrm>
            <a:off x="307834" y="2243467"/>
            <a:ext cx="6192316" cy="118343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Extreme or not? (3-5 mins)</a:t>
            </a:r>
          </a:p>
          <a:p>
            <a:pPr algn="ctr"/>
            <a:r>
              <a:rPr lang="en-GB" sz="1600" dirty="0"/>
              <a:t>Take a look at these methods of making your voice heard. Once again, it’s your job to decide whether you think that they are extreme or not. </a:t>
            </a:r>
          </a:p>
        </p:txBody>
      </p:sp>
      <p:pic>
        <p:nvPicPr>
          <p:cNvPr id="11" name="Picture 10">
            <a:extLst>
              <a:ext uri="{FF2B5EF4-FFF2-40B4-BE49-F238E27FC236}">
                <a16:creationId xmlns:a16="http://schemas.microsoft.com/office/drawing/2014/main" id="{3037BF0C-879D-46A9-AB73-AA4BC266C053}"/>
              </a:ext>
            </a:extLst>
          </p:cNvPr>
          <p:cNvPicPr>
            <a:picLocks noChangeAspect="1"/>
          </p:cNvPicPr>
          <p:nvPr/>
        </p:nvPicPr>
        <p:blipFill>
          <a:blip r:embed="rId9"/>
          <a:stretch>
            <a:fillRect/>
          </a:stretch>
        </p:blipFill>
        <p:spPr>
          <a:xfrm>
            <a:off x="8191500" y="2080365"/>
            <a:ext cx="952500" cy="952500"/>
          </a:xfrm>
          <a:prstGeom prst="rect">
            <a:avLst/>
          </a:prstGeom>
        </p:spPr>
      </p:pic>
      <p:sp>
        <p:nvSpPr>
          <p:cNvPr id="12" name="Speech Bubble: Rectangle with Corners Rounded 11">
            <a:extLst>
              <a:ext uri="{FF2B5EF4-FFF2-40B4-BE49-F238E27FC236}">
                <a16:creationId xmlns:a16="http://schemas.microsoft.com/office/drawing/2014/main" id="{918D06CF-97CB-46D9-90DC-BE1EAB63945E}"/>
              </a:ext>
            </a:extLst>
          </p:cNvPr>
          <p:cNvSpPr/>
          <p:nvPr/>
        </p:nvSpPr>
        <p:spPr>
          <a:xfrm>
            <a:off x="6626119" y="2252251"/>
            <a:ext cx="1771403" cy="298479"/>
          </a:xfrm>
          <a:prstGeom prst="wedgeRoundRectCallout">
            <a:avLst>
              <a:gd name="adj1" fmla="val 51716"/>
              <a:gd name="adj2" fmla="val 116303"/>
              <a:gd name="adj3" fmla="val 16667"/>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It’s extreme!</a:t>
            </a:r>
            <a:endParaRPr lang="en-GB" sz="1600" dirty="0"/>
          </a:p>
        </p:txBody>
      </p:sp>
      <p:sp>
        <p:nvSpPr>
          <p:cNvPr id="13" name="Speech Bubble: Rectangle with Corners Rounded 12">
            <a:extLst>
              <a:ext uri="{FF2B5EF4-FFF2-40B4-BE49-F238E27FC236}">
                <a16:creationId xmlns:a16="http://schemas.microsoft.com/office/drawing/2014/main" id="{17AAF37A-EF04-40E5-B04A-2D005415B223}"/>
              </a:ext>
            </a:extLst>
          </p:cNvPr>
          <p:cNvSpPr/>
          <p:nvPr/>
        </p:nvSpPr>
        <p:spPr>
          <a:xfrm>
            <a:off x="7392948" y="3058855"/>
            <a:ext cx="1443218" cy="298479"/>
          </a:xfrm>
          <a:prstGeom prst="wedgeRoundRectCallout">
            <a:avLst>
              <a:gd name="adj1" fmla="val -52724"/>
              <a:gd name="adj2" fmla="val -78649"/>
              <a:gd name="adj3" fmla="val 16667"/>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It’s fine!</a:t>
            </a:r>
            <a:endParaRPr lang="en-GB" sz="1600" dirty="0"/>
          </a:p>
        </p:txBody>
      </p:sp>
      <p:pic>
        <p:nvPicPr>
          <p:cNvPr id="30" name="Picture 29" descr="A picture containing icon&#10;&#10;Description automatically generated">
            <a:extLst>
              <a:ext uri="{FF2B5EF4-FFF2-40B4-BE49-F238E27FC236}">
                <a16:creationId xmlns:a16="http://schemas.microsoft.com/office/drawing/2014/main" id="{A504F698-FFE4-4133-A799-D82039D46ACB}"/>
              </a:ext>
            </a:extLst>
          </p:cNvPr>
          <p:cNvPicPr>
            <a:picLocks noChangeAspect="1"/>
          </p:cNvPicPr>
          <p:nvPr/>
        </p:nvPicPr>
        <p:blipFill>
          <a:blip r:embed="rId10"/>
          <a:stretch>
            <a:fillRect/>
          </a:stretch>
        </p:blipFill>
        <p:spPr>
          <a:xfrm>
            <a:off x="6546718" y="2598388"/>
            <a:ext cx="952500" cy="952500"/>
          </a:xfrm>
          <a:prstGeom prst="rect">
            <a:avLst/>
          </a:prstGeom>
        </p:spPr>
      </p:pic>
      <p:sp>
        <p:nvSpPr>
          <p:cNvPr id="31" name="Rectangle: Rounded Corners 30">
            <a:extLst>
              <a:ext uri="{FF2B5EF4-FFF2-40B4-BE49-F238E27FC236}">
                <a16:creationId xmlns:a16="http://schemas.microsoft.com/office/drawing/2014/main" id="{59B363B8-75A4-4599-813C-4299BC094EE7}"/>
              </a:ext>
            </a:extLst>
          </p:cNvPr>
          <p:cNvSpPr/>
          <p:nvPr/>
        </p:nvSpPr>
        <p:spPr>
          <a:xfrm>
            <a:off x="1312262" y="5279029"/>
            <a:ext cx="3510954" cy="573239"/>
          </a:xfrm>
          <a:prstGeom prst="roundRect">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Writing to your MP</a:t>
            </a:r>
          </a:p>
        </p:txBody>
      </p:sp>
      <p:sp>
        <p:nvSpPr>
          <p:cNvPr id="33" name="Rectangle: Rounded Corners 32">
            <a:extLst>
              <a:ext uri="{FF2B5EF4-FFF2-40B4-BE49-F238E27FC236}">
                <a16:creationId xmlns:a16="http://schemas.microsoft.com/office/drawing/2014/main" id="{0084439D-49DA-40EB-BA36-171112BC0FF0}"/>
              </a:ext>
            </a:extLst>
          </p:cNvPr>
          <p:cNvSpPr/>
          <p:nvPr/>
        </p:nvSpPr>
        <p:spPr>
          <a:xfrm>
            <a:off x="1312262" y="3668573"/>
            <a:ext cx="3510954" cy="573239"/>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Sharing your ideas with your friends</a:t>
            </a:r>
          </a:p>
        </p:txBody>
      </p:sp>
      <p:sp>
        <p:nvSpPr>
          <p:cNvPr id="34" name="Rectangle: Rounded Corners 33">
            <a:extLst>
              <a:ext uri="{FF2B5EF4-FFF2-40B4-BE49-F238E27FC236}">
                <a16:creationId xmlns:a16="http://schemas.microsoft.com/office/drawing/2014/main" id="{A8DA7C3A-A9CD-4D70-997A-CE46E23D9DDB}"/>
              </a:ext>
            </a:extLst>
          </p:cNvPr>
          <p:cNvSpPr/>
          <p:nvPr/>
        </p:nvSpPr>
        <p:spPr>
          <a:xfrm>
            <a:off x="289800" y="4473801"/>
            <a:ext cx="3510954" cy="573239"/>
          </a:xfrm>
          <a:prstGeom prst="roundRect">
            <a:avLst/>
          </a:prstGeom>
          <a:solidFill>
            <a:schemeClr val="bg1">
              <a:lumMod val="95000"/>
            </a:schemeClr>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Saying unkind things about people who have different views</a:t>
            </a:r>
          </a:p>
        </p:txBody>
      </p:sp>
      <p:sp>
        <p:nvSpPr>
          <p:cNvPr id="35" name="Rectangle: Rounded Corners 34">
            <a:extLst>
              <a:ext uri="{FF2B5EF4-FFF2-40B4-BE49-F238E27FC236}">
                <a16:creationId xmlns:a16="http://schemas.microsoft.com/office/drawing/2014/main" id="{F6672D25-02DB-46CB-BC0B-D8769E49EFED}"/>
              </a:ext>
            </a:extLst>
          </p:cNvPr>
          <p:cNvSpPr/>
          <p:nvPr/>
        </p:nvSpPr>
        <p:spPr>
          <a:xfrm>
            <a:off x="284767" y="6084257"/>
            <a:ext cx="3510954" cy="573239"/>
          </a:xfrm>
          <a:prstGeom prst="roundRect">
            <a:avLst/>
          </a:prstGeom>
          <a:solidFill>
            <a:schemeClr val="accent3"/>
          </a:solidFill>
          <a:ln w="28575">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Attacking people that don’t agree with you</a:t>
            </a:r>
          </a:p>
        </p:txBody>
      </p:sp>
      <p:pic>
        <p:nvPicPr>
          <p:cNvPr id="36" name="Picture 35" descr="A picture containing text, clipart&#10;&#10;Description automatically generated">
            <a:extLst>
              <a:ext uri="{FF2B5EF4-FFF2-40B4-BE49-F238E27FC236}">
                <a16:creationId xmlns:a16="http://schemas.microsoft.com/office/drawing/2014/main" id="{8CE12D86-E5CF-4105-B3EA-646744BC2128}"/>
              </a:ext>
            </a:extLst>
          </p:cNvPr>
          <p:cNvPicPr>
            <a:picLocks noChangeAspect="1"/>
          </p:cNvPicPr>
          <p:nvPr/>
        </p:nvPicPr>
        <p:blipFill>
          <a:blip r:embed="rId11"/>
          <a:stretch>
            <a:fillRect/>
          </a:stretch>
        </p:blipFill>
        <p:spPr>
          <a:xfrm>
            <a:off x="254978" y="3474655"/>
            <a:ext cx="952500" cy="952500"/>
          </a:xfrm>
          <a:prstGeom prst="rect">
            <a:avLst/>
          </a:prstGeom>
        </p:spPr>
      </p:pic>
      <p:pic>
        <p:nvPicPr>
          <p:cNvPr id="37" name="Picture 36" descr="A picture containing text, clock&#10;&#10;Description automatically generated">
            <a:extLst>
              <a:ext uri="{FF2B5EF4-FFF2-40B4-BE49-F238E27FC236}">
                <a16:creationId xmlns:a16="http://schemas.microsoft.com/office/drawing/2014/main" id="{DD9A156B-6A82-415C-8A9C-A74529A8DF7F}"/>
              </a:ext>
            </a:extLst>
          </p:cNvPr>
          <p:cNvPicPr>
            <a:picLocks noChangeAspect="1"/>
          </p:cNvPicPr>
          <p:nvPr/>
        </p:nvPicPr>
        <p:blipFill>
          <a:blip r:embed="rId12"/>
          <a:stretch>
            <a:fillRect/>
          </a:stretch>
        </p:blipFill>
        <p:spPr>
          <a:xfrm>
            <a:off x="254978" y="5087969"/>
            <a:ext cx="952500" cy="952500"/>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3982302D-97C0-4F7A-9AF7-8C4E7B0CFA84}"/>
              </a:ext>
            </a:extLst>
          </p:cNvPr>
          <p:cNvPicPr>
            <a:picLocks noChangeAspect="1"/>
          </p:cNvPicPr>
          <p:nvPr/>
        </p:nvPicPr>
        <p:blipFill>
          <a:blip r:embed="rId13"/>
          <a:stretch>
            <a:fillRect/>
          </a:stretch>
        </p:blipFill>
        <p:spPr>
          <a:xfrm>
            <a:off x="3825510" y="5894626"/>
            <a:ext cx="952500" cy="952500"/>
          </a:xfrm>
          <a:prstGeom prst="rect">
            <a:avLst/>
          </a:prstGeom>
        </p:spPr>
      </p:pic>
      <p:pic>
        <p:nvPicPr>
          <p:cNvPr id="39" name="Picture 38" descr="A white circle with a black background&#10;&#10;Description automatically generated">
            <a:extLst>
              <a:ext uri="{FF2B5EF4-FFF2-40B4-BE49-F238E27FC236}">
                <a16:creationId xmlns:a16="http://schemas.microsoft.com/office/drawing/2014/main" id="{640EE346-AE9B-4C8A-B795-631A53DE31A2}"/>
              </a:ext>
            </a:extLst>
          </p:cNvPr>
          <p:cNvPicPr>
            <a:picLocks noChangeAspect="1"/>
          </p:cNvPicPr>
          <p:nvPr/>
        </p:nvPicPr>
        <p:blipFill>
          <a:blip r:embed="rId14"/>
          <a:stretch>
            <a:fillRect/>
          </a:stretch>
        </p:blipFill>
        <p:spPr>
          <a:xfrm>
            <a:off x="3842328" y="4281312"/>
            <a:ext cx="952500" cy="952500"/>
          </a:xfrm>
          <a:prstGeom prst="rect">
            <a:avLst/>
          </a:prstGeom>
        </p:spPr>
      </p:pic>
      <p:sp>
        <p:nvSpPr>
          <p:cNvPr id="40" name="Rectangle: Rounded Corners 39">
            <a:extLst>
              <a:ext uri="{FF2B5EF4-FFF2-40B4-BE49-F238E27FC236}">
                <a16:creationId xmlns:a16="http://schemas.microsoft.com/office/drawing/2014/main" id="{23282C5F-E72A-4DC7-833F-65FA1218BD3D}"/>
              </a:ext>
            </a:extLst>
          </p:cNvPr>
          <p:cNvSpPr/>
          <p:nvPr/>
        </p:nvSpPr>
        <p:spPr>
          <a:xfrm>
            <a:off x="5107021" y="4503420"/>
            <a:ext cx="3716940" cy="200910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Can you think of a real-life example where you have seen a person or group of people use </a:t>
            </a:r>
            <a:r>
              <a:rPr lang="en-GB" sz="1600" b="1" dirty="0">
                <a:solidFill>
                  <a:schemeClr val="bg1"/>
                </a:solidFill>
              </a:rPr>
              <a:t>extreme methods </a:t>
            </a:r>
            <a:r>
              <a:rPr lang="en-GB" sz="1600" dirty="0">
                <a:solidFill>
                  <a:schemeClr val="bg1"/>
                </a:solidFill>
              </a:rPr>
              <a:t>to make their voice heard?</a:t>
            </a:r>
          </a:p>
        </p:txBody>
      </p:sp>
      <p:sp>
        <p:nvSpPr>
          <p:cNvPr id="41" name="Rectangle: Rounded Corners 40">
            <a:extLst>
              <a:ext uri="{FF2B5EF4-FFF2-40B4-BE49-F238E27FC236}">
                <a16:creationId xmlns:a16="http://schemas.microsoft.com/office/drawing/2014/main" id="{58CD055C-C36D-4F41-BFD9-24661ECFF8ED}"/>
              </a:ext>
            </a:extLst>
          </p:cNvPr>
          <p:cNvSpPr/>
          <p:nvPr/>
        </p:nvSpPr>
        <p:spPr>
          <a:xfrm>
            <a:off x="5804104" y="3668573"/>
            <a:ext cx="2905177" cy="573239"/>
          </a:xfrm>
          <a:prstGeom prst="roundRect">
            <a:avLst/>
          </a:prstGeom>
          <a:solidFill>
            <a:schemeClr val="bg1">
              <a:lumMod val="95000"/>
            </a:schemeClr>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Joining a peaceful protest</a:t>
            </a:r>
          </a:p>
        </p:txBody>
      </p:sp>
      <p:pic>
        <p:nvPicPr>
          <p:cNvPr id="43" name="Picture 42" descr="Icon&#10;&#10;Description automatically generated">
            <a:extLst>
              <a:ext uri="{FF2B5EF4-FFF2-40B4-BE49-F238E27FC236}">
                <a16:creationId xmlns:a16="http://schemas.microsoft.com/office/drawing/2014/main" id="{01ADD909-1182-4C5C-BE98-EDF3A96E913A}"/>
              </a:ext>
            </a:extLst>
          </p:cNvPr>
          <p:cNvPicPr>
            <a:picLocks noChangeAspect="1"/>
          </p:cNvPicPr>
          <p:nvPr/>
        </p:nvPicPr>
        <p:blipFill>
          <a:blip r:embed="rId15"/>
          <a:stretch>
            <a:fillRect/>
          </a:stretch>
        </p:blipFill>
        <p:spPr>
          <a:xfrm>
            <a:off x="4823216" y="3474655"/>
            <a:ext cx="952500" cy="952500"/>
          </a:xfrm>
          <a:prstGeom prst="rect">
            <a:avLst/>
          </a:prstGeom>
        </p:spPr>
      </p:pic>
      <p:pic>
        <p:nvPicPr>
          <p:cNvPr id="26" name="Graphic 15" descr="Chat">
            <a:extLst>
              <a:ext uri="{FF2B5EF4-FFF2-40B4-BE49-F238E27FC236}">
                <a16:creationId xmlns:a16="http://schemas.microsoft.com/office/drawing/2014/main" id="{31C2D614-03E5-411F-BFB1-7EBDC9A6E7C2}"/>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1731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31" grpId="0" animBg="1"/>
      <p:bldP spid="33" grpId="0" animBg="1"/>
      <p:bldP spid="34" grpId="0" animBg="1"/>
      <p:bldP spid="35"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ghtbulb outline">
            <a:extLst>
              <a:ext uri="{FF2B5EF4-FFF2-40B4-BE49-F238E27FC236}">
                <a16:creationId xmlns:a16="http://schemas.microsoft.com/office/drawing/2014/main" id="{A7E15743-A559-4CBF-8592-FFBC9C5D014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605223" y="2673839"/>
            <a:ext cx="3067512" cy="3067512"/>
          </a:xfrm>
          <a:prstGeom prst="rect">
            <a:avLst/>
          </a:prstGeom>
        </p:spPr>
      </p:pic>
      <p:pic>
        <p:nvPicPr>
          <p:cNvPr id="5" name="Graphic 4" descr="Internet outline">
            <a:extLst>
              <a:ext uri="{FF2B5EF4-FFF2-40B4-BE49-F238E27FC236}">
                <a16:creationId xmlns:a16="http://schemas.microsoft.com/office/drawing/2014/main" id="{F9062D6E-1C04-450A-B78B-CDD703DA2E0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74710" y="4184161"/>
            <a:ext cx="3067512" cy="3067512"/>
          </a:xfrm>
          <a:prstGeom prst="rect">
            <a:avLst/>
          </a:prstGeom>
        </p:spPr>
      </p:pic>
      <p:pic>
        <p:nvPicPr>
          <p:cNvPr id="17" name="Graphic 16" descr="Chat outline">
            <a:extLst>
              <a:ext uri="{FF2B5EF4-FFF2-40B4-BE49-F238E27FC236}">
                <a16:creationId xmlns:a16="http://schemas.microsoft.com/office/drawing/2014/main" id="{B5D11E5E-109C-460B-BFAD-000A8F4074B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7376" y="1724457"/>
            <a:ext cx="3067512" cy="3067512"/>
          </a:xfrm>
          <a:prstGeom prst="rect">
            <a:avLst/>
          </a:prstGeom>
        </p:spPr>
      </p:pic>
      <p:pic>
        <p:nvPicPr>
          <p:cNvPr id="19" name="Graphic 18" descr="Megaphone outline">
            <a:extLst>
              <a:ext uri="{FF2B5EF4-FFF2-40B4-BE49-F238E27FC236}">
                <a16:creationId xmlns:a16="http://schemas.microsoft.com/office/drawing/2014/main" id="{511A3AAB-0259-4DD2-B9EA-0BDD13AADE9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20610" y="3894854"/>
            <a:ext cx="3067512" cy="3067512"/>
          </a:xfrm>
          <a:prstGeom prst="rect">
            <a:avLst/>
          </a:prstGeom>
        </p:spPr>
      </p:pic>
      <p:sp>
        <p:nvSpPr>
          <p:cNvPr id="6" name="Pentagon 20">
            <a:extLst>
              <a:ext uri="{FF2B5EF4-FFF2-40B4-BE49-F238E27FC236}">
                <a16:creationId xmlns:a16="http://schemas.microsoft.com/office/drawing/2014/main" id="{711067E0-61BE-4804-B455-6E2070E4DD42}"/>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7" name="Text Placeholder 1">
            <a:extLst>
              <a:ext uri="{FF2B5EF4-FFF2-40B4-BE49-F238E27FC236}">
                <a16:creationId xmlns:a16="http://schemas.microsoft.com/office/drawing/2014/main" id="{ECB10120-6901-4DA5-8823-E29B3C28E815}"/>
              </a:ext>
            </a:extLst>
          </p:cNvPr>
          <p:cNvSpPr>
            <a:spLocks noGrp="1"/>
          </p:cNvSpPr>
          <p:nvPr>
            <p:ph type="body" sz="quarter" idx="10"/>
          </p:nvPr>
        </p:nvSpPr>
        <p:spPr>
          <a:xfrm>
            <a:off x="776288" y="241911"/>
            <a:ext cx="7739062" cy="571500"/>
          </a:xfrm>
        </p:spPr>
        <p:txBody>
          <a:bodyPr/>
          <a:lstStyle/>
          <a:p>
            <a:r>
              <a:rPr lang="en-GB" dirty="0"/>
              <a:t>Is it radical?</a:t>
            </a:r>
          </a:p>
        </p:txBody>
      </p:sp>
      <p:pic>
        <p:nvPicPr>
          <p:cNvPr id="8" name="Graphic 15" descr="Chat">
            <a:extLst>
              <a:ext uri="{FF2B5EF4-FFF2-40B4-BE49-F238E27FC236}">
                <a16:creationId xmlns:a16="http://schemas.microsoft.com/office/drawing/2014/main" id="{5AC1DF4B-CF8B-45FD-A367-9D8B784F6CF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0" y="180394"/>
            <a:ext cx="579600" cy="579600"/>
          </a:xfrm>
          <a:prstGeom prst="rect">
            <a:avLst/>
          </a:prstGeom>
        </p:spPr>
      </p:pic>
      <p:sp>
        <p:nvSpPr>
          <p:cNvPr id="9" name="Rectangle: Rounded Corners 8">
            <a:extLst>
              <a:ext uri="{FF2B5EF4-FFF2-40B4-BE49-F238E27FC236}">
                <a16:creationId xmlns:a16="http://schemas.microsoft.com/office/drawing/2014/main" id="{FE517C0B-94B0-47D4-9893-0A9909D6020E}"/>
              </a:ext>
            </a:extLst>
          </p:cNvPr>
          <p:cNvSpPr/>
          <p:nvPr/>
        </p:nvSpPr>
        <p:spPr>
          <a:xfrm>
            <a:off x="274214" y="1246413"/>
            <a:ext cx="4770397" cy="1260482"/>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When we are online, we can </a:t>
            </a:r>
            <a:r>
              <a:rPr lang="en-GB" sz="1600" b="1" dirty="0"/>
              <a:t>see and hear lots of different opinions.</a:t>
            </a:r>
            <a:r>
              <a:rPr lang="en-GB" sz="1600" dirty="0"/>
              <a:t> This can be a good thing, because we can </a:t>
            </a:r>
            <a:r>
              <a:rPr lang="en-GB" sz="1600" b="1" dirty="0"/>
              <a:t>learn more about the world</a:t>
            </a:r>
            <a:r>
              <a:rPr lang="en-GB" sz="1600" dirty="0"/>
              <a:t> and about how other people </a:t>
            </a:r>
            <a:r>
              <a:rPr lang="en-GB" sz="1600" b="1" dirty="0"/>
              <a:t>feel</a:t>
            </a:r>
            <a:r>
              <a:rPr lang="en-GB" sz="1600" dirty="0"/>
              <a:t>.</a:t>
            </a:r>
          </a:p>
        </p:txBody>
      </p:sp>
      <p:pic>
        <p:nvPicPr>
          <p:cNvPr id="1026" name="Picture 2" descr="radicalism Fake Dictionary, Dictionary definition of the word radicalism. radicalisation stock pictures, royalty-free photos &amp; images">
            <a:extLst>
              <a:ext uri="{FF2B5EF4-FFF2-40B4-BE49-F238E27FC236}">
                <a16:creationId xmlns:a16="http://schemas.microsoft.com/office/drawing/2014/main" id="{53F1ADDA-B450-44DB-9DD4-ED19F103E46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77809" y="4057400"/>
            <a:ext cx="3762766" cy="25085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C252B9D1-9650-4ED7-8EF0-89ABC4916742}"/>
              </a:ext>
            </a:extLst>
          </p:cNvPr>
          <p:cNvSpPr/>
          <p:nvPr/>
        </p:nvSpPr>
        <p:spPr>
          <a:xfrm>
            <a:off x="4241260" y="4070547"/>
            <a:ext cx="4628527" cy="1260483"/>
          </a:xfrm>
          <a:prstGeom prst="roundRect">
            <a:avLst/>
          </a:prstGeom>
          <a:solidFill>
            <a:schemeClr val="bg1">
              <a:lumMod val="95000"/>
            </a:schemeClr>
          </a:solidFill>
          <a:ln w="28575">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However, this can also mean that </a:t>
            </a:r>
            <a:r>
              <a:rPr lang="en-GB" sz="1600" b="1" dirty="0"/>
              <a:t>we might see or hear some opinions that are extreme. </a:t>
            </a:r>
            <a:r>
              <a:rPr lang="en-GB" sz="1600" dirty="0"/>
              <a:t>If we hear these opinions often, we might start to </a:t>
            </a:r>
            <a:r>
              <a:rPr lang="en-GB" sz="1600" b="1" dirty="0"/>
              <a:t>believe they are true</a:t>
            </a:r>
            <a:r>
              <a:rPr lang="en-GB" sz="1600" dirty="0"/>
              <a:t>.</a:t>
            </a:r>
          </a:p>
        </p:txBody>
      </p:sp>
      <p:sp>
        <p:nvSpPr>
          <p:cNvPr id="12" name="Rectangle: Rounded Corners 11">
            <a:extLst>
              <a:ext uri="{FF2B5EF4-FFF2-40B4-BE49-F238E27FC236}">
                <a16:creationId xmlns:a16="http://schemas.microsoft.com/office/drawing/2014/main" id="{EFD92AF1-3B99-4F6E-95DB-291A51E70916}"/>
              </a:ext>
            </a:extLst>
          </p:cNvPr>
          <p:cNvSpPr/>
          <p:nvPr/>
        </p:nvSpPr>
        <p:spPr>
          <a:xfrm>
            <a:off x="274213" y="2679055"/>
            <a:ext cx="4770397" cy="1215799"/>
          </a:xfrm>
          <a:prstGeom prst="roundRect">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Of course, we all </a:t>
            </a:r>
            <a:r>
              <a:rPr lang="en-GB" sz="1600" b="1" dirty="0"/>
              <a:t>want to share our opinions too</a:t>
            </a:r>
            <a:r>
              <a:rPr lang="en-GB" sz="1600" dirty="0"/>
              <a:t> – it’s how we </a:t>
            </a:r>
            <a:r>
              <a:rPr lang="en-GB" sz="1600" b="1" dirty="0"/>
              <a:t>make friends</a:t>
            </a:r>
            <a:r>
              <a:rPr lang="en-GB" sz="1600" dirty="0"/>
              <a:t>! Everybody likes to discuss the things that they like, dislike, and are </a:t>
            </a:r>
            <a:r>
              <a:rPr lang="en-GB" sz="1600" b="1" dirty="0"/>
              <a:t>important to them</a:t>
            </a:r>
            <a:r>
              <a:rPr lang="en-GB" sz="1600" dirty="0"/>
              <a:t>.</a:t>
            </a:r>
          </a:p>
        </p:txBody>
      </p:sp>
      <p:sp>
        <p:nvSpPr>
          <p:cNvPr id="14" name="Rectangle: Rounded Corners 13">
            <a:extLst>
              <a:ext uri="{FF2B5EF4-FFF2-40B4-BE49-F238E27FC236}">
                <a16:creationId xmlns:a16="http://schemas.microsoft.com/office/drawing/2014/main" id="{3DE83B1F-501A-4C71-AE48-07B591863BA1}"/>
              </a:ext>
            </a:extLst>
          </p:cNvPr>
          <p:cNvSpPr/>
          <p:nvPr/>
        </p:nvSpPr>
        <p:spPr>
          <a:xfrm>
            <a:off x="4241260" y="5521911"/>
            <a:ext cx="4628527" cy="1043999"/>
          </a:xfrm>
          <a:prstGeom prst="roundRect">
            <a:avLst/>
          </a:prstGeom>
          <a:solidFill>
            <a:schemeClr val="accent3"/>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If someone is </a:t>
            </a:r>
            <a:r>
              <a:rPr lang="en-GB" sz="1600" b="1" dirty="0"/>
              <a:t>radicalised, </a:t>
            </a:r>
            <a:r>
              <a:rPr lang="en-GB" sz="1600" dirty="0"/>
              <a:t>it means that they have been made to have </a:t>
            </a:r>
            <a:r>
              <a:rPr lang="en-GB" sz="1600" b="1" dirty="0"/>
              <a:t>more extreme views. </a:t>
            </a:r>
            <a:r>
              <a:rPr lang="en-GB" sz="1600" dirty="0"/>
              <a:t>This can happen in many ways.</a:t>
            </a:r>
          </a:p>
        </p:txBody>
      </p:sp>
      <p:pic>
        <p:nvPicPr>
          <p:cNvPr id="1028" name="Picture 4" descr="Asian boy lying in bed at night and playing digital tablet. Asian boy lying in bed at night and playing digital tablet. children online dark stock pictures, royalty-free photos &amp; images">
            <a:extLst>
              <a:ext uri="{FF2B5EF4-FFF2-40B4-BE49-F238E27FC236}">
                <a16:creationId xmlns:a16="http://schemas.microsoft.com/office/drawing/2014/main" id="{47868D50-7869-4921-9E14-4D3C0C613CB3}"/>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b="-377"/>
          <a:stretch/>
        </p:blipFill>
        <p:spPr bwMode="auto">
          <a:xfrm>
            <a:off x="5217045" y="1250278"/>
            <a:ext cx="3652741" cy="264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1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bg1"/>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404566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Anonymous man and woman silhouettes. Vector icon Anonymous man and woman silhouettes. Vector icon. anonymous stock illustrations">
            <a:extLst>
              <a:ext uri="{FF2B5EF4-FFF2-40B4-BE49-F238E27FC236}">
                <a16:creationId xmlns:a16="http://schemas.microsoft.com/office/drawing/2014/main" id="{7A3E490B-06E6-4F98-B883-E9A98892396D}"/>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2831528" y="2051272"/>
            <a:ext cx="1660936" cy="199460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CB01BF2-FF87-4276-860C-2B8D685C4226}"/>
              </a:ext>
            </a:extLst>
          </p:cNvPr>
          <p:cNvSpPr/>
          <p:nvPr/>
        </p:nvSpPr>
        <p:spPr>
          <a:xfrm>
            <a:off x="3378643" y="2393004"/>
            <a:ext cx="590244" cy="583131"/>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Pentagon 20">
            <a:extLst>
              <a:ext uri="{FF2B5EF4-FFF2-40B4-BE49-F238E27FC236}">
                <a16:creationId xmlns:a16="http://schemas.microsoft.com/office/drawing/2014/main" id="{82457D13-4199-4891-897A-C79F4166BF95}"/>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 name="Text Placeholder 1">
            <a:extLst>
              <a:ext uri="{FF2B5EF4-FFF2-40B4-BE49-F238E27FC236}">
                <a16:creationId xmlns:a16="http://schemas.microsoft.com/office/drawing/2014/main" id="{3691FF79-A30B-4485-BF82-0FD307F4DE4E}"/>
              </a:ext>
            </a:extLst>
          </p:cNvPr>
          <p:cNvSpPr>
            <a:spLocks noGrp="1"/>
          </p:cNvSpPr>
          <p:nvPr>
            <p:ph type="body" sz="quarter" idx="10"/>
          </p:nvPr>
        </p:nvSpPr>
        <p:spPr/>
        <p:txBody>
          <a:bodyPr/>
          <a:lstStyle/>
          <a:p>
            <a:r>
              <a:rPr lang="en-GB" dirty="0"/>
              <a:t>How does it happen?</a:t>
            </a:r>
          </a:p>
        </p:txBody>
      </p:sp>
      <p:pic>
        <p:nvPicPr>
          <p:cNvPr id="5" name="Graphic 4" descr="Thought bubble">
            <a:extLst>
              <a:ext uri="{FF2B5EF4-FFF2-40B4-BE49-F238E27FC236}">
                <a16:creationId xmlns:a16="http://schemas.microsoft.com/office/drawing/2014/main" id="{AFB1AC9D-33AA-4F11-8C6B-3B5966D2363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81055"/>
            <a:ext cx="597300" cy="597300"/>
          </a:xfrm>
          <a:prstGeom prst="rect">
            <a:avLst/>
          </a:prstGeom>
        </p:spPr>
      </p:pic>
      <p:sp>
        <p:nvSpPr>
          <p:cNvPr id="3" name="Rectangle 2">
            <a:extLst>
              <a:ext uri="{FF2B5EF4-FFF2-40B4-BE49-F238E27FC236}">
                <a16:creationId xmlns:a16="http://schemas.microsoft.com/office/drawing/2014/main" id="{3A18639B-C1B4-4D12-954E-B3DA90A15F6D}"/>
              </a:ext>
            </a:extLst>
          </p:cNvPr>
          <p:cNvSpPr/>
          <p:nvPr/>
        </p:nvSpPr>
        <p:spPr>
          <a:xfrm>
            <a:off x="-2729" y="5291191"/>
            <a:ext cx="9144000" cy="156680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2" name="Picture 4" descr="Anonymous man and woman silhouettes. Vector icon Anonymous man and woman silhouettes. Vector icon. anonymous stock illustrations">
            <a:extLst>
              <a:ext uri="{FF2B5EF4-FFF2-40B4-BE49-F238E27FC236}">
                <a16:creationId xmlns:a16="http://schemas.microsoft.com/office/drawing/2014/main" id="{986C7F22-26BA-4C3D-9600-BE5A48BE25AD}"/>
              </a:ext>
            </a:extLst>
          </p:cNvPr>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678719" y="2048825"/>
            <a:ext cx="1876693" cy="19973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nonymous man and woman silhouettes. Vector icon Anonymous man and woman silhouettes. Vector icon. anonymous stock illustrations">
            <a:extLst>
              <a:ext uri="{FF2B5EF4-FFF2-40B4-BE49-F238E27FC236}">
                <a16:creationId xmlns:a16="http://schemas.microsoft.com/office/drawing/2014/main" id="{30C1E7FF-FA5E-4843-9FF3-6221ECAF0E89}"/>
              </a:ext>
            </a:extLst>
          </p:cNvPr>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4580427" y="2048825"/>
            <a:ext cx="1876692" cy="19973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nonymous man and woman silhouettes. Vector icon Anonymous man and woman silhouettes. Vector icon. anonymous stock illustrations">
            <a:extLst>
              <a:ext uri="{FF2B5EF4-FFF2-40B4-BE49-F238E27FC236}">
                <a16:creationId xmlns:a16="http://schemas.microsoft.com/office/drawing/2014/main" id="{742705B2-5DA0-43A1-B33F-1B7E2310DB45}"/>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733235" y="2051272"/>
            <a:ext cx="1660936" cy="19946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660D62E-0C4E-41AE-81BB-1463742A6F36}"/>
              </a:ext>
            </a:extLst>
          </p:cNvPr>
          <p:cNvSpPr/>
          <p:nvPr/>
        </p:nvSpPr>
        <p:spPr>
          <a:xfrm>
            <a:off x="303724" y="3957205"/>
            <a:ext cx="8531092" cy="1197841"/>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Spot the problem (7-15 mins)</a:t>
            </a:r>
          </a:p>
          <a:p>
            <a:pPr algn="ctr"/>
            <a:r>
              <a:rPr lang="en-GB" sz="1600" dirty="0"/>
              <a:t>On the next few slides, you are going to see some different stories where the characters are at risk of being radicalised. For each one, see if you can answer the three questions at the bottom of each slide.</a:t>
            </a:r>
          </a:p>
        </p:txBody>
      </p:sp>
      <p:pic>
        <p:nvPicPr>
          <p:cNvPr id="20" name="Picture 19" descr="A picture containing text&#10;&#10;Description automatically generated">
            <a:extLst>
              <a:ext uri="{FF2B5EF4-FFF2-40B4-BE49-F238E27FC236}">
                <a16:creationId xmlns:a16="http://schemas.microsoft.com/office/drawing/2014/main" id="{00FB2EE4-0BA7-444F-9A10-ADE5533AE389}"/>
              </a:ext>
            </a:extLst>
          </p:cNvPr>
          <p:cNvPicPr>
            <a:picLocks noChangeAspect="1"/>
          </p:cNvPicPr>
          <p:nvPr/>
        </p:nvPicPr>
        <p:blipFill>
          <a:blip r:embed="rId7"/>
          <a:stretch>
            <a:fillRect/>
          </a:stretch>
        </p:blipFill>
        <p:spPr>
          <a:xfrm>
            <a:off x="1169349" y="2182805"/>
            <a:ext cx="1003110" cy="1003110"/>
          </a:xfrm>
          <a:prstGeom prst="rect">
            <a:avLst/>
          </a:prstGeom>
        </p:spPr>
      </p:pic>
      <p:pic>
        <p:nvPicPr>
          <p:cNvPr id="22" name="Picture 21" descr="A picture containing text, sign, dark&#10;&#10;Description automatically generated">
            <a:extLst>
              <a:ext uri="{FF2B5EF4-FFF2-40B4-BE49-F238E27FC236}">
                <a16:creationId xmlns:a16="http://schemas.microsoft.com/office/drawing/2014/main" id="{AE43EE08-7215-4FF6-A2A9-E31004AE9B17}"/>
              </a:ext>
            </a:extLst>
          </p:cNvPr>
          <p:cNvPicPr>
            <a:picLocks noChangeAspect="1"/>
          </p:cNvPicPr>
          <p:nvPr/>
        </p:nvPicPr>
        <p:blipFill>
          <a:blip r:embed="rId8"/>
          <a:stretch>
            <a:fillRect/>
          </a:stretch>
        </p:blipFill>
        <p:spPr>
          <a:xfrm>
            <a:off x="7128890" y="2270326"/>
            <a:ext cx="869626" cy="869626"/>
          </a:xfrm>
          <a:prstGeom prst="rect">
            <a:avLst/>
          </a:prstGeom>
        </p:spPr>
      </p:pic>
      <p:pic>
        <p:nvPicPr>
          <p:cNvPr id="23" name="Picture 22" descr="A picture containing text, outdoor, close&#10;&#10;Description automatically generated">
            <a:extLst>
              <a:ext uri="{FF2B5EF4-FFF2-40B4-BE49-F238E27FC236}">
                <a16:creationId xmlns:a16="http://schemas.microsoft.com/office/drawing/2014/main" id="{72C627EC-016C-41EE-B98A-8743D429CC2E}"/>
              </a:ext>
            </a:extLst>
          </p:cNvPr>
          <p:cNvPicPr>
            <a:picLocks noChangeAspect="1"/>
          </p:cNvPicPr>
          <p:nvPr/>
        </p:nvPicPr>
        <p:blipFill>
          <a:blip r:embed="rId9"/>
          <a:stretch>
            <a:fillRect/>
          </a:stretch>
        </p:blipFill>
        <p:spPr>
          <a:xfrm>
            <a:off x="5162050" y="2264083"/>
            <a:ext cx="840555" cy="840555"/>
          </a:xfrm>
          <a:prstGeom prst="rect">
            <a:avLst/>
          </a:prstGeom>
        </p:spPr>
      </p:pic>
      <p:sp>
        <p:nvSpPr>
          <p:cNvPr id="25" name="Rectangle: Rounded Corners 24">
            <a:extLst>
              <a:ext uri="{FF2B5EF4-FFF2-40B4-BE49-F238E27FC236}">
                <a16:creationId xmlns:a16="http://schemas.microsoft.com/office/drawing/2014/main" id="{A7DC19FC-A199-4CAF-9CAF-9D9335F19892}"/>
              </a:ext>
            </a:extLst>
          </p:cNvPr>
          <p:cNvSpPr/>
          <p:nvPr/>
        </p:nvSpPr>
        <p:spPr>
          <a:xfrm>
            <a:off x="303724" y="1126965"/>
            <a:ext cx="8531092" cy="725607"/>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Now that you know what </a:t>
            </a:r>
            <a:r>
              <a:rPr lang="en-GB" sz="1600" b="1" dirty="0"/>
              <a:t>radicalisation </a:t>
            </a:r>
            <a:r>
              <a:rPr lang="en-GB" sz="1600" dirty="0"/>
              <a:t>is, you’re going to find out how it can happen </a:t>
            </a:r>
            <a:r>
              <a:rPr lang="en-GB" sz="1600" b="1" dirty="0"/>
              <a:t>online</a:t>
            </a:r>
            <a:r>
              <a:rPr lang="en-GB" sz="1600" dirty="0"/>
              <a:t>.</a:t>
            </a:r>
          </a:p>
        </p:txBody>
      </p:sp>
      <p:pic>
        <p:nvPicPr>
          <p:cNvPr id="1028" name="Picture 4" descr="Fortnite icon">
            <a:extLst>
              <a:ext uri="{FF2B5EF4-FFF2-40B4-BE49-F238E27FC236}">
                <a16:creationId xmlns:a16="http://schemas.microsoft.com/office/drawing/2014/main" id="{F89A6C07-1AC4-433B-837A-6C940454F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7759" y="2280667"/>
            <a:ext cx="807385" cy="80738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7EE14838-AB17-40B9-A502-FFA7FFEA9EBB}"/>
              </a:ext>
            </a:extLst>
          </p:cNvPr>
          <p:cNvSpPr/>
          <p:nvPr/>
        </p:nvSpPr>
        <p:spPr>
          <a:xfrm>
            <a:off x="303724"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was the first warning sign that you noticed?</a:t>
            </a:r>
            <a:endParaRPr lang="en-GB" dirty="0"/>
          </a:p>
        </p:txBody>
      </p:sp>
      <p:sp>
        <p:nvSpPr>
          <p:cNvPr id="33" name="Rectangle: Rounded Corners 32">
            <a:extLst>
              <a:ext uri="{FF2B5EF4-FFF2-40B4-BE49-F238E27FC236}">
                <a16:creationId xmlns:a16="http://schemas.microsoft.com/office/drawing/2014/main" id="{782CB416-82F9-46D0-BCBA-BFD3EF3A5809}"/>
              </a:ext>
            </a:extLst>
          </p:cNvPr>
          <p:cNvSpPr/>
          <p:nvPr/>
        </p:nvSpPr>
        <p:spPr>
          <a:xfrm>
            <a:off x="6817539"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If you were them, what would you do now?</a:t>
            </a:r>
            <a:endParaRPr lang="en-GB" dirty="0"/>
          </a:p>
        </p:txBody>
      </p:sp>
      <p:pic>
        <p:nvPicPr>
          <p:cNvPr id="34" name="Picture 33" descr="A picture containing text, clipart&#10;&#10;Description automatically generated">
            <a:extLst>
              <a:ext uri="{FF2B5EF4-FFF2-40B4-BE49-F238E27FC236}">
                <a16:creationId xmlns:a16="http://schemas.microsoft.com/office/drawing/2014/main" id="{CE4EF02D-AF06-4B37-9A52-005466E3E825}"/>
              </a:ext>
            </a:extLst>
          </p:cNvPr>
          <p:cNvPicPr>
            <a:picLocks noChangeAspect="1"/>
          </p:cNvPicPr>
          <p:nvPr/>
        </p:nvPicPr>
        <p:blipFill>
          <a:blip r:embed="rId11"/>
          <a:stretch>
            <a:fillRect/>
          </a:stretch>
        </p:blipFill>
        <p:spPr>
          <a:xfrm>
            <a:off x="2464566" y="5559433"/>
            <a:ext cx="952500" cy="952500"/>
          </a:xfrm>
          <a:prstGeom prst="rect">
            <a:avLst/>
          </a:prstGeom>
        </p:spPr>
      </p:pic>
      <p:pic>
        <p:nvPicPr>
          <p:cNvPr id="35" name="Picture 34" descr="A picture containing text, clipart&#10;&#10;Description automatically generated">
            <a:extLst>
              <a:ext uri="{FF2B5EF4-FFF2-40B4-BE49-F238E27FC236}">
                <a16:creationId xmlns:a16="http://schemas.microsoft.com/office/drawing/2014/main" id="{2B6FABFD-CE75-48EA-BEAB-29FC71B8B8A1}"/>
              </a:ext>
            </a:extLst>
          </p:cNvPr>
          <p:cNvPicPr>
            <a:picLocks noChangeAspect="1"/>
          </p:cNvPicPr>
          <p:nvPr/>
        </p:nvPicPr>
        <p:blipFill>
          <a:blip r:embed="rId12"/>
          <a:stretch>
            <a:fillRect/>
          </a:stretch>
        </p:blipFill>
        <p:spPr>
          <a:xfrm>
            <a:off x="5721473" y="5559433"/>
            <a:ext cx="952500" cy="952500"/>
          </a:xfrm>
          <a:prstGeom prst="rect">
            <a:avLst/>
          </a:prstGeom>
        </p:spPr>
      </p:pic>
      <p:sp>
        <p:nvSpPr>
          <p:cNvPr id="36" name="Rectangle: Rounded Corners 35">
            <a:extLst>
              <a:ext uri="{FF2B5EF4-FFF2-40B4-BE49-F238E27FC236}">
                <a16:creationId xmlns:a16="http://schemas.microsoft.com/office/drawing/2014/main" id="{8C73F216-4A32-4E4D-B202-2B0B7C5200B0}"/>
              </a:ext>
            </a:extLst>
          </p:cNvPr>
          <p:cNvSpPr/>
          <p:nvPr/>
        </p:nvSpPr>
        <p:spPr>
          <a:xfrm>
            <a:off x="3560631"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extreme views can you see?</a:t>
            </a:r>
            <a:endParaRPr lang="en-GB" dirty="0"/>
          </a:p>
        </p:txBody>
      </p:sp>
    </p:spTree>
    <p:extLst>
      <p:ext uri="{BB962C8B-B14F-4D97-AF65-F5344CB8AC3E}">
        <p14:creationId xmlns:p14="http://schemas.microsoft.com/office/powerpoint/2010/main" val="33088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P spid="7" grpId="0" animBg="1"/>
      <p:bldP spid="32" grpId="0"/>
      <p:bldP spid="33"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nonymous man and woman silhouettes. Vector icon Anonymous man and woman silhouettes. Vector icon. anonymous stock illustrations">
            <a:extLst>
              <a:ext uri="{FF2B5EF4-FFF2-40B4-BE49-F238E27FC236}">
                <a16:creationId xmlns:a16="http://schemas.microsoft.com/office/drawing/2014/main" id="{E3540B5F-7D6F-42CE-92AB-8B6F41B71ACF}"/>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40206" y="1076281"/>
            <a:ext cx="2675605" cy="29585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1B34412C-ACD6-4C18-86A9-FC60DE99883E}"/>
              </a:ext>
            </a:extLst>
          </p:cNvPr>
          <p:cNvSpPr/>
          <p:nvPr/>
        </p:nvSpPr>
        <p:spPr>
          <a:xfrm>
            <a:off x="3718561" y="2603241"/>
            <a:ext cx="5235010" cy="111025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find school </a:t>
            </a:r>
            <a:r>
              <a:rPr lang="en-GB" sz="1600" b="1" dirty="0"/>
              <a:t>really hard</a:t>
            </a:r>
            <a:r>
              <a:rPr lang="en-GB" sz="1600" dirty="0"/>
              <a:t>, especially when it’s online, and my parents can’t help because they’re </a:t>
            </a:r>
            <a:r>
              <a:rPr lang="en-GB" sz="1600" b="1" dirty="0"/>
              <a:t>always working</a:t>
            </a:r>
            <a:r>
              <a:rPr lang="en-GB" sz="1600" dirty="0"/>
              <a:t>. To be honest, </a:t>
            </a:r>
            <a:r>
              <a:rPr lang="en-GB" sz="1600" b="1" dirty="0"/>
              <a:t>I’m starting to give up</a:t>
            </a:r>
            <a:r>
              <a:rPr lang="en-GB" sz="1600" dirty="0"/>
              <a:t>.</a:t>
            </a:r>
          </a:p>
        </p:txBody>
      </p:sp>
      <p:sp>
        <p:nvSpPr>
          <p:cNvPr id="14" name="Rectangle: Rounded Corners 13">
            <a:extLst>
              <a:ext uri="{FF2B5EF4-FFF2-40B4-BE49-F238E27FC236}">
                <a16:creationId xmlns:a16="http://schemas.microsoft.com/office/drawing/2014/main" id="{419E3CC1-C755-4675-834A-84DF15FFAC24}"/>
              </a:ext>
            </a:extLst>
          </p:cNvPr>
          <p:cNvSpPr/>
          <p:nvPr/>
        </p:nvSpPr>
        <p:spPr>
          <a:xfrm>
            <a:off x="248049" y="3977538"/>
            <a:ext cx="8705521" cy="1125525"/>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Someone </a:t>
            </a:r>
            <a:r>
              <a:rPr lang="en-GB" sz="1600" b="1" dirty="0"/>
              <a:t>added me </a:t>
            </a:r>
            <a:r>
              <a:rPr lang="en-GB" sz="1600" dirty="0"/>
              <a:t>on this game I play and they helped me with some of my schoolwork. They say that when </a:t>
            </a:r>
            <a:r>
              <a:rPr lang="en-GB" sz="1600" b="1" dirty="0"/>
              <a:t>I’m done with school I can go work for them</a:t>
            </a:r>
            <a:r>
              <a:rPr lang="en-GB" sz="1600" dirty="0"/>
              <a:t>. They’ve even given me a free pass on Fortnite! The only thing I have to do to get the pass is </a:t>
            </a:r>
            <a:r>
              <a:rPr lang="en-GB" sz="1600" b="1" dirty="0"/>
              <a:t>watch a private video on “defending our culture” </a:t>
            </a:r>
            <a:r>
              <a:rPr lang="en-GB" sz="1600" dirty="0"/>
              <a:t>and </a:t>
            </a:r>
            <a:r>
              <a:rPr lang="en-GB" sz="1600" b="1" dirty="0"/>
              <a:t>“standing up for our country”</a:t>
            </a:r>
            <a:r>
              <a:rPr lang="en-GB" sz="1600" dirty="0"/>
              <a:t>.</a:t>
            </a:r>
          </a:p>
        </p:txBody>
      </p:sp>
      <p:sp>
        <p:nvSpPr>
          <p:cNvPr id="15" name="Speech Bubble: Rectangle with Corners Rounded 14">
            <a:extLst>
              <a:ext uri="{FF2B5EF4-FFF2-40B4-BE49-F238E27FC236}">
                <a16:creationId xmlns:a16="http://schemas.microsoft.com/office/drawing/2014/main" id="{8C1A6515-FC55-49AF-AAAC-083DA260FB85}"/>
              </a:ext>
            </a:extLst>
          </p:cNvPr>
          <p:cNvSpPr/>
          <p:nvPr/>
        </p:nvSpPr>
        <p:spPr>
          <a:xfrm>
            <a:off x="3718560" y="1208487"/>
            <a:ext cx="5235010" cy="1175117"/>
          </a:xfrm>
          <a:prstGeom prst="wedgeRoundRectCallout">
            <a:avLst>
              <a:gd name="adj1" fmla="val -61449"/>
              <a:gd name="adj2" fmla="val 34316"/>
              <a:gd name="adj3" fmla="val 16667"/>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Since lockdown I’ve </a:t>
            </a:r>
            <a:r>
              <a:rPr lang="en-GB" sz="1600" b="1" dirty="0">
                <a:solidFill>
                  <a:schemeClr val="bg1"/>
                </a:solidFill>
              </a:rPr>
              <a:t>felt so lonely</a:t>
            </a:r>
            <a:r>
              <a:rPr lang="en-GB" sz="1600" dirty="0">
                <a:solidFill>
                  <a:schemeClr val="bg1"/>
                </a:solidFill>
              </a:rPr>
              <a:t>. I only talk to my friends during </a:t>
            </a:r>
            <a:r>
              <a:rPr lang="en-GB" sz="1600" b="1" dirty="0">
                <a:solidFill>
                  <a:schemeClr val="bg1"/>
                </a:solidFill>
              </a:rPr>
              <a:t>online learning</a:t>
            </a:r>
            <a:r>
              <a:rPr lang="en-GB" sz="1600" dirty="0">
                <a:solidFill>
                  <a:schemeClr val="bg1"/>
                </a:solidFill>
              </a:rPr>
              <a:t>, and their parents won’t let them go for a </a:t>
            </a:r>
            <a:r>
              <a:rPr lang="en-GB" sz="1600" b="1" dirty="0">
                <a:solidFill>
                  <a:schemeClr val="bg1"/>
                </a:solidFill>
              </a:rPr>
              <a:t>bike ride </a:t>
            </a:r>
            <a:r>
              <a:rPr lang="en-GB" sz="1600" dirty="0">
                <a:solidFill>
                  <a:schemeClr val="bg1"/>
                </a:solidFill>
              </a:rPr>
              <a:t>or come </a:t>
            </a:r>
            <a:r>
              <a:rPr lang="en-GB" sz="1600" b="1" dirty="0">
                <a:solidFill>
                  <a:schemeClr val="bg1"/>
                </a:solidFill>
              </a:rPr>
              <a:t>play at the park</a:t>
            </a:r>
            <a:r>
              <a:rPr lang="en-GB" sz="1600" dirty="0">
                <a:solidFill>
                  <a:schemeClr val="bg1"/>
                </a:solidFill>
              </a:rPr>
              <a:t>.</a:t>
            </a:r>
          </a:p>
        </p:txBody>
      </p:sp>
      <p:sp>
        <p:nvSpPr>
          <p:cNvPr id="4" name="Rectangle 3">
            <a:extLst>
              <a:ext uri="{FF2B5EF4-FFF2-40B4-BE49-F238E27FC236}">
                <a16:creationId xmlns:a16="http://schemas.microsoft.com/office/drawing/2014/main" id="{CC18E5C5-C854-4D9E-90BC-92048492CA7B}"/>
              </a:ext>
            </a:extLst>
          </p:cNvPr>
          <p:cNvSpPr/>
          <p:nvPr/>
        </p:nvSpPr>
        <p:spPr>
          <a:xfrm>
            <a:off x="-2729" y="5291191"/>
            <a:ext cx="9144000" cy="156680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Pentagon 20">
            <a:extLst>
              <a:ext uri="{FF2B5EF4-FFF2-40B4-BE49-F238E27FC236}">
                <a16:creationId xmlns:a16="http://schemas.microsoft.com/office/drawing/2014/main" id="{5656DC77-F85D-4354-AB6B-004E38969770}"/>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2" name="Text Placeholder 1">
            <a:extLst>
              <a:ext uri="{FF2B5EF4-FFF2-40B4-BE49-F238E27FC236}">
                <a16:creationId xmlns:a16="http://schemas.microsoft.com/office/drawing/2014/main" id="{F32FC432-43EE-40E0-B409-44CF61C5B824}"/>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23" name="Graphic 22" descr="Thought bubble">
            <a:extLst>
              <a:ext uri="{FF2B5EF4-FFF2-40B4-BE49-F238E27FC236}">
                <a16:creationId xmlns:a16="http://schemas.microsoft.com/office/drawing/2014/main" id="{093827FD-41DE-4EBF-8C15-B19E4A5A61D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81055"/>
            <a:ext cx="597300" cy="5973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250013E2-C145-4A8E-937F-FD424F7E7D95}"/>
              </a:ext>
            </a:extLst>
          </p:cNvPr>
          <p:cNvPicPr>
            <a:picLocks noChangeAspect="1"/>
          </p:cNvPicPr>
          <p:nvPr/>
        </p:nvPicPr>
        <p:blipFill>
          <a:blip r:embed="rId6"/>
          <a:stretch>
            <a:fillRect/>
          </a:stretch>
        </p:blipFill>
        <p:spPr>
          <a:xfrm>
            <a:off x="1258936" y="1505712"/>
            <a:ext cx="1242069" cy="1242069"/>
          </a:xfrm>
          <a:prstGeom prst="rect">
            <a:avLst/>
          </a:prstGeom>
        </p:spPr>
      </p:pic>
      <p:sp>
        <p:nvSpPr>
          <p:cNvPr id="36" name="Rectangle: Rounded Corners 35">
            <a:extLst>
              <a:ext uri="{FF2B5EF4-FFF2-40B4-BE49-F238E27FC236}">
                <a16:creationId xmlns:a16="http://schemas.microsoft.com/office/drawing/2014/main" id="{ACBFDFEB-70F2-4A32-921D-DF22912970CE}"/>
              </a:ext>
            </a:extLst>
          </p:cNvPr>
          <p:cNvSpPr/>
          <p:nvPr/>
        </p:nvSpPr>
        <p:spPr>
          <a:xfrm>
            <a:off x="303724"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was the first warning sign that you noticed?</a:t>
            </a:r>
            <a:endParaRPr lang="en-GB" dirty="0"/>
          </a:p>
        </p:txBody>
      </p:sp>
      <p:sp>
        <p:nvSpPr>
          <p:cNvPr id="37" name="Rectangle: Rounded Corners 36">
            <a:extLst>
              <a:ext uri="{FF2B5EF4-FFF2-40B4-BE49-F238E27FC236}">
                <a16:creationId xmlns:a16="http://schemas.microsoft.com/office/drawing/2014/main" id="{5641E4C6-F0A9-4888-9531-9BBA4D6DC8D3}"/>
              </a:ext>
            </a:extLst>
          </p:cNvPr>
          <p:cNvSpPr/>
          <p:nvPr/>
        </p:nvSpPr>
        <p:spPr>
          <a:xfrm>
            <a:off x="6817539"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If you were them, what would you do now?</a:t>
            </a:r>
            <a:endParaRPr lang="en-GB" dirty="0"/>
          </a:p>
        </p:txBody>
      </p:sp>
      <p:pic>
        <p:nvPicPr>
          <p:cNvPr id="38" name="Picture 37" descr="A picture containing text, clipart&#10;&#10;Description automatically generated">
            <a:extLst>
              <a:ext uri="{FF2B5EF4-FFF2-40B4-BE49-F238E27FC236}">
                <a16:creationId xmlns:a16="http://schemas.microsoft.com/office/drawing/2014/main" id="{57507601-57A8-419D-8ACA-8B06A67E0C1C}"/>
              </a:ext>
            </a:extLst>
          </p:cNvPr>
          <p:cNvPicPr>
            <a:picLocks noChangeAspect="1"/>
          </p:cNvPicPr>
          <p:nvPr/>
        </p:nvPicPr>
        <p:blipFill>
          <a:blip r:embed="rId7"/>
          <a:stretch>
            <a:fillRect/>
          </a:stretch>
        </p:blipFill>
        <p:spPr>
          <a:xfrm>
            <a:off x="2464566" y="5559433"/>
            <a:ext cx="952500" cy="952500"/>
          </a:xfrm>
          <a:prstGeom prst="rect">
            <a:avLst/>
          </a:prstGeom>
        </p:spPr>
      </p:pic>
      <p:pic>
        <p:nvPicPr>
          <p:cNvPr id="39" name="Picture 38" descr="A picture containing text, clipart&#10;&#10;Description automatically generated">
            <a:extLst>
              <a:ext uri="{FF2B5EF4-FFF2-40B4-BE49-F238E27FC236}">
                <a16:creationId xmlns:a16="http://schemas.microsoft.com/office/drawing/2014/main" id="{2EA1E767-7219-46B1-AF27-75477615D79F}"/>
              </a:ext>
            </a:extLst>
          </p:cNvPr>
          <p:cNvPicPr>
            <a:picLocks noChangeAspect="1"/>
          </p:cNvPicPr>
          <p:nvPr/>
        </p:nvPicPr>
        <p:blipFill>
          <a:blip r:embed="rId8"/>
          <a:stretch>
            <a:fillRect/>
          </a:stretch>
        </p:blipFill>
        <p:spPr>
          <a:xfrm>
            <a:off x="5721473" y="5559433"/>
            <a:ext cx="952500" cy="952500"/>
          </a:xfrm>
          <a:prstGeom prst="rect">
            <a:avLst/>
          </a:prstGeom>
        </p:spPr>
      </p:pic>
      <p:sp>
        <p:nvSpPr>
          <p:cNvPr id="40" name="Rectangle: Rounded Corners 39">
            <a:extLst>
              <a:ext uri="{FF2B5EF4-FFF2-40B4-BE49-F238E27FC236}">
                <a16:creationId xmlns:a16="http://schemas.microsoft.com/office/drawing/2014/main" id="{15CC52A1-E69D-4934-9870-ED9F8D965D41}"/>
              </a:ext>
            </a:extLst>
          </p:cNvPr>
          <p:cNvSpPr/>
          <p:nvPr/>
        </p:nvSpPr>
        <p:spPr>
          <a:xfrm>
            <a:off x="3560631"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extreme views can you see?</a:t>
            </a:r>
            <a:endParaRPr lang="en-GB" dirty="0"/>
          </a:p>
        </p:txBody>
      </p:sp>
    </p:spTree>
    <p:extLst>
      <p:ext uri="{BB962C8B-B14F-4D97-AF65-F5344CB8AC3E}">
        <p14:creationId xmlns:p14="http://schemas.microsoft.com/office/powerpoint/2010/main" val="14803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P spid="36" grpId="0"/>
      <p:bldP spid="37"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Anonymous man and woman silhouettes. Vector icon Anonymous man and woman silhouettes. Vector icon. anonymous stock illustrations">
            <a:extLst>
              <a:ext uri="{FF2B5EF4-FFF2-40B4-BE49-F238E27FC236}">
                <a16:creationId xmlns:a16="http://schemas.microsoft.com/office/drawing/2014/main" id="{C799E0EA-8573-4CF3-85D4-EED96B34756B}"/>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058616" y="1048608"/>
            <a:ext cx="2456734" cy="29502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1B34412C-ACD6-4C18-86A9-FC60DE99883E}"/>
              </a:ext>
            </a:extLst>
          </p:cNvPr>
          <p:cNvSpPr/>
          <p:nvPr/>
        </p:nvSpPr>
        <p:spPr>
          <a:xfrm>
            <a:off x="248049" y="2647648"/>
            <a:ext cx="5213665" cy="106584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guys are nice, and really good at the game, but they sometimes </a:t>
            </a:r>
            <a:r>
              <a:rPr lang="en-GB" sz="1600" b="1" dirty="0"/>
              <a:t>make horrible comments if someone from another country wins the game. </a:t>
            </a:r>
          </a:p>
        </p:txBody>
      </p:sp>
      <p:sp>
        <p:nvSpPr>
          <p:cNvPr id="14" name="Rectangle: Rounded Corners 13">
            <a:extLst>
              <a:ext uri="{FF2B5EF4-FFF2-40B4-BE49-F238E27FC236}">
                <a16:creationId xmlns:a16="http://schemas.microsoft.com/office/drawing/2014/main" id="{419E3CC1-C755-4675-834A-84DF15FFAC24}"/>
              </a:ext>
            </a:extLst>
          </p:cNvPr>
          <p:cNvSpPr/>
          <p:nvPr/>
        </p:nvSpPr>
        <p:spPr>
          <a:xfrm>
            <a:off x="248049" y="3977538"/>
            <a:ext cx="8705521" cy="1125525"/>
          </a:xfrm>
          <a:prstGeom prst="roundRect">
            <a:avLst/>
          </a:prstGeom>
          <a:solidFill>
            <a:schemeClr val="bg1">
              <a:lumMod val="95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Last week, they kicked one of my friends out of the group because he </a:t>
            </a:r>
            <a:r>
              <a:rPr lang="en-GB" sz="1600" b="1" dirty="0"/>
              <a:t>didn’t have the same skin colour</a:t>
            </a:r>
            <a:r>
              <a:rPr lang="en-GB" sz="1600" dirty="0"/>
              <a:t> as us. They said that my friend should “</a:t>
            </a:r>
            <a:r>
              <a:rPr lang="en-GB" sz="1600" b="1" dirty="0"/>
              <a:t>join a group with their own people” </a:t>
            </a:r>
            <a:r>
              <a:rPr lang="en-GB" sz="1600" dirty="0"/>
              <a:t>instead, as they would </a:t>
            </a:r>
            <a:r>
              <a:rPr lang="en-GB" sz="1600" b="1" dirty="0"/>
              <a:t>“fit in better there.”</a:t>
            </a:r>
          </a:p>
        </p:txBody>
      </p:sp>
      <p:sp>
        <p:nvSpPr>
          <p:cNvPr id="15" name="Speech Bubble: Rectangle with Corners Rounded 14">
            <a:extLst>
              <a:ext uri="{FF2B5EF4-FFF2-40B4-BE49-F238E27FC236}">
                <a16:creationId xmlns:a16="http://schemas.microsoft.com/office/drawing/2014/main" id="{8C1A6515-FC55-49AF-AAAC-083DA260FB85}"/>
              </a:ext>
            </a:extLst>
          </p:cNvPr>
          <p:cNvSpPr/>
          <p:nvPr/>
        </p:nvSpPr>
        <p:spPr>
          <a:xfrm>
            <a:off x="248049" y="1208487"/>
            <a:ext cx="5235010" cy="1175117"/>
          </a:xfrm>
          <a:prstGeom prst="wedgeRoundRectCallout">
            <a:avLst>
              <a:gd name="adj1" fmla="val 61801"/>
              <a:gd name="adj2" fmla="val 23824"/>
              <a:gd name="adj3" fmla="val 16667"/>
            </a:avLst>
          </a:prstGeom>
          <a:solidFill>
            <a:schemeClr val="accent6">
              <a:lumMod val="7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I’ve been </a:t>
            </a:r>
            <a:r>
              <a:rPr lang="en-GB" sz="1600" b="1" dirty="0">
                <a:solidFill>
                  <a:schemeClr val="bg1"/>
                </a:solidFill>
              </a:rPr>
              <a:t>gaming more since lockdown</a:t>
            </a:r>
            <a:r>
              <a:rPr lang="en-GB" sz="1600" dirty="0">
                <a:solidFill>
                  <a:schemeClr val="bg1"/>
                </a:solidFill>
              </a:rPr>
              <a:t> began. I watch a lot of streams, and am part of a </a:t>
            </a:r>
            <a:r>
              <a:rPr lang="en-GB" sz="1600" b="1" dirty="0">
                <a:solidFill>
                  <a:schemeClr val="bg1"/>
                </a:solidFill>
              </a:rPr>
              <a:t>group</a:t>
            </a:r>
            <a:r>
              <a:rPr lang="en-GB" sz="1600" dirty="0">
                <a:solidFill>
                  <a:schemeClr val="bg1"/>
                </a:solidFill>
              </a:rPr>
              <a:t> that talks about them too.</a:t>
            </a:r>
          </a:p>
        </p:txBody>
      </p:sp>
      <p:sp>
        <p:nvSpPr>
          <p:cNvPr id="4" name="Rectangle 3">
            <a:extLst>
              <a:ext uri="{FF2B5EF4-FFF2-40B4-BE49-F238E27FC236}">
                <a16:creationId xmlns:a16="http://schemas.microsoft.com/office/drawing/2014/main" id="{CC18E5C5-C854-4D9E-90BC-92048492CA7B}"/>
              </a:ext>
            </a:extLst>
          </p:cNvPr>
          <p:cNvSpPr/>
          <p:nvPr/>
        </p:nvSpPr>
        <p:spPr>
          <a:xfrm>
            <a:off x="-2729" y="5291191"/>
            <a:ext cx="9144000" cy="156680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Pentagon 20">
            <a:extLst>
              <a:ext uri="{FF2B5EF4-FFF2-40B4-BE49-F238E27FC236}">
                <a16:creationId xmlns:a16="http://schemas.microsoft.com/office/drawing/2014/main" id="{5656DC77-F85D-4354-AB6B-004E38969770}"/>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2" name="Text Placeholder 1">
            <a:extLst>
              <a:ext uri="{FF2B5EF4-FFF2-40B4-BE49-F238E27FC236}">
                <a16:creationId xmlns:a16="http://schemas.microsoft.com/office/drawing/2014/main" id="{F32FC432-43EE-40E0-B409-44CF61C5B824}"/>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23" name="Graphic 22" descr="Thought bubble">
            <a:extLst>
              <a:ext uri="{FF2B5EF4-FFF2-40B4-BE49-F238E27FC236}">
                <a16:creationId xmlns:a16="http://schemas.microsoft.com/office/drawing/2014/main" id="{093827FD-41DE-4EBF-8C15-B19E4A5A61D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81055"/>
            <a:ext cx="597300" cy="597300"/>
          </a:xfrm>
          <a:prstGeom prst="rect">
            <a:avLst/>
          </a:prstGeom>
        </p:spPr>
      </p:pic>
      <p:sp>
        <p:nvSpPr>
          <p:cNvPr id="31" name="Rectangle 30">
            <a:extLst>
              <a:ext uri="{FF2B5EF4-FFF2-40B4-BE49-F238E27FC236}">
                <a16:creationId xmlns:a16="http://schemas.microsoft.com/office/drawing/2014/main" id="{577A4CA4-A318-452E-A2F7-FD5A7CFDD1B0}"/>
              </a:ext>
            </a:extLst>
          </p:cNvPr>
          <p:cNvSpPr/>
          <p:nvPr/>
        </p:nvSpPr>
        <p:spPr>
          <a:xfrm>
            <a:off x="6934924" y="1585609"/>
            <a:ext cx="796822" cy="797995"/>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3" name="Picture 4" descr="Fortnite icon">
            <a:extLst>
              <a:ext uri="{FF2B5EF4-FFF2-40B4-BE49-F238E27FC236}">
                <a16:creationId xmlns:a16="http://schemas.microsoft.com/office/drawing/2014/main" id="{BF596366-C246-40F4-8566-ED6CC2DE0E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355" y="1433785"/>
            <a:ext cx="1089960" cy="108996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4EC4D1D-F30D-494A-AADB-9513228C7FC0}"/>
              </a:ext>
            </a:extLst>
          </p:cNvPr>
          <p:cNvSpPr/>
          <p:nvPr/>
        </p:nvSpPr>
        <p:spPr>
          <a:xfrm>
            <a:off x="303724"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was the first warning sign that you noticed?</a:t>
            </a:r>
            <a:endParaRPr lang="en-GB" dirty="0"/>
          </a:p>
        </p:txBody>
      </p:sp>
      <p:sp>
        <p:nvSpPr>
          <p:cNvPr id="35" name="Rectangle: Rounded Corners 34">
            <a:extLst>
              <a:ext uri="{FF2B5EF4-FFF2-40B4-BE49-F238E27FC236}">
                <a16:creationId xmlns:a16="http://schemas.microsoft.com/office/drawing/2014/main" id="{E00CF6FE-969D-4034-AADF-8CDEACDA7AA3}"/>
              </a:ext>
            </a:extLst>
          </p:cNvPr>
          <p:cNvSpPr/>
          <p:nvPr/>
        </p:nvSpPr>
        <p:spPr>
          <a:xfrm>
            <a:off x="6817539"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If you were them, what would you do now?</a:t>
            </a:r>
            <a:endParaRPr lang="en-GB" dirty="0"/>
          </a:p>
        </p:txBody>
      </p:sp>
      <p:pic>
        <p:nvPicPr>
          <p:cNvPr id="36" name="Picture 35" descr="A picture containing text, clipart&#10;&#10;Description automatically generated">
            <a:extLst>
              <a:ext uri="{FF2B5EF4-FFF2-40B4-BE49-F238E27FC236}">
                <a16:creationId xmlns:a16="http://schemas.microsoft.com/office/drawing/2014/main" id="{603A612B-1449-4F8D-AC6C-2A8DC95F1C8A}"/>
              </a:ext>
            </a:extLst>
          </p:cNvPr>
          <p:cNvPicPr>
            <a:picLocks noChangeAspect="1"/>
          </p:cNvPicPr>
          <p:nvPr/>
        </p:nvPicPr>
        <p:blipFill>
          <a:blip r:embed="rId7"/>
          <a:stretch>
            <a:fillRect/>
          </a:stretch>
        </p:blipFill>
        <p:spPr>
          <a:xfrm>
            <a:off x="2464566" y="5559433"/>
            <a:ext cx="952500" cy="952500"/>
          </a:xfrm>
          <a:prstGeom prst="rect">
            <a:avLst/>
          </a:prstGeom>
        </p:spPr>
      </p:pic>
      <p:pic>
        <p:nvPicPr>
          <p:cNvPr id="37" name="Picture 36" descr="A picture containing text, clipart&#10;&#10;Description automatically generated">
            <a:extLst>
              <a:ext uri="{FF2B5EF4-FFF2-40B4-BE49-F238E27FC236}">
                <a16:creationId xmlns:a16="http://schemas.microsoft.com/office/drawing/2014/main" id="{2447506F-A063-4CFB-86A5-010202014608}"/>
              </a:ext>
            </a:extLst>
          </p:cNvPr>
          <p:cNvPicPr>
            <a:picLocks noChangeAspect="1"/>
          </p:cNvPicPr>
          <p:nvPr/>
        </p:nvPicPr>
        <p:blipFill>
          <a:blip r:embed="rId8"/>
          <a:stretch>
            <a:fillRect/>
          </a:stretch>
        </p:blipFill>
        <p:spPr>
          <a:xfrm>
            <a:off x="5721473" y="5559433"/>
            <a:ext cx="952500" cy="952500"/>
          </a:xfrm>
          <a:prstGeom prst="rect">
            <a:avLst/>
          </a:prstGeom>
        </p:spPr>
      </p:pic>
      <p:sp>
        <p:nvSpPr>
          <p:cNvPr id="38" name="Rectangle: Rounded Corners 37">
            <a:extLst>
              <a:ext uri="{FF2B5EF4-FFF2-40B4-BE49-F238E27FC236}">
                <a16:creationId xmlns:a16="http://schemas.microsoft.com/office/drawing/2014/main" id="{F4058DF6-5F6F-49BC-B3BD-B15FB1041261}"/>
              </a:ext>
            </a:extLst>
          </p:cNvPr>
          <p:cNvSpPr/>
          <p:nvPr/>
        </p:nvSpPr>
        <p:spPr>
          <a:xfrm>
            <a:off x="3560631"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extreme views can you see?</a:t>
            </a:r>
            <a:endParaRPr lang="en-GB" dirty="0"/>
          </a:p>
        </p:txBody>
      </p:sp>
    </p:spTree>
    <p:extLst>
      <p:ext uri="{BB962C8B-B14F-4D97-AF65-F5344CB8AC3E}">
        <p14:creationId xmlns:p14="http://schemas.microsoft.com/office/powerpoint/2010/main" val="22264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P spid="34" grpId="0"/>
      <p:bldP spid="35"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Anonymous man and woman silhouettes. Vector icon Anonymous man and woman silhouettes. Vector icon. anonymous stock illustrations">
            <a:extLst>
              <a:ext uri="{FF2B5EF4-FFF2-40B4-BE49-F238E27FC236}">
                <a16:creationId xmlns:a16="http://schemas.microsoft.com/office/drawing/2014/main" id="{2FB00DC5-35EE-4B39-8E4D-E92BC0A9B0B1}"/>
              </a:ext>
            </a:extLst>
          </p:cNvPr>
          <p:cNvPicPr>
            <a:picLocks noChangeAspect="1" noChangeArrowheads="1"/>
          </p:cNvPicPr>
          <p:nvPr/>
        </p:nvPicPr>
        <p:blipFill rotWithShape="1">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476051" y="1033048"/>
            <a:ext cx="2847393" cy="3028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1B34412C-ACD6-4C18-86A9-FC60DE99883E}"/>
              </a:ext>
            </a:extLst>
          </p:cNvPr>
          <p:cNvSpPr/>
          <p:nvPr/>
        </p:nvSpPr>
        <p:spPr>
          <a:xfrm>
            <a:off x="3739905" y="2583949"/>
            <a:ext cx="5213665" cy="114176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I’ve been trying to make them </a:t>
            </a:r>
            <a:r>
              <a:rPr lang="en-GB" sz="1600" b="1" dirty="0"/>
              <a:t>funny</a:t>
            </a:r>
            <a:r>
              <a:rPr lang="en-GB" sz="1600" dirty="0"/>
              <a:t>, but also use the news to help make sure they’re true. </a:t>
            </a:r>
            <a:r>
              <a:rPr lang="en-GB" sz="1600" b="1" dirty="0"/>
              <a:t>I keep getting comments that say that I’m a liar</a:t>
            </a:r>
            <a:r>
              <a:rPr lang="en-GB" sz="1600" dirty="0"/>
              <a:t>.</a:t>
            </a:r>
          </a:p>
        </p:txBody>
      </p:sp>
      <p:sp>
        <p:nvSpPr>
          <p:cNvPr id="14" name="Rectangle: Rounded Corners 13">
            <a:extLst>
              <a:ext uri="{FF2B5EF4-FFF2-40B4-BE49-F238E27FC236}">
                <a16:creationId xmlns:a16="http://schemas.microsoft.com/office/drawing/2014/main" id="{419E3CC1-C755-4675-834A-84DF15FFAC24}"/>
              </a:ext>
            </a:extLst>
          </p:cNvPr>
          <p:cNvSpPr/>
          <p:nvPr/>
        </p:nvSpPr>
        <p:spPr>
          <a:xfrm>
            <a:off x="248049" y="3977538"/>
            <a:ext cx="8705521" cy="1125525"/>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comments say that </a:t>
            </a:r>
            <a:r>
              <a:rPr lang="en-GB" sz="1600" b="1" dirty="0"/>
              <a:t>vaccines are dangerous</a:t>
            </a:r>
            <a:r>
              <a:rPr lang="en-GB" sz="1600" dirty="0"/>
              <a:t>, and that the pandemic is </a:t>
            </a:r>
            <a:r>
              <a:rPr lang="en-GB" sz="1600" b="1" dirty="0"/>
              <a:t>“just a big plan by the Government.” </a:t>
            </a:r>
            <a:r>
              <a:rPr lang="en-GB" sz="1600" dirty="0"/>
              <a:t>At first I thought they were just trolls, but they </a:t>
            </a:r>
            <a:r>
              <a:rPr lang="en-GB" sz="1600" b="1" dirty="0"/>
              <a:t>sent me some videos </a:t>
            </a:r>
            <a:r>
              <a:rPr lang="en-GB" sz="1600" dirty="0"/>
              <a:t>to watch and now </a:t>
            </a:r>
            <a:r>
              <a:rPr lang="en-GB" sz="1600" b="1" dirty="0"/>
              <a:t>I’m not sure what to believe.</a:t>
            </a:r>
          </a:p>
        </p:txBody>
      </p:sp>
      <p:sp>
        <p:nvSpPr>
          <p:cNvPr id="15" name="Speech Bubble: Rectangle with Corners Rounded 14">
            <a:extLst>
              <a:ext uri="{FF2B5EF4-FFF2-40B4-BE49-F238E27FC236}">
                <a16:creationId xmlns:a16="http://schemas.microsoft.com/office/drawing/2014/main" id="{8C1A6515-FC55-49AF-AAAC-083DA260FB85}"/>
              </a:ext>
            </a:extLst>
          </p:cNvPr>
          <p:cNvSpPr/>
          <p:nvPr/>
        </p:nvSpPr>
        <p:spPr>
          <a:xfrm>
            <a:off x="3718560" y="1208487"/>
            <a:ext cx="5235010" cy="1175117"/>
          </a:xfrm>
          <a:prstGeom prst="wedgeRoundRectCallout">
            <a:avLst>
              <a:gd name="adj1" fmla="val -61449"/>
              <a:gd name="adj2" fmla="val 34316"/>
              <a:gd name="adj3" fmla="val 16667"/>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When I’m older I want to be a </a:t>
            </a:r>
            <a:r>
              <a:rPr lang="en-GB" sz="1600" b="1" dirty="0">
                <a:solidFill>
                  <a:schemeClr val="bg1"/>
                </a:solidFill>
              </a:rPr>
              <a:t>TV presenter</a:t>
            </a:r>
            <a:r>
              <a:rPr lang="en-GB" sz="1600" dirty="0">
                <a:solidFill>
                  <a:schemeClr val="bg1"/>
                </a:solidFill>
              </a:rPr>
              <a:t>, so I’m practising now by </a:t>
            </a:r>
            <a:r>
              <a:rPr lang="en-GB" sz="1600" b="1" dirty="0">
                <a:solidFill>
                  <a:schemeClr val="bg1"/>
                </a:solidFill>
              </a:rPr>
              <a:t>making videos on my favourite app</a:t>
            </a:r>
            <a:r>
              <a:rPr lang="en-GB" sz="1600" dirty="0">
                <a:solidFill>
                  <a:schemeClr val="bg1"/>
                </a:solidFill>
              </a:rPr>
              <a:t>. I post short videos that tell people what’s been </a:t>
            </a:r>
            <a:r>
              <a:rPr lang="en-GB" sz="1600" b="1" dirty="0">
                <a:solidFill>
                  <a:schemeClr val="bg1"/>
                </a:solidFill>
              </a:rPr>
              <a:t>happening in the news</a:t>
            </a:r>
            <a:r>
              <a:rPr lang="en-GB" sz="1600" dirty="0">
                <a:solidFill>
                  <a:schemeClr val="bg1"/>
                </a:solidFill>
              </a:rPr>
              <a:t>!</a:t>
            </a:r>
          </a:p>
        </p:txBody>
      </p:sp>
      <p:sp>
        <p:nvSpPr>
          <p:cNvPr id="4" name="Rectangle 3">
            <a:extLst>
              <a:ext uri="{FF2B5EF4-FFF2-40B4-BE49-F238E27FC236}">
                <a16:creationId xmlns:a16="http://schemas.microsoft.com/office/drawing/2014/main" id="{CC18E5C5-C854-4D9E-90BC-92048492CA7B}"/>
              </a:ext>
            </a:extLst>
          </p:cNvPr>
          <p:cNvSpPr/>
          <p:nvPr/>
        </p:nvSpPr>
        <p:spPr>
          <a:xfrm>
            <a:off x="-2729" y="5291191"/>
            <a:ext cx="9144000" cy="156680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Pentagon 20">
            <a:extLst>
              <a:ext uri="{FF2B5EF4-FFF2-40B4-BE49-F238E27FC236}">
                <a16:creationId xmlns:a16="http://schemas.microsoft.com/office/drawing/2014/main" id="{5656DC77-F85D-4354-AB6B-004E38969770}"/>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2" name="Text Placeholder 1">
            <a:extLst>
              <a:ext uri="{FF2B5EF4-FFF2-40B4-BE49-F238E27FC236}">
                <a16:creationId xmlns:a16="http://schemas.microsoft.com/office/drawing/2014/main" id="{F32FC432-43EE-40E0-B409-44CF61C5B824}"/>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23" name="Graphic 22" descr="Thought bubble">
            <a:extLst>
              <a:ext uri="{FF2B5EF4-FFF2-40B4-BE49-F238E27FC236}">
                <a16:creationId xmlns:a16="http://schemas.microsoft.com/office/drawing/2014/main" id="{093827FD-41DE-4EBF-8C15-B19E4A5A61D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81055"/>
            <a:ext cx="597300" cy="597300"/>
          </a:xfrm>
          <a:prstGeom prst="rect">
            <a:avLst/>
          </a:prstGeom>
        </p:spPr>
      </p:pic>
      <p:pic>
        <p:nvPicPr>
          <p:cNvPr id="25" name="Picture 24" descr="A picture containing text, outdoor, close&#10;&#10;Description automatically generated">
            <a:extLst>
              <a:ext uri="{FF2B5EF4-FFF2-40B4-BE49-F238E27FC236}">
                <a16:creationId xmlns:a16="http://schemas.microsoft.com/office/drawing/2014/main" id="{55752E95-E5DD-455E-99BB-5D220146AE40}"/>
              </a:ext>
            </a:extLst>
          </p:cNvPr>
          <p:cNvPicPr>
            <a:picLocks noChangeAspect="1"/>
          </p:cNvPicPr>
          <p:nvPr/>
        </p:nvPicPr>
        <p:blipFill>
          <a:blip r:embed="rId6"/>
          <a:stretch>
            <a:fillRect/>
          </a:stretch>
        </p:blipFill>
        <p:spPr>
          <a:xfrm>
            <a:off x="1460215" y="1543159"/>
            <a:ext cx="1040790" cy="1040790"/>
          </a:xfrm>
          <a:prstGeom prst="rect">
            <a:avLst/>
          </a:prstGeom>
        </p:spPr>
      </p:pic>
      <p:sp>
        <p:nvSpPr>
          <p:cNvPr id="17" name="Rectangle: Rounded Corners 16">
            <a:extLst>
              <a:ext uri="{FF2B5EF4-FFF2-40B4-BE49-F238E27FC236}">
                <a16:creationId xmlns:a16="http://schemas.microsoft.com/office/drawing/2014/main" id="{3241DEAF-799B-473A-A17E-DCBF5270D111}"/>
              </a:ext>
            </a:extLst>
          </p:cNvPr>
          <p:cNvSpPr/>
          <p:nvPr/>
        </p:nvSpPr>
        <p:spPr>
          <a:xfrm>
            <a:off x="303724"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was the first warning sign that you noticed?</a:t>
            </a:r>
            <a:endParaRPr lang="en-GB" dirty="0"/>
          </a:p>
        </p:txBody>
      </p:sp>
      <p:sp>
        <p:nvSpPr>
          <p:cNvPr id="27" name="Rectangle: Rounded Corners 26">
            <a:extLst>
              <a:ext uri="{FF2B5EF4-FFF2-40B4-BE49-F238E27FC236}">
                <a16:creationId xmlns:a16="http://schemas.microsoft.com/office/drawing/2014/main" id="{CA0CCB05-FF29-45FE-8D5D-DE5B808B8B1B}"/>
              </a:ext>
            </a:extLst>
          </p:cNvPr>
          <p:cNvSpPr/>
          <p:nvPr/>
        </p:nvSpPr>
        <p:spPr>
          <a:xfrm>
            <a:off x="6817539"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If you were them, what would you do now?</a:t>
            </a:r>
            <a:endParaRPr lang="en-GB" dirty="0"/>
          </a:p>
        </p:txBody>
      </p:sp>
      <p:pic>
        <p:nvPicPr>
          <p:cNvPr id="28" name="Picture 27" descr="A picture containing text, clipart&#10;&#10;Description automatically generated">
            <a:extLst>
              <a:ext uri="{FF2B5EF4-FFF2-40B4-BE49-F238E27FC236}">
                <a16:creationId xmlns:a16="http://schemas.microsoft.com/office/drawing/2014/main" id="{16BD48BA-6B21-4275-BEA2-6F12433A990C}"/>
              </a:ext>
            </a:extLst>
          </p:cNvPr>
          <p:cNvPicPr>
            <a:picLocks noChangeAspect="1"/>
          </p:cNvPicPr>
          <p:nvPr/>
        </p:nvPicPr>
        <p:blipFill>
          <a:blip r:embed="rId7"/>
          <a:stretch>
            <a:fillRect/>
          </a:stretch>
        </p:blipFill>
        <p:spPr>
          <a:xfrm>
            <a:off x="2464566" y="5559433"/>
            <a:ext cx="952500" cy="952500"/>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D3685950-9A54-42D8-B4BE-AFD8709D59F9}"/>
              </a:ext>
            </a:extLst>
          </p:cNvPr>
          <p:cNvPicPr>
            <a:picLocks noChangeAspect="1"/>
          </p:cNvPicPr>
          <p:nvPr/>
        </p:nvPicPr>
        <p:blipFill>
          <a:blip r:embed="rId8"/>
          <a:stretch>
            <a:fillRect/>
          </a:stretch>
        </p:blipFill>
        <p:spPr>
          <a:xfrm>
            <a:off x="5721473" y="5559433"/>
            <a:ext cx="952500" cy="952500"/>
          </a:xfrm>
          <a:prstGeom prst="rect">
            <a:avLst/>
          </a:prstGeom>
        </p:spPr>
      </p:pic>
      <p:sp>
        <p:nvSpPr>
          <p:cNvPr id="30" name="Rectangle: Rounded Corners 29">
            <a:extLst>
              <a:ext uri="{FF2B5EF4-FFF2-40B4-BE49-F238E27FC236}">
                <a16:creationId xmlns:a16="http://schemas.microsoft.com/office/drawing/2014/main" id="{611FAA87-2E1B-4624-B006-7CD27CBB500D}"/>
              </a:ext>
            </a:extLst>
          </p:cNvPr>
          <p:cNvSpPr/>
          <p:nvPr/>
        </p:nvSpPr>
        <p:spPr>
          <a:xfrm>
            <a:off x="3560631"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extreme views can you see?</a:t>
            </a:r>
            <a:endParaRPr lang="en-GB" dirty="0"/>
          </a:p>
        </p:txBody>
      </p:sp>
    </p:spTree>
    <p:extLst>
      <p:ext uri="{BB962C8B-B14F-4D97-AF65-F5344CB8AC3E}">
        <p14:creationId xmlns:p14="http://schemas.microsoft.com/office/powerpoint/2010/main" val="35681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P spid="17" grpId="0"/>
      <p:bldP spid="27"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Anonymous man and woman silhouettes. Vector icon Anonymous man and woman silhouettes. Vector icon. anonymous stock illustrations">
            <a:extLst>
              <a:ext uri="{FF2B5EF4-FFF2-40B4-BE49-F238E27FC236}">
                <a16:creationId xmlns:a16="http://schemas.microsoft.com/office/drawing/2014/main" id="{C799E0EA-8573-4CF3-85D4-EED96B34756B}"/>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6058616" y="1048608"/>
            <a:ext cx="2456734" cy="29502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1B34412C-ACD6-4C18-86A9-FC60DE99883E}"/>
              </a:ext>
            </a:extLst>
          </p:cNvPr>
          <p:cNvSpPr/>
          <p:nvPr/>
        </p:nvSpPr>
        <p:spPr>
          <a:xfrm>
            <a:off x="248049" y="2647648"/>
            <a:ext cx="5213665" cy="1065846"/>
          </a:xfrm>
          <a:prstGeom prst="roundRect">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Making things and building models</a:t>
            </a:r>
            <a:r>
              <a:rPr lang="en-GB" sz="1600" dirty="0"/>
              <a:t> usually makes me feel better, so I started </a:t>
            </a:r>
            <a:r>
              <a:rPr lang="en-GB" sz="1600" b="1" dirty="0"/>
              <a:t>playing Minecraft </a:t>
            </a:r>
            <a:r>
              <a:rPr lang="en-GB" sz="1600" dirty="0"/>
              <a:t>and made some </a:t>
            </a:r>
            <a:r>
              <a:rPr lang="en-GB" sz="1600" b="1" dirty="0"/>
              <a:t>new friends</a:t>
            </a:r>
            <a:r>
              <a:rPr lang="en-GB" sz="1600" dirty="0"/>
              <a:t>. It </a:t>
            </a:r>
            <a:r>
              <a:rPr lang="en-GB" sz="1600" b="1" dirty="0"/>
              <a:t>helps to talk about my anger </a:t>
            </a:r>
            <a:r>
              <a:rPr lang="en-GB" sz="1600" dirty="0"/>
              <a:t>– particularly when I’ve had a bad day.</a:t>
            </a:r>
          </a:p>
        </p:txBody>
      </p:sp>
      <p:sp>
        <p:nvSpPr>
          <p:cNvPr id="14" name="Rectangle: Rounded Corners 13">
            <a:extLst>
              <a:ext uri="{FF2B5EF4-FFF2-40B4-BE49-F238E27FC236}">
                <a16:creationId xmlns:a16="http://schemas.microsoft.com/office/drawing/2014/main" id="{419E3CC1-C755-4675-834A-84DF15FFAC24}"/>
              </a:ext>
            </a:extLst>
          </p:cNvPr>
          <p:cNvSpPr/>
          <p:nvPr/>
        </p:nvSpPr>
        <p:spPr>
          <a:xfrm>
            <a:off x="248049" y="3977538"/>
            <a:ext cx="8705521" cy="1125525"/>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My new friends say my </a:t>
            </a:r>
            <a:r>
              <a:rPr lang="en-GB" sz="1600" b="1" dirty="0"/>
              <a:t>anger is normal </a:t>
            </a:r>
            <a:r>
              <a:rPr lang="en-GB" sz="1600" dirty="0"/>
              <a:t>and there’s </a:t>
            </a:r>
            <a:r>
              <a:rPr lang="en-GB" sz="1600" b="1" dirty="0"/>
              <a:t>so much to be angry about</a:t>
            </a:r>
            <a:r>
              <a:rPr lang="en-GB" sz="1600" dirty="0"/>
              <a:t>. They say we need to </a:t>
            </a:r>
            <a:r>
              <a:rPr lang="en-GB" sz="1600" b="1" dirty="0"/>
              <a:t>join together and start planning a fight against the Government</a:t>
            </a:r>
            <a:r>
              <a:rPr lang="en-GB" sz="1600" dirty="0"/>
              <a:t>, so that we can make our voices heard and fix the problems in the world. </a:t>
            </a:r>
          </a:p>
        </p:txBody>
      </p:sp>
      <p:sp>
        <p:nvSpPr>
          <p:cNvPr id="15" name="Speech Bubble: Rectangle with Corners Rounded 14">
            <a:extLst>
              <a:ext uri="{FF2B5EF4-FFF2-40B4-BE49-F238E27FC236}">
                <a16:creationId xmlns:a16="http://schemas.microsoft.com/office/drawing/2014/main" id="{8C1A6515-FC55-49AF-AAAC-083DA260FB85}"/>
              </a:ext>
            </a:extLst>
          </p:cNvPr>
          <p:cNvSpPr/>
          <p:nvPr/>
        </p:nvSpPr>
        <p:spPr>
          <a:xfrm>
            <a:off x="248049" y="1208487"/>
            <a:ext cx="5235010" cy="1175117"/>
          </a:xfrm>
          <a:prstGeom prst="wedgeRoundRectCallout">
            <a:avLst>
              <a:gd name="adj1" fmla="val 61801"/>
              <a:gd name="adj2" fmla="val 23824"/>
              <a:gd name="adj3" fmla="val 16667"/>
            </a:avLst>
          </a:prstGeom>
          <a:solidFill>
            <a:schemeClr val="bg1">
              <a:lumMod val="50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I’ve always had </a:t>
            </a:r>
            <a:r>
              <a:rPr lang="en-GB" sz="1600" b="1" dirty="0">
                <a:solidFill>
                  <a:schemeClr val="bg1"/>
                </a:solidFill>
              </a:rPr>
              <a:t>anger problems </a:t>
            </a:r>
            <a:r>
              <a:rPr lang="en-GB" sz="1600" dirty="0">
                <a:solidFill>
                  <a:schemeClr val="bg1"/>
                </a:solidFill>
              </a:rPr>
              <a:t>and I find it really hard to </a:t>
            </a:r>
            <a:r>
              <a:rPr lang="en-GB" sz="1600" b="1" dirty="0">
                <a:solidFill>
                  <a:schemeClr val="bg1"/>
                </a:solidFill>
              </a:rPr>
              <a:t>stay calm</a:t>
            </a:r>
            <a:r>
              <a:rPr lang="en-GB" sz="1600" dirty="0">
                <a:solidFill>
                  <a:schemeClr val="bg1"/>
                </a:solidFill>
              </a:rPr>
              <a:t>. My new school helped me with my anger and built my confidence up, but since </a:t>
            </a:r>
            <a:r>
              <a:rPr lang="en-GB" sz="1600" b="1" dirty="0">
                <a:solidFill>
                  <a:schemeClr val="bg1"/>
                </a:solidFill>
              </a:rPr>
              <a:t>lockdown started it’s getting worse again</a:t>
            </a:r>
            <a:r>
              <a:rPr lang="en-GB" sz="1600" dirty="0">
                <a:solidFill>
                  <a:schemeClr val="bg1"/>
                </a:solidFill>
              </a:rPr>
              <a:t>. </a:t>
            </a:r>
          </a:p>
        </p:txBody>
      </p:sp>
      <p:sp>
        <p:nvSpPr>
          <p:cNvPr id="4" name="Rectangle 3">
            <a:extLst>
              <a:ext uri="{FF2B5EF4-FFF2-40B4-BE49-F238E27FC236}">
                <a16:creationId xmlns:a16="http://schemas.microsoft.com/office/drawing/2014/main" id="{CC18E5C5-C854-4D9E-90BC-92048492CA7B}"/>
              </a:ext>
            </a:extLst>
          </p:cNvPr>
          <p:cNvSpPr/>
          <p:nvPr/>
        </p:nvSpPr>
        <p:spPr>
          <a:xfrm>
            <a:off x="-2729" y="5291191"/>
            <a:ext cx="9144000" cy="156680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Pentagon 20">
            <a:extLst>
              <a:ext uri="{FF2B5EF4-FFF2-40B4-BE49-F238E27FC236}">
                <a16:creationId xmlns:a16="http://schemas.microsoft.com/office/drawing/2014/main" id="{5656DC77-F85D-4354-AB6B-004E38969770}"/>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2" name="Text Placeholder 1">
            <a:extLst>
              <a:ext uri="{FF2B5EF4-FFF2-40B4-BE49-F238E27FC236}">
                <a16:creationId xmlns:a16="http://schemas.microsoft.com/office/drawing/2014/main" id="{F32FC432-43EE-40E0-B409-44CF61C5B824}"/>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23" name="Graphic 22" descr="Thought bubble">
            <a:extLst>
              <a:ext uri="{FF2B5EF4-FFF2-40B4-BE49-F238E27FC236}">
                <a16:creationId xmlns:a16="http://schemas.microsoft.com/office/drawing/2014/main" id="{093827FD-41DE-4EBF-8C15-B19E4A5A61D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81055"/>
            <a:ext cx="597300" cy="597300"/>
          </a:xfrm>
          <a:prstGeom prst="rect">
            <a:avLst/>
          </a:prstGeom>
        </p:spPr>
      </p:pic>
      <p:pic>
        <p:nvPicPr>
          <p:cNvPr id="25" name="Picture 24" descr="A picture containing text, sign, dark&#10;&#10;Description automatically generated">
            <a:extLst>
              <a:ext uri="{FF2B5EF4-FFF2-40B4-BE49-F238E27FC236}">
                <a16:creationId xmlns:a16="http://schemas.microsoft.com/office/drawing/2014/main" id="{F184DB1C-64E1-4D70-87BB-0429BCF50E45}"/>
              </a:ext>
            </a:extLst>
          </p:cNvPr>
          <p:cNvPicPr>
            <a:picLocks noChangeAspect="1"/>
          </p:cNvPicPr>
          <p:nvPr/>
        </p:nvPicPr>
        <p:blipFill>
          <a:blip r:embed="rId6"/>
          <a:stretch>
            <a:fillRect/>
          </a:stretch>
        </p:blipFill>
        <p:spPr>
          <a:xfrm>
            <a:off x="6744662" y="1573509"/>
            <a:ext cx="1076787" cy="1076787"/>
          </a:xfrm>
          <a:prstGeom prst="rect">
            <a:avLst/>
          </a:prstGeom>
        </p:spPr>
      </p:pic>
      <p:sp>
        <p:nvSpPr>
          <p:cNvPr id="17" name="Rectangle: Rounded Corners 16">
            <a:extLst>
              <a:ext uri="{FF2B5EF4-FFF2-40B4-BE49-F238E27FC236}">
                <a16:creationId xmlns:a16="http://schemas.microsoft.com/office/drawing/2014/main" id="{8D0B7EF9-32AC-4E34-995F-CF439ED362F8}"/>
              </a:ext>
            </a:extLst>
          </p:cNvPr>
          <p:cNvSpPr/>
          <p:nvPr/>
        </p:nvSpPr>
        <p:spPr>
          <a:xfrm>
            <a:off x="303724"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was the first warning sign that you noticed?</a:t>
            </a:r>
            <a:endParaRPr lang="en-GB" dirty="0"/>
          </a:p>
        </p:txBody>
      </p:sp>
      <p:sp>
        <p:nvSpPr>
          <p:cNvPr id="27" name="Rectangle: Rounded Corners 26">
            <a:extLst>
              <a:ext uri="{FF2B5EF4-FFF2-40B4-BE49-F238E27FC236}">
                <a16:creationId xmlns:a16="http://schemas.microsoft.com/office/drawing/2014/main" id="{8BF49444-6B5E-4F43-B9F4-47D19B352E52}"/>
              </a:ext>
            </a:extLst>
          </p:cNvPr>
          <p:cNvSpPr/>
          <p:nvPr/>
        </p:nvSpPr>
        <p:spPr>
          <a:xfrm>
            <a:off x="6817539"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If you were them, what would you do now?</a:t>
            </a:r>
            <a:endParaRPr lang="en-GB" dirty="0"/>
          </a:p>
        </p:txBody>
      </p:sp>
      <p:pic>
        <p:nvPicPr>
          <p:cNvPr id="28" name="Picture 27" descr="A picture containing text, clipart&#10;&#10;Description automatically generated">
            <a:extLst>
              <a:ext uri="{FF2B5EF4-FFF2-40B4-BE49-F238E27FC236}">
                <a16:creationId xmlns:a16="http://schemas.microsoft.com/office/drawing/2014/main" id="{78CD5F65-3F65-4CAD-B1D7-47917DC6DB90}"/>
              </a:ext>
            </a:extLst>
          </p:cNvPr>
          <p:cNvPicPr>
            <a:picLocks noChangeAspect="1"/>
          </p:cNvPicPr>
          <p:nvPr/>
        </p:nvPicPr>
        <p:blipFill>
          <a:blip r:embed="rId7"/>
          <a:stretch>
            <a:fillRect/>
          </a:stretch>
        </p:blipFill>
        <p:spPr>
          <a:xfrm>
            <a:off x="2464566" y="5559433"/>
            <a:ext cx="952500" cy="952500"/>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DF4DA358-71D3-49D0-A76D-9655372BC84F}"/>
              </a:ext>
            </a:extLst>
          </p:cNvPr>
          <p:cNvPicPr>
            <a:picLocks noChangeAspect="1"/>
          </p:cNvPicPr>
          <p:nvPr/>
        </p:nvPicPr>
        <p:blipFill>
          <a:blip r:embed="rId8"/>
          <a:stretch>
            <a:fillRect/>
          </a:stretch>
        </p:blipFill>
        <p:spPr>
          <a:xfrm>
            <a:off x="5721473" y="5559433"/>
            <a:ext cx="952500" cy="952500"/>
          </a:xfrm>
          <a:prstGeom prst="rect">
            <a:avLst/>
          </a:prstGeom>
        </p:spPr>
      </p:pic>
      <p:sp>
        <p:nvSpPr>
          <p:cNvPr id="30" name="Rectangle: Rounded Corners 29">
            <a:extLst>
              <a:ext uri="{FF2B5EF4-FFF2-40B4-BE49-F238E27FC236}">
                <a16:creationId xmlns:a16="http://schemas.microsoft.com/office/drawing/2014/main" id="{FE0C574D-E25D-4552-9405-A433E07CBEC2}"/>
              </a:ext>
            </a:extLst>
          </p:cNvPr>
          <p:cNvSpPr/>
          <p:nvPr/>
        </p:nvSpPr>
        <p:spPr>
          <a:xfrm>
            <a:off x="3560631" y="5496065"/>
            <a:ext cx="2017277" cy="116611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extreme views can you see?</a:t>
            </a:r>
            <a:endParaRPr lang="en-GB" dirty="0"/>
          </a:p>
        </p:txBody>
      </p:sp>
    </p:spTree>
    <p:extLst>
      <p:ext uri="{BB962C8B-B14F-4D97-AF65-F5344CB8AC3E}">
        <p14:creationId xmlns:p14="http://schemas.microsoft.com/office/powerpoint/2010/main" val="38788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 grpId="0" animBg="1"/>
      <p:bldP spid="17" grpId="0"/>
      <p:bldP spid="27"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D9AFBD-8AE2-4326-B7FC-0199AD2D44C7}"/>
              </a:ext>
            </a:extLst>
          </p:cNvPr>
          <p:cNvSpPr/>
          <p:nvPr/>
        </p:nvSpPr>
        <p:spPr>
          <a:xfrm>
            <a:off x="4572000" y="990396"/>
            <a:ext cx="4572000" cy="332367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93AAC48-6329-474E-86EE-0120C5B58AC0}"/>
              </a:ext>
            </a:extLst>
          </p:cNvPr>
          <p:cNvSpPr/>
          <p:nvPr/>
        </p:nvSpPr>
        <p:spPr>
          <a:xfrm>
            <a:off x="0" y="990396"/>
            <a:ext cx="4572000" cy="3323678"/>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FACF6EF-2747-4801-9D4A-40F1252CA00A}"/>
              </a:ext>
            </a:extLst>
          </p:cNvPr>
          <p:cNvSpPr/>
          <p:nvPr/>
        </p:nvSpPr>
        <p:spPr>
          <a:xfrm>
            <a:off x="4572000" y="4307870"/>
            <a:ext cx="4572000" cy="255013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129D851-D84B-4765-B0FC-BE9D2D4AAB20}"/>
              </a:ext>
            </a:extLst>
          </p:cNvPr>
          <p:cNvSpPr/>
          <p:nvPr/>
        </p:nvSpPr>
        <p:spPr>
          <a:xfrm>
            <a:off x="0" y="4307871"/>
            <a:ext cx="4572000" cy="255013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entagon 20">
            <a:extLst>
              <a:ext uri="{FF2B5EF4-FFF2-40B4-BE49-F238E27FC236}">
                <a16:creationId xmlns:a16="http://schemas.microsoft.com/office/drawing/2014/main" id="{310C8486-8906-4B5D-B0C4-5435E52391F7}"/>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9" name="Text Placeholder 1">
            <a:extLst>
              <a:ext uri="{FF2B5EF4-FFF2-40B4-BE49-F238E27FC236}">
                <a16:creationId xmlns:a16="http://schemas.microsoft.com/office/drawing/2014/main" id="{055D7508-6C28-4786-91D9-43E6D4299DFE}"/>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10" name="Graphic 9" descr="Thought bubble">
            <a:extLst>
              <a:ext uri="{FF2B5EF4-FFF2-40B4-BE49-F238E27FC236}">
                <a16:creationId xmlns:a16="http://schemas.microsoft.com/office/drawing/2014/main" id="{44567690-A2B3-44BC-BC7E-3E7433D9E0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96" y="181055"/>
            <a:ext cx="597300" cy="597300"/>
          </a:xfrm>
          <a:prstGeom prst="rect">
            <a:avLst/>
          </a:prstGeom>
        </p:spPr>
      </p:pic>
      <p:sp>
        <p:nvSpPr>
          <p:cNvPr id="11" name="Rectangle: Rounded Corners 10">
            <a:extLst>
              <a:ext uri="{FF2B5EF4-FFF2-40B4-BE49-F238E27FC236}">
                <a16:creationId xmlns:a16="http://schemas.microsoft.com/office/drawing/2014/main" id="{F722CC30-642D-4262-BB3E-64B8A124E2F7}"/>
              </a:ext>
            </a:extLst>
          </p:cNvPr>
          <p:cNvSpPr/>
          <p:nvPr/>
        </p:nvSpPr>
        <p:spPr>
          <a:xfrm>
            <a:off x="2247900" y="6153150"/>
            <a:ext cx="4911959" cy="541090"/>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Worried about what to do if these things happen? </a:t>
            </a:r>
            <a:r>
              <a:rPr lang="en-GB" sz="1400" dirty="0"/>
              <a:t>Find out more in the final activity!</a:t>
            </a:r>
          </a:p>
        </p:txBody>
      </p:sp>
      <p:pic>
        <p:nvPicPr>
          <p:cNvPr id="12" name="Picture 4" descr="Anonymous man and woman silhouettes. Vector icon Anonymous man and woman silhouettes. Vector icon. anonymous stock illustrations">
            <a:extLst>
              <a:ext uri="{FF2B5EF4-FFF2-40B4-BE49-F238E27FC236}">
                <a16:creationId xmlns:a16="http://schemas.microsoft.com/office/drawing/2014/main" id="{6A2E6865-0B83-4CD2-AC4C-A33A6B715E3E}"/>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190759" y="1388724"/>
            <a:ext cx="2023062" cy="2153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nonymous man and woman silhouettes. Vector icon Anonymous man and woman silhouettes. Vector icon. anonymous stock illustrations">
            <a:extLst>
              <a:ext uri="{FF2B5EF4-FFF2-40B4-BE49-F238E27FC236}">
                <a16:creationId xmlns:a16="http://schemas.microsoft.com/office/drawing/2014/main" id="{B862AD65-A434-4517-9316-0F26608E9EF6}"/>
              </a:ext>
            </a:extLst>
          </p:cNvPr>
          <p:cNvPicPr>
            <a:picLocks noChangeAspect="1" noChangeArrowheads="1"/>
          </p:cNvPicPr>
          <p:nvPr/>
        </p:nvPicPr>
        <p:blipFill rotWithShape="1">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159859" y="1312041"/>
            <a:ext cx="1790478" cy="2150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nonymous man and woman silhouettes. Vector icon Anonymous man and woman silhouettes. Vector icon. anonymous stock illustrations">
            <a:extLst>
              <a:ext uri="{FF2B5EF4-FFF2-40B4-BE49-F238E27FC236}">
                <a16:creationId xmlns:a16="http://schemas.microsoft.com/office/drawing/2014/main" id="{59BAAE5D-1979-4E09-9AE9-F49F595FA083}"/>
              </a:ext>
            </a:extLst>
          </p:cNvPr>
          <p:cNvPicPr>
            <a:picLocks noChangeAspect="1" noChangeArrowheads="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52224" y="4706331"/>
            <a:ext cx="2023060" cy="2153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nonymous man and woman silhouettes. Vector icon Anonymous man and woman silhouettes. Vector icon. anonymous stock illustrations">
            <a:extLst>
              <a:ext uri="{FF2B5EF4-FFF2-40B4-BE49-F238E27FC236}">
                <a16:creationId xmlns:a16="http://schemas.microsoft.com/office/drawing/2014/main" id="{DB7E1E83-369F-49C7-AC9A-F43FFEBD8172}"/>
              </a:ext>
            </a:extLst>
          </p:cNvPr>
          <p:cNvPicPr>
            <a:picLocks noChangeAspect="1" noChangeArrowheads="1"/>
          </p:cNvPicPr>
          <p:nvPr/>
        </p:nvPicPr>
        <p:blipFill rotWithShape="1">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7215931" y="4706331"/>
            <a:ext cx="1790478" cy="21501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DBE113EC-377A-45C2-9891-977A6E274874}"/>
              </a:ext>
            </a:extLst>
          </p:cNvPr>
          <p:cNvSpPr/>
          <p:nvPr/>
        </p:nvSpPr>
        <p:spPr>
          <a:xfrm>
            <a:off x="152224" y="3429000"/>
            <a:ext cx="5248451" cy="1150434"/>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Reflect (2-3 mins)</a:t>
            </a:r>
          </a:p>
          <a:p>
            <a:pPr algn="ctr"/>
            <a:r>
              <a:rPr lang="en-GB" sz="1600" dirty="0"/>
              <a:t>On the next slide, you are going to see four different opinions. Read each one, then move to the side of the room that you agree with the most.</a:t>
            </a:r>
          </a:p>
        </p:txBody>
      </p:sp>
      <p:sp>
        <p:nvSpPr>
          <p:cNvPr id="18" name="Rectangle: Rounded Corners 17">
            <a:extLst>
              <a:ext uri="{FF2B5EF4-FFF2-40B4-BE49-F238E27FC236}">
                <a16:creationId xmlns:a16="http://schemas.microsoft.com/office/drawing/2014/main" id="{79F5AFD3-5FD5-4701-ADEC-59B8CE0EEE30}"/>
              </a:ext>
            </a:extLst>
          </p:cNvPr>
          <p:cNvSpPr/>
          <p:nvPr/>
        </p:nvSpPr>
        <p:spPr>
          <a:xfrm>
            <a:off x="5657850" y="3429000"/>
            <a:ext cx="3333925" cy="1150434"/>
          </a:xfrm>
          <a:prstGeom prst="roundRect">
            <a:avLst/>
          </a:prstGeom>
          <a:solidFill>
            <a:schemeClr val="accent2"/>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Not in the classroom?</a:t>
            </a:r>
          </a:p>
          <a:p>
            <a:pPr algn="ctr"/>
            <a:r>
              <a:rPr lang="en-GB" sz="1600" dirty="0">
                <a:solidFill>
                  <a:schemeClr val="bg1"/>
                </a:solidFill>
              </a:rPr>
              <a:t>Show your answer by pointing to the corner of the screen that you agree with the most!</a:t>
            </a:r>
          </a:p>
        </p:txBody>
      </p:sp>
      <p:pic>
        <p:nvPicPr>
          <p:cNvPr id="20" name="Picture 19" descr="A picture containing text&#10;&#10;Description automatically generated">
            <a:extLst>
              <a:ext uri="{FF2B5EF4-FFF2-40B4-BE49-F238E27FC236}">
                <a16:creationId xmlns:a16="http://schemas.microsoft.com/office/drawing/2014/main" id="{63EEB7AF-F158-4172-9AF7-322FD7F965AA}"/>
              </a:ext>
            </a:extLst>
          </p:cNvPr>
          <p:cNvPicPr>
            <a:picLocks noChangeAspect="1"/>
          </p:cNvPicPr>
          <p:nvPr/>
        </p:nvPicPr>
        <p:blipFill>
          <a:blip r:embed="rId7"/>
          <a:stretch>
            <a:fillRect/>
          </a:stretch>
        </p:blipFill>
        <p:spPr>
          <a:xfrm>
            <a:off x="2776449" y="2387126"/>
            <a:ext cx="990561" cy="990561"/>
          </a:xfrm>
          <a:prstGeom prst="rect">
            <a:avLst/>
          </a:prstGeom>
        </p:spPr>
      </p:pic>
      <p:pic>
        <p:nvPicPr>
          <p:cNvPr id="21" name="Picture 20" descr="A picture containing text, sign, dark&#10;&#10;Description automatically generated">
            <a:extLst>
              <a:ext uri="{FF2B5EF4-FFF2-40B4-BE49-F238E27FC236}">
                <a16:creationId xmlns:a16="http://schemas.microsoft.com/office/drawing/2014/main" id="{4896C182-54EC-482B-8D7B-E147FB67221F}"/>
              </a:ext>
            </a:extLst>
          </p:cNvPr>
          <p:cNvPicPr>
            <a:picLocks noChangeAspect="1"/>
          </p:cNvPicPr>
          <p:nvPr/>
        </p:nvPicPr>
        <p:blipFill>
          <a:blip r:embed="rId8"/>
          <a:stretch>
            <a:fillRect/>
          </a:stretch>
        </p:blipFill>
        <p:spPr>
          <a:xfrm>
            <a:off x="5628088" y="5184667"/>
            <a:ext cx="851587" cy="851587"/>
          </a:xfrm>
          <a:prstGeom prst="rect">
            <a:avLst/>
          </a:prstGeom>
        </p:spPr>
      </p:pic>
      <p:pic>
        <p:nvPicPr>
          <p:cNvPr id="22" name="Picture 21" descr="A picture containing text, outdoor, close&#10;&#10;Description automatically generated">
            <a:extLst>
              <a:ext uri="{FF2B5EF4-FFF2-40B4-BE49-F238E27FC236}">
                <a16:creationId xmlns:a16="http://schemas.microsoft.com/office/drawing/2014/main" id="{99788EFE-736B-49FC-A83A-84776B9B5C67}"/>
              </a:ext>
            </a:extLst>
          </p:cNvPr>
          <p:cNvPicPr>
            <a:picLocks noChangeAspect="1"/>
          </p:cNvPicPr>
          <p:nvPr/>
        </p:nvPicPr>
        <p:blipFill>
          <a:blip r:embed="rId9"/>
          <a:stretch>
            <a:fillRect/>
          </a:stretch>
        </p:blipFill>
        <p:spPr>
          <a:xfrm>
            <a:off x="2776450" y="5115181"/>
            <a:ext cx="990560" cy="990560"/>
          </a:xfrm>
          <a:prstGeom prst="rect">
            <a:avLst/>
          </a:prstGeom>
        </p:spPr>
      </p:pic>
      <p:sp>
        <p:nvSpPr>
          <p:cNvPr id="23" name="Rectangle: Rounded Corners 22">
            <a:extLst>
              <a:ext uri="{FF2B5EF4-FFF2-40B4-BE49-F238E27FC236}">
                <a16:creationId xmlns:a16="http://schemas.microsoft.com/office/drawing/2014/main" id="{6CB10E8D-6004-407B-A475-D6ABF5D2BE24}"/>
              </a:ext>
            </a:extLst>
          </p:cNvPr>
          <p:cNvSpPr/>
          <p:nvPr/>
        </p:nvSpPr>
        <p:spPr>
          <a:xfrm>
            <a:off x="2050080" y="1234037"/>
            <a:ext cx="5043839" cy="87931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Now that you’ve seen </a:t>
            </a:r>
            <a:r>
              <a:rPr lang="en-GB" sz="1600" b="1" dirty="0"/>
              <a:t>how radicalisation can start</a:t>
            </a:r>
            <a:r>
              <a:rPr lang="en-GB" sz="1600" dirty="0"/>
              <a:t>, take a moment to think about this week’s question…</a:t>
            </a:r>
          </a:p>
        </p:txBody>
      </p:sp>
      <p:sp>
        <p:nvSpPr>
          <p:cNvPr id="24" name="Rectangle 23">
            <a:extLst>
              <a:ext uri="{FF2B5EF4-FFF2-40B4-BE49-F238E27FC236}">
                <a16:creationId xmlns:a16="http://schemas.microsoft.com/office/drawing/2014/main" id="{BE2E5E80-B4CB-4DE7-BB97-4B0B5F352B57}"/>
              </a:ext>
            </a:extLst>
          </p:cNvPr>
          <p:cNvSpPr/>
          <p:nvPr/>
        </p:nvSpPr>
        <p:spPr>
          <a:xfrm>
            <a:off x="5747806" y="2639014"/>
            <a:ext cx="590244" cy="583131"/>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4" descr="Fortnite icon">
            <a:extLst>
              <a:ext uri="{FF2B5EF4-FFF2-40B4-BE49-F238E27FC236}">
                <a16:creationId xmlns:a16="http://schemas.microsoft.com/office/drawing/2014/main" id="{2E11300B-B388-4639-99B9-888FCA325D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6922" y="2526677"/>
            <a:ext cx="807385" cy="80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9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B47675D-8C01-4E1D-BC00-B86F2A8EC850}"/>
              </a:ext>
            </a:extLst>
          </p:cNvPr>
          <p:cNvGraphicFramePr/>
          <p:nvPr/>
        </p:nvGraphicFramePr>
        <p:xfrm>
          <a:off x="2358769" y="934720"/>
          <a:ext cx="4426457" cy="322113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E0804D2E-EDCC-48EA-AE05-F60E93A25BFE}"/>
              </a:ext>
            </a:extLst>
          </p:cNvPr>
          <p:cNvSpPr txBox="1"/>
          <p:nvPr/>
        </p:nvSpPr>
        <p:spPr>
          <a:xfrm>
            <a:off x="3488963" y="4532264"/>
            <a:ext cx="837089" cy="369332"/>
          </a:xfrm>
          <a:prstGeom prst="rect">
            <a:avLst/>
          </a:prstGeom>
          <a:noFill/>
        </p:spPr>
        <p:txBody>
          <a:bodyPr wrap="none" rtlCol="0">
            <a:spAutoFit/>
          </a:bodyPr>
          <a:lstStyle/>
          <a:p>
            <a:pPr algn="ctr"/>
            <a:r>
              <a:rPr lang="en-GB" b="1" dirty="0"/>
              <a:t>91.5%</a:t>
            </a:r>
          </a:p>
        </p:txBody>
      </p:sp>
      <p:grpSp>
        <p:nvGrpSpPr>
          <p:cNvPr id="20" name="Group 19">
            <a:extLst>
              <a:ext uri="{FF2B5EF4-FFF2-40B4-BE49-F238E27FC236}">
                <a16:creationId xmlns:a16="http://schemas.microsoft.com/office/drawing/2014/main" id="{D5F1EFD1-0787-4E5F-A31A-B5E260105F99}"/>
              </a:ext>
            </a:extLst>
          </p:cNvPr>
          <p:cNvGrpSpPr/>
          <p:nvPr/>
        </p:nvGrpSpPr>
        <p:grpSpPr>
          <a:xfrm>
            <a:off x="3463804" y="4159463"/>
            <a:ext cx="880223" cy="369332"/>
            <a:chOff x="2730423" y="3886887"/>
            <a:chExt cx="880223" cy="369332"/>
          </a:xfrm>
        </p:grpSpPr>
        <p:sp>
          <p:nvSpPr>
            <p:cNvPr id="27" name="Oval 26">
              <a:extLst>
                <a:ext uri="{FF2B5EF4-FFF2-40B4-BE49-F238E27FC236}">
                  <a16:creationId xmlns:a16="http://schemas.microsoft.com/office/drawing/2014/main" id="{2CF11E90-22BD-4340-BEB5-FB2C83BDFA24}"/>
                </a:ext>
              </a:extLst>
            </p:cNvPr>
            <p:cNvSpPr/>
            <p:nvPr/>
          </p:nvSpPr>
          <p:spPr>
            <a:xfrm>
              <a:off x="2730423" y="3913956"/>
              <a:ext cx="315195" cy="315195"/>
            </a:xfrm>
            <a:prstGeom prst="ellipse">
              <a:avLst/>
            </a:prstGeom>
            <a:solidFill>
              <a:srgbClr val="80A0F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A9792CE9-6D5E-46C2-9A67-6197A82911BB}"/>
                </a:ext>
              </a:extLst>
            </p:cNvPr>
            <p:cNvSpPr txBox="1"/>
            <p:nvPr/>
          </p:nvSpPr>
          <p:spPr>
            <a:xfrm>
              <a:off x="3034847" y="3886887"/>
              <a:ext cx="575799" cy="369332"/>
            </a:xfrm>
            <a:prstGeom prst="rect">
              <a:avLst/>
            </a:prstGeom>
            <a:noFill/>
          </p:spPr>
          <p:txBody>
            <a:bodyPr wrap="none" rtlCol="0">
              <a:spAutoFit/>
            </a:bodyPr>
            <a:lstStyle/>
            <a:p>
              <a:pPr defTabSz="457200"/>
              <a:r>
                <a:rPr lang="en-GB" b="1" dirty="0">
                  <a:solidFill>
                    <a:prstClr val="black"/>
                  </a:solidFill>
                  <a:latin typeface="Century Gothic"/>
                </a:rPr>
                <a:t>Yes</a:t>
              </a:r>
            </a:p>
          </p:txBody>
        </p:sp>
      </p:grpSp>
      <p:grpSp>
        <p:nvGrpSpPr>
          <p:cNvPr id="29" name="Group 28">
            <a:extLst>
              <a:ext uri="{FF2B5EF4-FFF2-40B4-BE49-F238E27FC236}">
                <a16:creationId xmlns:a16="http://schemas.microsoft.com/office/drawing/2014/main" id="{38862E7F-B410-40C8-BEFA-6590B38E3D2D}"/>
              </a:ext>
            </a:extLst>
          </p:cNvPr>
          <p:cNvGrpSpPr/>
          <p:nvPr/>
        </p:nvGrpSpPr>
        <p:grpSpPr>
          <a:xfrm>
            <a:off x="5043949" y="4129546"/>
            <a:ext cx="808088" cy="369332"/>
            <a:chOff x="2730423" y="3886887"/>
            <a:chExt cx="808088" cy="369332"/>
          </a:xfrm>
        </p:grpSpPr>
        <p:sp>
          <p:nvSpPr>
            <p:cNvPr id="30" name="Oval 29">
              <a:extLst>
                <a:ext uri="{FF2B5EF4-FFF2-40B4-BE49-F238E27FC236}">
                  <a16:creationId xmlns:a16="http://schemas.microsoft.com/office/drawing/2014/main" id="{982B9F01-9D25-4B9D-9176-9992B5DC4B93}"/>
                </a:ext>
              </a:extLst>
            </p:cNvPr>
            <p:cNvSpPr/>
            <p:nvPr/>
          </p:nvSpPr>
          <p:spPr>
            <a:xfrm>
              <a:off x="2730423" y="3913956"/>
              <a:ext cx="315195" cy="315195"/>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A9FE047-1A1C-43C3-AF61-C4B098A20E53}"/>
                </a:ext>
              </a:extLst>
            </p:cNvPr>
            <p:cNvSpPr txBox="1"/>
            <p:nvPr/>
          </p:nvSpPr>
          <p:spPr>
            <a:xfrm>
              <a:off x="3034847" y="3886887"/>
              <a:ext cx="503664" cy="369332"/>
            </a:xfrm>
            <a:prstGeom prst="rect">
              <a:avLst/>
            </a:prstGeom>
            <a:noFill/>
          </p:spPr>
          <p:txBody>
            <a:bodyPr wrap="none" rtlCol="0">
              <a:spAutoFit/>
            </a:bodyPr>
            <a:lstStyle/>
            <a:p>
              <a:pPr defTabSz="457200"/>
              <a:r>
                <a:rPr lang="en-GB" b="1" dirty="0">
                  <a:solidFill>
                    <a:prstClr val="black"/>
                  </a:solidFill>
                  <a:latin typeface="Century Gothic"/>
                </a:rPr>
                <a:t>No</a:t>
              </a:r>
            </a:p>
          </p:txBody>
        </p:sp>
      </p:grpSp>
      <p:sp>
        <p:nvSpPr>
          <p:cNvPr id="32" name="TextBox 31">
            <a:extLst>
              <a:ext uri="{FF2B5EF4-FFF2-40B4-BE49-F238E27FC236}">
                <a16:creationId xmlns:a16="http://schemas.microsoft.com/office/drawing/2014/main" id="{C39E23B6-06D9-4E9F-986E-7896C8201D9D}"/>
              </a:ext>
            </a:extLst>
          </p:cNvPr>
          <p:cNvSpPr txBox="1"/>
          <p:nvPr/>
        </p:nvSpPr>
        <p:spPr>
          <a:xfrm>
            <a:off x="5082808" y="4528795"/>
            <a:ext cx="707246" cy="369332"/>
          </a:xfrm>
          <a:prstGeom prst="rect">
            <a:avLst/>
          </a:prstGeom>
          <a:noFill/>
        </p:spPr>
        <p:txBody>
          <a:bodyPr wrap="none" rtlCol="0">
            <a:spAutoFit/>
          </a:bodyPr>
          <a:lstStyle/>
          <a:p>
            <a:pPr algn="ctr"/>
            <a:r>
              <a:rPr lang="en-GB" b="1" dirty="0"/>
              <a:t>8.5%</a:t>
            </a:r>
          </a:p>
        </p:txBody>
      </p:sp>
      <p:sp>
        <p:nvSpPr>
          <p:cNvPr id="3" name="Rounded Rectangular Callout 26">
            <a:extLst>
              <a:ext uri="{FF2B5EF4-FFF2-40B4-BE49-F238E27FC236}">
                <a16:creationId xmlns:a16="http://schemas.microsoft.com/office/drawing/2014/main" id="{45896485-FE31-4C15-A557-D2C72F761888}"/>
              </a:ext>
            </a:extLst>
          </p:cNvPr>
          <p:cNvSpPr/>
          <p:nvPr/>
        </p:nvSpPr>
        <p:spPr>
          <a:xfrm>
            <a:off x="6117020" y="1213675"/>
            <a:ext cx="2784609" cy="3540559"/>
          </a:xfrm>
          <a:prstGeom prst="wedgeRoundRectCallout">
            <a:avLst>
              <a:gd name="adj1" fmla="val -61566"/>
              <a:gd name="adj2" fmla="val -34931"/>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mj-lt"/>
              </a:rPr>
              <a:t>“Cyber security doesn't matter to me because I don't fill in forms that ask me for any personal information. I also think that once you know what to do or you use gaming websites you get used to being online and nothing seems scary.”</a:t>
            </a:r>
          </a:p>
          <a:p>
            <a:pPr algn="ctr"/>
            <a:r>
              <a:rPr lang="en-GB" sz="1600" dirty="0">
                <a:solidFill>
                  <a:schemeClr val="tx1"/>
                </a:solidFill>
                <a:latin typeface="+mj-lt"/>
              </a:rPr>
              <a:t>Queensbridge Primary School</a:t>
            </a:r>
          </a:p>
        </p:txBody>
      </p:sp>
      <p:sp>
        <p:nvSpPr>
          <p:cNvPr id="6" name="Rounded Rectangular Callout 26">
            <a:extLst>
              <a:ext uri="{FF2B5EF4-FFF2-40B4-BE49-F238E27FC236}">
                <a16:creationId xmlns:a16="http://schemas.microsoft.com/office/drawing/2014/main" id="{8DF28427-E384-4934-B41A-8EC510A65EDE}"/>
              </a:ext>
            </a:extLst>
          </p:cNvPr>
          <p:cNvSpPr/>
          <p:nvPr/>
        </p:nvSpPr>
        <p:spPr>
          <a:xfrm>
            <a:off x="4245429" y="5127171"/>
            <a:ext cx="4656201" cy="1503214"/>
          </a:xfrm>
          <a:prstGeom prst="wedgeRoundRectCallout">
            <a:avLst>
              <a:gd name="adj1" fmla="val 4379"/>
              <a:gd name="adj2" fmla="val -64846"/>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 “I  don’t think cyber security is important to me because when you get a phone or an Xbox … our mums or dads will tell us what we can do and what we can’t anyway."  </a:t>
            </a:r>
          </a:p>
          <a:p>
            <a:pPr algn="ctr"/>
            <a:r>
              <a:rPr lang="en-GB" sz="1600" dirty="0" err="1">
                <a:solidFill>
                  <a:schemeClr val="tx1"/>
                </a:solidFill>
                <a:latin typeface="Century Gothic" panose="020B0502020202020204" pitchFamily="34" charset="0"/>
              </a:rPr>
              <a:t>Engayne</a:t>
            </a:r>
            <a:r>
              <a:rPr lang="en-GB" sz="1600" dirty="0">
                <a:solidFill>
                  <a:schemeClr val="tx1"/>
                </a:solidFill>
                <a:latin typeface="Century Gothic" panose="020B0502020202020204" pitchFamily="34" charset="0"/>
              </a:rPr>
              <a:t> Primary School</a:t>
            </a:r>
          </a:p>
        </p:txBody>
      </p:sp>
      <p:sp>
        <p:nvSpPr>
          <p:cNvPr id="8" name="Rounded Rectangular Callout 26">
            <a:extLst>
              <a:ext uri="{FF2B5EF4-FFF2-40B4-BE49-F238E27FC236}">
                <a16:creationId xmlns:a16="http://schemas.microsoft.com/office/drawing/2014/main" id="{B87A9C6E-9A0F-462E-ABA9-708764865F7B}"/>
              </a:ext>
            </a:extLst>
          </p:cNvPr>
          <p:cNvSpPr/>
          <p:nvPr/>
        </p:nvSpPr>
        <p:spPr>
          <a:xfrm>
            <a:off x="242369" y="1213676"/>
            <a:ext cx="2784608" cy="4193442"/>
          </a:xfrm>
          <a:prstGeom prst="wedgeRoundRectCallout">
            <a:avLst>
              <a:gd name="adj1" fmla="val 62147"/>
              <a:gd name="adj2" fmla="val 6107"/>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“Like a lot of children would be, I am very scared of being hacked. Cyber security made me realise just how much stuff can be stolen online! I will be much more careful from now on. We need to protect all our information! I loved learning this topic. It really opened my eyes.”</a:t>
            </a:r>
          </a:p>
          <a:p>
            <a:pPr algn="ctr"/>
            <a:r>
              <a:rPr lang="en-GB" sz="1600" dirty="0">
                <a:solidFill>
                  <a:schemeClr val="tx1"/>
                </a:solidFill>
                <a:latin typeface="Century Gothic" panose="020B0502020202020204" pitchFamily="34" charset="0"/>
              </a:rPr>
              <a:t>North Mead Primary Academy</a:t>
            </a:r>
          </a:p>
        </p:txBody>
      </p:sp>
      <p:sp>
        <p:nvSpPr>
          <p:cNvPr id="22" name="Rectangle 21">
            <a:extLst>
              <a:ext uri="{FF2B5EF4-FFF2-40B4-BE49-F238E27FC236}">
                <a16:creationId xmlns:a16="http://schemas.microsoft.com/office/drawing/2014/main" id="{D7E3C814-C75E-495A-B3AB-000C363EEE6C}"/>
              </a:ext>
            </a:extLst>
          </p:cNvPr>
          <p:cNvSpPr/>
          <p:nvPr/>
        </p:nvSpPr>
        <p:spPr>
          <a:xfrm>
            <a:off x="891993" y="37814"/>
            <a:ext cx="7360014"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“Is cyber security important to you?”</a:t>
            </a:r>
            <a:endParaRPr lang="en-GB" sz="2700" b="1" dirty="0">
              <a:solidFill>
                <a:schemeClr val="bg1"/>
              </a:solidFill>
              <a:latin typeface="Century Gothic" panose="020B0502020202020204" pitchFamily="34" charset="0"/>
            </a:endParaRPr>
          </a:p>
        </p:txBody>
      </p:sp>
      <p:sp>
        <p:nvSpPr>
          <p:cNvPr id="25" name="Rounded Rectangular Callout 26">
            <a:extLst>
              <a:ext uri="{FF2B5EF4-FFF2-40B4-BE49-F238E27FC236}">
                <a16:creationId xmlns:a16="http://schemas.microsoft.com/office/drawing/2014/main" id="{BC1FFA3E-4594-4E1A-89A2-8297652AD426}"/>
              </a:ext>
            </a:extLst>
          </p:cNvPr>
          <p:cNvSpPr/>
          <p:nvPr/>
        </p:nvSpPr>
        <p:spPr>
          <a:xfrm>
            <a:off x="242370" y="5626993"/>
            <a:ext cx="3850659" cy="1003394"/>
          </a:xfrm>
          <a:prstGeom prst="wedgeRoundRectCallout">
            <a:avLst>
              <a:gd name="adj1" fmla="val 36158"/>
              <a:gd name="adj2" fmla="val -71562"/>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“We don't want the bad guys getting into our information.”</a:t>
            </a:r>
          </a:p>
          <a:p>
            <a:pPr algn="ctr"/>
            <a:r>
              <a:rPr lang="en-GB" sz="1600" dirty="0">
                <a:solidFill>
                  <a:schemeClr val="tx1"/>
                </a:solidFill>
                <a:latin typeface="Century Gothic" panose="020B0502020202020204" pitchFamily="34" charset="0"/>
              </a:rPr>
              <a:t>Atlas Academy</a:t>
            </a:r>
          </a:p>
        </p:txBody>
      </p:sp>
    </p:spTree>
    <p:extLst>
      <p:ext uri="{BB962C8B-B14F-4D97-AF65-F5344CB8AC3E}">
        <p14:creationId xmlns:p14="http://schemas.microsoft.com/office/powerpoint/2010/main" val="11839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B1F3A4-25E5-4DE6-8A42-AA82BCEEE2D9}"/>
              </a:ext>
            </a:extLst>
          </p:cNvPr>
          <p:cNvSpPr/>
          <p:nvPr/>
        </p:nvSpPr>
        <p:spPr>
          <a:xfrm>
            <a:off x="4572000" y="990396"/>
            <a:ext cx="4572000" cy="332367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1B2107A0-74A5-402A-B82E-A0ECD6FE2EAA}"/>
              </a:ext>
            </a:extLst>
          </p:cNvPr>
          <p:cNvSpPr/>
          <p:nvPr/>
        </p:nvSpPr>
        <p:spPr>
          <a:xfrm>
            <a:off x="0" y="990396"/>
            <a:ext cx="4572000" cy="3323678"/>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1FACF6EF-2747-4801-9D4A-40F1252CA00A}"/>
              </a:ext>
            </a:extLst>
          </p:cNvPr>
          <p:cNvSpPr/>
          <p:nvPr/>
        </p:nvSpPr>
        <p:spPr>
          <a:xfrm>
            <a:off x="4572000" y="3906000"/>
            <a:ext cx="4572000" cy="295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129D851-D84B-4765-B0FC-BE9D2D4AAB20}"/>
              </a:ext>
            </a:extLst>
          </p:cNvPr>
          <p:cNvSpPr/>
          <p:nvPr/>
        </p:nvSpPr>
        <p:spPr>
          <a:xfrm>
            <a:off x="0" y="3906001"/>
            <a:ext cx="4572000" cy="2952000"/>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4" descr="Anonymous man and woman silhouettes. Vector icon Anonymous man and woman silhouettes. Vector icon. anonymous stock illustrations">
            <a:extLst>
              <a:ext uri="{FF2B5EF4-FFF2-40B4-BE49-F238E27FC236}">
                <a16:creationId xmlns:a16="http://schemas.microsoft.com/office/drawing/2014/main" id="{934B2A06-A2FA-4239-ADB1-3F0EEB02C4D0}"/>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96117" y="1752833"/>
            <a:ext cx="2023062" cy="2153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nonymous man and woman silhouettes. Vector icon Anonymous man and woman silhouettes. Vector icon. anonymous stock illustrations">
            <a:extLst>
              <a:ext uri="{FF2B5EF4-FFF2-40B4-BE49-F238E27FC236}">
                <a16:creationId xmlns:a16="http://schemas.microsoft.com/office/drawing/2014/main" id="{203E56E9-63AE-4306-9746-781D0648A355}"/>
              </a:ext>
            </a:extLst>
          </p:cNvPr>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388505" y="1755828"/>
            <a:ext cx="1790478" cy="21501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nonymous man and woman silhouettes. Vector icon Anonymous man and woman silhouettes. Vector icon. anonymous stock illustrations">
            <a:extLst>
              <a:ext uri="{FF2B5EF4-FFF2-40B4-BE49-F238E27FC236}">
                <a16:creationId xmlns:a16="http://schemas.microsoft.com/office/drawing/2014/main" id="{4672C2AA-596C-4133-8DF1-F9BA9D14A858}"/>
              </a:ext>
            </a:extLst>
          </p:cNvPr>
          <p:cNvPicPr>
            <a:picLocks noChangeAspect="1" noChangeArrowheads="1"/>
          </p:cNvPicPr>
          <p:nvPr/>
        </p:nvPicPr>
        <p:blipFill rotWithShape="1">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105640" y="4695308"/>
            <a:ext cx="2023060" cy="21531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onymous man and woman silhouettes. Vector icon Anonymous man and woman silhouettes. Vector icon. anonymous stock illustrations">
            <a:extLst>
              <a:ext uri="{FF2B5EF4-FFF2-40B4-BE49-F238E27FC236}">
                <a16:creationId xmlns:a16="http://schemas.microsoft.com/office/drawing/2014/main" id="{56DDC0F5-A05B-417F-9ACF-F22316374B3D}"/>
              </a:ext>
            </a:extLst>
          </p:cNvPr>
          <p:cNvPicPr>
            <a:picLocks noChangeAspect="1" noChangeArrowheads="1"/>
          </p:cNvPicPr>
          <p:nvPr/>
        </p:nvPicPr>
        <p:blipFill rotWithShape="1">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7390064" y="4707829"/>
            <a:ext cx="1790478" cy="2150171"/>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E9CAAD44-3563-451B-97B3-EFE19F041D59}"/>
              </a:ext>
            </a:extLst>
          </p:cNvPr>
          <p:cNvSpPr/>
          <p:nvPr/>
        </p:nvSpPr>
        <p:spPr>
          <a:xfrm>
            <a:off x="4802205" y="4186458"/>
            <a:ext cx="2624400" cy="1364400"/>
          </a:xfrm>
          <a:prstGeom prst="wedgeRoundRectCallout">
            <a:avLst>
              <a:gd name="adj1" fmla="val 51560"/>
              <a:gd name="adj2" fmla="val 72999"/>
              <a:gd name="adj3" fmla="val 16667"/>
            </a:avLst>
          </a:prstGeom>
          <a:solidFill>
            <a:schemeClr val="accent4">
              <a:lumMod val="9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Most of these problems are </a:t>
            </a:r>
            <a:r>
              <a:rPr lang="en-GB" sz="1600" b="1" dirty="0"/>
              <a:t>only happening because of lockdown. </a:t>
            </a:r>
            <a:r>
              <a:rPr lang="en-GB" sz="1600" dirty="0"/>
              <a:t>The internet was safer before.</a:t>
            </a:r>
          </a:p>
        </p:txBody>
      </p:sp>
      <p:sp>
        <p:nvSpPr>
          <p:cNvPr id="13" name="Speech Bubble: Rectangle with Corners Rounded 12">
            <a:extLst>
              <a:ext uri="{FF2B5EF4-FFF2-40B4-BE49-F238E27FC236}">
                <a16:creationId xmlns:a16="http://schemas.microsoft.com/office/drawing/2014/main" id="{B70FA7E0-F0AC-4F2D-8322-8E96958B0B3B}"/>
              </a:ext>
            </a:extLst>
          </p:cNvPr>
          <p:cNvSpPr/>
          <p:nvPr/>
        </p:nvSpPr>
        <p:spPr>
          <a:xfrm>
            <a:off x="4802205" y="1234458"/>
            <a:ext cx="2624400" cy="1364400"/>
          </a:xfrm>
          <a:prstGeom prst="wedgeRoundRectCallout">
            <a:avLst>
              <a:gd name="adj1" fmla="val 57730"/>
              <a:gd name="adj2" fmla="val 67414"/>
              <a:gd name="adj3" fmla="val 16667"/>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Lockdown doesn’t make a difference to these problems. </a:t>
            </a:r>
            <a:r>
              <a:rPr lang="en-GB" sz="1600" b="1" dirty="0"/>
              <a:t>They were just as bad before lockdown.</a:t>
            </a:r>
          </a:p>
        </p:txBody>
      </p:sp>
      <p:sp>
        <p:nvSpPr>
          <p:cNvPr id="14" name="Speech Bubble: Rectangle with Corners Rounded 13">
            <a:extLst>
              <a:ext uri="{FF2B5EF4-FFF2-40B4-BE49-F238E27FC236}">
                <a16:creationId xmlns:a16="http://schemas.microsoft.com/office/drawing/2014/main" id="{5F336A8E-74BE-466D-8222-97457D897424}"/>
              </a:ext>
            </a:extLst>
          </p:cNvPr>
          <p:cNvSpPr/>
          <p:nvPr/>
        </p:nvSpPr>
        <p:spPr>
          <a:xfrm>
            <a:off x="1717395" y="1234458"/>
            <a:ext cx="2626005" cy="1365867"/>
          </a:xfrm>
          <a:prstGeom prst="wedgeRoundRectCallout">
            <a:avLst>
              <a:gd name="adj1" fmla="val -51592"/>
              <a:gd name="adj2" fmla="val 73039"/>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These things </a:t>
            </a:r>
            <a:r>
              <a:rPr lang="en-GB" sz="1600" b="1" dirty="0"/>
              <a:t>don’t really happen on the internet</a:t>
            </a:r>
            <a:r>
              <a:rPr lang="en-GB" sz="1600" dirty="0"/>
              <a:t>, at least not to me.</a:t>
            </a:r>
          </a:p>
        </p:txBody>
      </p:sp>
      <p:sp>
        <p:nvSpPr>
          <p:cNvPr id="15" name="Speech Bubble: Rectangle with Corners Rounded 14">
            <a:extLst>
              <a:ext uri="{FF2B5EF4-FFF2-40B4-BE49-F238E27FC236}">
                <a16:creationId xmlns:a16="http://schemas.microsoft.com/office/drawing/2014/main" id="{B98C56C7-D987-47A5-8687-B14592C38A3A}"/>
              </a:ext>
            </a:extLst>
          </p:cNvPr>
          <p:cNvSpPr/>
          <p:nvPr/>
        </p:nvSpPr>
        <p:spPr>
          <a:xfrm>
            <a:off x="1728478" y="4186458"/>
            <a:ext cx="2624400" cy="1364400"/>
          </a:xfrm>
          <a:prstGeom prst="wedgeRoundRectCallout">
            <a:avLst>
              <a:gd name="adj1" fmla="val -52601"/>
              <a:gd name="adj2" fmla="val 81596"/>
              <a:gd name="adj3" fmla="val 16667"/>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While these problems always happened, </a:t>
            </a:r>
            <a:r>
              <a:rPr lang="en-GB" sz="1600" b="1" dirty="0"/>
              <a:t>lockdown has made them worse.</a:t>
            </a:r>
          </a:p>
        </p:txBody>
      </p:sp>
      <p:sp>
        <p:nvSpPr>
          <p:cNvPr id="16" name="Pentagon 20">
            <a:extLst>
              <a:ext uri="{FF2B5EF4-FFF2-40B4-BE49-F238E27FC236}">
                <a16:creationId xmlns:a16="http://schemas.microsoft.com/office/drawing/2014/main" id="{DA62DB5E-7D32-434C-8E16-35ED0ACEADC5}"/>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7" name="Text Placeholder 1">
            <a:extLst>
              <a:ext uri="{FF2B5EF4-FFF2-40B4-BE49-F238E27FC236}">
                <a16:creationId xmlns:a16="http://schemas.microsoft.com/office/drawing/2014/main" id="{23D78793-A093-48B6-A003-0FAC3450DE72}"/>
              </a:ext>
            </a:extLst>
          </p:cNvPr>
          <p:cNvSpPr>
            <a:spLocks noGrp="1"/>
          </p:cNvSpPr>
          <p:nvPr>
            <p:ph type="body" sz="quarter" idx="10"/>
          </p:nvPr>
        </p:nvSpPr>
        <p:spPr>
          <a:xfrm>
            <a:off x="776288" y="241911"/>
            <a:ext cx="7739062" cy="571500"/>
          </a:xfrm>
        </p:spPr>
        <p:txBody>
          <a:bodyPr/>
          <a:lstStyle/>
          <a:p>
            <a:r>
              <a:rPr lang="en-GB" dirty="0"/>
              <a:t>How does it happen?</a:t>
            </a:r>
          </a:p>
        </p:txBody>
      </p:sp>
      <p:pic>
        <p:nvPicPr>
          <p:cNvPr id="18" name="Graphic 17" descr="Thought bubble">
            <a:extLst>
              <a:ext uri="{FF2B5EF4-FFF2-40B4-BE49-F238E27FC236}">
                <a16:creationId xmlns:a16="http://schemas.microsoft.com/office/drawing/2014/main" id="{474EEAF4-2BAC-49BE-939D-090FC44F5B5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96" y="181055"/>
            <a:ext cx="597300" cy="597300"/>
          </a:xfrm>
          <a:prstGeom prst="rect">
            <a:avLst/>
          </a:prstGeom>
        </p:spPr>
      </p:pic>
      <p:sp>
        <p:nvSpPr>
          <p:cNvPr id="22" name="Rectangle: Rounded Corners 21">
            <a:extLst>
              <a:ext uri="{FF2B5EF4-FFF2-40B4-BE49-F238E27FC236}">
                <a16:creationId xmlns:a16="http://schemas.microsoft.com/office/drawing/2014/main" id="{08B4BBB4-FCD2-4DAF-A283-92977C98BC72}"/>
              </a:ext>
            </a:extLst>
          </p:cNvPr>
          <p:cNvSpPr/>
          <p:nvPr/>
        </p:nvSpPr>
        <p:spPr>
          <a:xfrm>
            <a:off x="2247900" y="6153150"/>
            <a:ext cx="4911959" cy="541090"/>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Worried about what to do if these things happen? </a:t>
            </a:r>
            <a:r>
              <a:rPr lang="en-GB" sz="1400" dirty="0"/>
              <a:t>Find out more in the final activity!</a:t>
            </a:r>
          </a:p>
        </p:txBody>
      </p:sp>
    </p:spTree>
    <p:extLst>
      <p:ext uri="{BB962C8B-B14F-4D97-AF65-F5344CB8AC3E}">
        <p14:creationId xmlns:p14="http://schemas.microsoft.com/office/powerpoint/2010/main" val="410531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bg1"/>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251259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20">
            <a:extLst>
              <a:ext uri="{FF2B5EF4-FFF2-40B4-BE49-F238E27FC236}">
                <a16:creationId xmlns:a16="http://schemas.microsoft.com/office/drawing/2014/main" id="{82457D13-4199-4891-897A-C79F4166BF95}"/>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 name="Text Placeholder 1">
            <a:extLst>
              <a:ext uri="{FF2B5EF4-FFF2-40B4-BE49-F238E27FC236}">
                <a16:creationId xmlns:a16="http://schemas.microsoft.com/office/drawing/2014/main" id="{3691FF79-A30B-4485-BF82-0FD307F4DE4E}"/>
              </a:ext>
            </a:extLst>
          </p:cNvPr>
          <p:cNvSpPr>
            <a:spLocks noGrp="1"/>
          </p:cNvSpPr>
          <p:nvPr>
            <p:ph type="body" sz="quarter" idx="10"/>
          </p:nvPr>
        </p:nvSpPr>
        <p:spPr/>
        <p:txBody>
          <a:bodyPr/>
          <a:lstStyle/>
          <a:p>
            <a:r>
              <a:rPr lang="en-GB" dirty="0"/>
              <a:t>The online world…</a:t>
            </a:r>
          </a:p>
        </p:txBody>
      </p:sp>
      <p:sp>
        <p:nvSpPr>
          <p:cNvPr id="7" name="Rectangle 6">
            <a:extLst>
              <a:ext uri="{FF2B5EF4-FFF2-40B4-BE49-F238E27FC236}">
                <a16:creationId xmlns:a16="http://schemas.microsoft.com/office/drawing/2014/main" id="{AB7F954E-5CD3-46EB-8982-0F3BFD708614}"/>
              </a:ext>
            </a:extLst>
          </p:cNvPr>
          <p:cNvSpPr/>
          <p:nvPr/>
        </p:nvSpPr>
        <p:spPr>
          <a:xfrm>
            <a:off x="-2729" y="2997232"/>
            <a:ext cx="9146729" cy="386076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A group of hands raised&#10;&#10;Description automatically generated with low confidence">
            <a:extLst>
              <a:ext uri="{FF2B5EF4-FFF2-40B4-BE49-F238E27FC236}">
                <a16:creationId xmlns:a16="http://schemas.microsoft.com/office/drawing/2014/main" id="{401354BB-80EC-4018-928E-9EA19437289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469" b="89907" l="9718" r="89796">
                        <a14:foregroundMark x1="55199" y1="5869" x2="55199" y2="5869"/>
                        <a14:foregroundMark x1="52770" y1="5514" x2="60836" y2="9960"/>
                        <a14:foregroundMark x1="79495" y1="8848" x2="79495" y2="8848"/>
                      </a14:backgroundRemoval>
                    </a14:imgEffect>
                  </a14:imgLayer>
                </a14:imgProps>
              </a:ext>
              <a:ext uri="{28A0092B-C50C-407E-A947-70E740481C1C}">
                <a14:useLocalDpi xmlns:a14="http://schemas.microsoft.com/office/drawing/2010/main"/>
              </a:ext>
            </a:extLst>
          </a:blip>
          <a:srcRect/>
          <a:stretch/>
        </p:blipFill>
        <p:spPr>
          <a:xfrm>
            <a:off x="3764494" y="3090980"/>
            <a:ext cx="1612282" cy="3523062"/>
          </a:xfrm>
          <a:prstGeom prst="rect">
            <a:avLst/>
          </a:prstGeom>
        </p:spPr>
      </p:pic>
      <p:pic>
        <p:nvPicPr>
          <p:cNvPr id="9" name="Picture 8">
            <a:extLst>
              <a:ext uri="{FF2B5EF4-FFF2-40B4-BE49-F238E27FC236}">
                <a16:creationId xmlns:a16="http://schemas.microsoft.com/office/drawing/2014/main" id="{F528C0C8-ABAF-49FF-970E-A6D22D88085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33" b="99591" l="9961" r="92680">
                        <a14:foregroundMark x1="92735" y1="34005" x2="90644" y2="38796"/>
                        <a14:foregroundMark x1="14254" y1="59801" x2="15630" y2="44785"/>
                        <a14:foregroundMark x1="15630" y1="44785" x2="10072" y2="40637"/>
                        <a14:foregroundMark x1="14254" y1="45808" x2="14970" y2="50979"/>
                        <a14:foregroundMark x1="45515" y1="89687" x2="31591" y2="99620"/>
                      </a14:backgroundRemoval>
                    </a14:imgEffect>
                  </a14:imgLayer>
                </a14:imgProps>
              </a:ext>
              <a:ext uri="{28A0092B-C50C-407E-A947-70E740481C1C}">
                <a14:useLocalDpi xmlns:a14="http://schemas.microsoft.com/office/drawing/2010/main"/>
              </a:ext>
            </a:extLst>
          </a:blip>
          <a:srcRect/>
          <a:stretch/>
        </p:blipFill>
        <p:spPr>
          <a:xfrm flipH="1">
            <a:off x="7255371" y="2782197"/>
            <a:ext cx="1883545" cy="3549347"/>
          </a:xfrm>
          <a:prstGeom prst="rect">
            <a:avLst/>
          </a:prstGeom>
        </p:spPr>
      </p:pic>
      <p:pic>
        <p:nvPicPr>
          <p:cNvPr id="10" name="Picture 9">
            <a:extLst>
              <a:ext uri="{FF2B5EF4-FFF2-40B4-BE49-F238E27FC236}">
                <a16:creationId xmlns:a16="http://schemas.microsoft.com/office/drawing/2014/main" id="{53877B1C-0F0C-4FE0-8822-A232B3739F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991" b="89980" l="9989" r="89957"/>
                    </a14:imgEffect>
                  </a14:imgLayer>
                </a14:imgProps>
              </a:ext>
              <a:ext uri="{28A0092B-C50C-407E-A947-70E740481C1C}">
                <a14:useLocalDpi xmlns:a14="http://schemas.microsoft.com/office/drawing/2010/main"/>
              </a:ext>
            </a:extLst>
          </a:blip>
          <a:srcRect/>
          <a:stretch/>
        </p:blipFill>
        <p:spPr>
          <a:xfrm flipH="1">
            <a:off x="99326" y="2942602"/>
            <a:ext cx="1919984" cy="3549347"/>
          </a:xfrm>
          <a:prstGeom prst="rect">
            <a:avLst/>
          </a:prstGeom>
        </p:spPr>
      </p:pic>
      <p:pic>
        <p:nvPicPr>
          <p:cNvPr id="11" name="Picture 10">
            <a:extLst>
              <a:ext uri="{FF2B5EF4-FFF2-40B4-BE49-F238E27FC236}">
                <a16:creationId xmlns:a16="http://schemas.microsoft.com/office/drawing/2014/main" id="{7D9A5C1F-E99F-4F60-9892-9F927164B2DD}"/>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9806" b="89966" l="9602" r="90867">
                        <a14:foregroundMark x1="90867" y1="18244" x2="90867" y2="24059"/>
                      </a14:backgroundRemoval>
                    </a14:imgEffect>
                  </a14:imgLayer>
                </a14:imgProps>
              </a:ext>
              <a:ext uri="{28A0092B-C50C-407E-A947-70E740481C1C}">
                <a14:useLocalDpi xmlns:a14="http://schemas.microsoft.com/office/drawing/2010/main"/>
              </a:ext>
            </a:extLst>
          </a:blip>
          <a:srcRect/>
          <a:stretch/>
        </p:blipFill>
        <p:spPr>
          <a:xfrm>
            <a:off x="5407654" y="2786893"/>
            <a:ext cx="1883545" cy="3860767"/>
          </a:xfrm>
          <a:prstGeom prst="rect">
            <a:avLst/>
          </a:prstGeom>
        </p:spPr>
      </p:pic>
      <p:pic>
        <p:nvPicPr>
          <p:cNvPr id="12" name="Picture 11">
            <a:extLst>
              <a:ext uri="{FF2B5EF4-FFF2-40B4-BE49-F238E27FC236}">
                <a16:creationId xmlns:a16="http://schemas.microsoft.com/office/drawing/2014/main" id="{A410ACEB-4372-48FC-B266-F9B69A61C805}"/>
              </a:ext>
            </a:extLst>
          </p:cNvPr>
          <p:cNvPicPr>
            <a:picLocks noChangeAspect="1"/>
          </p:cNvPicPr>
          <p:nvPr/>
        </p:nvPicPr>
        <p:blipFill rotWithShape="1">
          <a:blip r:embed="rId11" cstate="hqprint">
            <a:extLst>
              <a:ext uri="{BEBA8EAE-BF5A-486C-A8C5-ECC9F3942E4B}">
                <a14:imgProps xmlns:a14="http://schemas.microsoft.com/office/drawing/2010/main">
                  <a14:imgLayer r:embed="rId12">
                    <a14:imgEffect>
                      <a14:backgroundRemoval t="9920" b="89966" l="9836" r="89930"/>
                    </a14:imgEffect>
                  </a14:imgLayer>
                </a14:imgProps>
              </a:ext>
              <a:ext uri="{28A0092B-C50C-407E-A947-70E740481C1C}">
                <a14:useLocalDpi xmlns:a14="http://schemas.microsoft.com/office/drawing/2010/main"/>
              </a:ext>
            </a:extLst>
          </a:blip>
          <a:srcRect/>
          <a:stretch/>
        </p:blipFill>
        <p:spPr>
          <a:xfrm>
            <a:off x="1983482" y="2786893"/>
            <a:ext cx="1883546" cy="3860767"/>
          </a:xfrm>
          <a:prstGeom prst="rect">
            <a:avLst/>
          </a:prstGeom>
        </p:spPr>
      </p:pic>
      <p:sp>
        <p:nvSpPr>
          <p:cNvPr id="13" name="Rectangle: Rounded Corners 12">
            <a:extLst>
              <a:ext uri="{FF2B5EF4-FFF2-40B4-BE49-F238E27FC236}">
                <a16:creationId xmlns:a16="http://schemas.microsoft.com/office/drawing/2014/main" id="{F0169397-BA05-4D37-ACB1-F4BB028F84BE}"/>
              </a:ext>
            </a:extLst>
          </p:cNvPr>
          <p:cNvSpPr/>
          <p:nvPr/>
        </p:nvSpPr>
        <p:spPr>
          <a:xfrm>
            <a:off x="3857905" y="6078132"/>
            <a:ext cx="1337384" cy="576000"/>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I’m in the middle</a:t>
            </a:r>
          </a:p>
        </p:txBody>
      </p:sp>
      <p:sp>
        <p:nvSpPr>
          <p:cNvPr id="14" name="Rectangle: Rounded Corners 13">
            <a:extLst>
              <a:ext uri="{FF2B5EF4-FFF2-40B4-BE49-F238E27FC236}">
                <a16:creationId xmlns:a16="http://schemas.microsoft.com/office/drawing/2014/main" id="{D00ACFCD-ED15-4CA9-9E51-7FC1CFBF1A68}"/>
              </a:ext>
            </a:extLst>
          </p:cNvPr>
          <p:cNvSpPr/>
          <p:nvPr/>
        </p:nvSpPr>
        <p:spPr>
          <a:xfrm>
            <a:off x="2074511" y="6078132"/>
            <a:ext cx="1337384" cy="576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disagree</a:t>
            </a:r>
          </a:p>
        </p:txBody>
      </p:sp>
      <p:sp>
        <p:nvSpPr>
          <p:cNvPr id="15" name="Rectangle: Rounded Corners 14">
            <a:extLst>
              <a:ext uri="{FF2B5EF4-FFF2-40B4-BE49-F238E27FC236}">
                <a16:creationId xmlns:a16="http://schemas.microsoft.com/office/drawing/2014/main" id="{4721A6BD-C57A-46BF-89B1-DEC2EFD5F0EB}"/>
              </a:ext>
            </a:extLst>
          </p:cNvPr>
          <p:cNvSpPr/>
          <p:nvPr/>
        </p:nvSpPr>
        <p:spPr>
          <a:xfrm>
            <a:off x="245713" y="6078132"/>
            <a:ext cx="1337384" cy="5760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disagree</a:t>
            </a:r>
          </a:p>
        </p:txBody>
      </p:sp>
      <p:sp>
        <p:nvSpPr>
          <p:cNvPr id="16" name="Rectangle: Rounded Corners 15">
            <a:extLst>
              <a:ext uri="{FF2B5EF4-FFF2-40B4-BE49-F238E27FC236}">
                <a16:creationId xmlns:a16="http://schemas.microsoft.com/office/drawing/2014/main" id="{6A371E68-A7C2-4D09-9916-6C57409066E5}"/>
              </a:ext>
            </a:extLst>
          </p:cNvPr>
          <p:cNvSpPr/>
          <p:nvPr/>
        </p:nvSpPr>
        <p:spPr>
          <a:xfrm>
            <a:off x="5732107" y="6078132"/>
            <a:ext cx="1337384" cy="576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agree</a:t>
            </a:r>
          </a:p>
        </p:txBody>
      </p:sp>
      <p:sp>
        <p:nvSpPr>
          <p:cNvPr id="17" name="Rectangle: Rounded Corners 16">
            <a:extLst>
              <a:ext uri="{FF2B5EF4-FFF2-40B4-BE49-F238E27FC236}">
                <a16:creationId xmlns:a16="http://schemas.microsoft.com/office/drawing/2014/main" id="{99BA4B40-5146-42BD-9ECB-46A9C89F4C6F}"/>
              </a:ext>
            </a:extLst>
          </p:cNvPr>
          <p:cNvSpPr/>
          <p:nvPr/>
        </p:nvSpPr>
        <p:spPr>
          <a:xfrm>
            <a:off x="7560903" y="6075645"/>
            <a:ext cx="1337384" cy="57600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agree</a:t>
            </a:r>
          </a:p>
        </p:txBody>
      </p:sp>
      <p:sp>
        <p:nvSpPr>
          <p:cNvPr id="18" name="Rectangle: Rounded Corners 17">
            <a:extLst>
              <a:ext uri="{FF2B5EF4-FFF2-40B4-BE49-F238E27FC236}">
                <a16:creationId xmlns:a16="http://schemas.microsoft.com/office/drawing/2014/main" id="{665D7D79-5E36-4C8B-8EFF-BD975AFFE022}"/>
              </a:ext>
            </a:extLst>
          </p:cNvPr>
          <p:cNvSpPr/>
          <p:nvPr/>
        </p:nvSpPr>
        <p:spPr>
          <a:xfrm>
            <a:off x="358422" y="1316748"/>
            <a:ext cx="8427156" cy="1359052"/>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Different opinions… (4-12 mins)</a:t>
            </a:r>
          </a:p>
          <a:p>
            <a:pPr algn="ctr"/>
            <a:r>
              <a:rPr lang="en-GB" sz="1600" dirty="0"/>
              <a:t>On the next four slides, you are going to see some different opinions on the way that you use the internet. For each one, show your opinion using your fingers.</a:t>
            </a:r>
          </a:p>
        </p:txBody>
      </p:sp>
      <p:pic>
        <p:nvPicPr>
          <p:cNvPr id="19" name="Graphic 15" descr="Chat">
            <a:extLst>
              <a:ext uri="{FF2B5EF4-FFF2-40B4-BE49-F238E27FC236}">
                <a16:creationId xmlns:a16="http://schemas.microsoft.com/office/drawing/2014/main" id="{CF09832C-554C-4C85-A5DA-9A0292722AB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250735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emale UK Police Officer Uniformed UK female police officer looking to the front isolated on white police officer white background uk stock pictures, royalty-free photos &amp; images">
            <a:extLst>
              <a:ext uri="{FF2B5EF4-FFF2-40B4-BE49-F238E27FC236}">
                <a16:creationId xmlns:a16="http://schemas.microsoft.com/office/drawing/2014/main" id="{5073DD24-74DC-4A7C-BB58-D08FCBD4714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21206" y="1102548"/>
            <a:ext cx="2422187" cy="357516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12E439B-CC5B-4D89-ACF7-6EE86F888D81}"/>
              </a:ext>
            </a:extLst>
          </p:cNvPr>
          <p:cNvSpPr/>
          <p:nvPr/>
        </p:nvSpPr>
        <p:spPr>
          <a:xfrm>
            <a:off x="-2729" y="3733188"/>
            <a:ext cx="9146729" cy="31248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1">
            <a:extLst>
              <a:ext uri="{FF2B5EF4-FFF2-40B4-BE49-F238E27FC236}">
                <a16:creationId xmlns:a16="http://schemas.microsoft.com/office/drawing/2014/main" id="{1C141574-08FB-4EB0-A2FA-D8BB16CF8E5C}"/>
              </a:ext>
            </a:extLst>
          </p:cNvPr>
          <p:cNvSpPr>
            <a:spLocks noGrp="1"/>
          </p:cNvSpPr>
          <p:nvPr>
            <p:ph type="body" sz="quarter" idx="10"/>
          </p:nvPr>
        </p:nvSpPr>
        <p:spPr>
          <a:xfrm>
            <a:off x="776288" y="241911"/>
            <a:ext cx="7739062" cy="571500"/>
          </a:xfrm>
        </p:spPr>
        <p:txBody>
          <a:bodyPr/>
          <a:lstStyle/>
          <a:p>
            <a:r>
              <a:rPr lang="en-GB" dirty="0"/>
              <a:t>The online world…</a:t>
            </a:r>
          </a:p>
        </p:txBody>
      </p:sp>
      <p:sp>
        <p:nvSpPr>
          <p:cNvPr id="4" name="Pentagon 20">
            <a:extLst>
              <a:ext uri="{FF2B5EF4-FFF2-40B4-BE49-F238E27FC236}">
                <a16:creationId xmlns:a16="http://schemas.microsoft.com/office/drawing/2014/main" id="{2F3E694D-71A5-4825-A56E-EFE6A971CBE3}"/>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7" name="Speech Bubble: Rectangle with Corners Rounded 16">
            <a:extLst>
              <a:ext uri="{FF2B5EF4-FFF2-40B4-BE49-F238E27FC236}">
                <a16:creationId xmlns:a16="http://schemas.microsoft.com/office/drawing/2014/main" id="{2139DD36-A913-4D4A-BFE8-DFCC6A648BF3}"/>
              </a:ext>
            </a:extLst>
          </p:cNvPr>
          <p:cNvSpPr/>
          <p:nvPr/>
        </p:nvSpPr>
        <p:spPr>
          <a:xfrm>
            <a:off x="437745" y="1546698"/>
            <a:ext cx="5836479" cy="1469240"/>
          </a:xfrm>
          <a:prstGeom prst="wedgeRoundRectCallout">
            <a:avLst>
              <a:gd name="adj1" fmla="val 63103"/>
              <a:gd name="adj2" fmla="val -19748"/>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ea typeface="Lato" panose="020F0502020204030203" pitchFamily="34" charset="0"/>
                <a:cs typeface="Century Gothic"/>
              </a:rPr>
              <a:t>Young people are much more likely to be </a:t>
            </a:r>
            <a:r>
              <a:rPr lang="en-GB" b="1" dirty="0">
                <a:solidFill>
                  <a:schemeClr val="tx1"/>
                </a:solidFill>
                <a:ea typeface="Lato" panose="020F0502020204030203" pitchFamily="34" charset="0"/>
                <a:cs typeface="Century Gothic"/>
              </a:rPr>
              <a:t>radicalised </a:t>
            </a:r>
            <a:r>
              <a:rPr lang="en-GB" dirty="0">
                <a:solidFill>
                  <a:schemeClr val="tx1"/>
                </a:solidFill>
                <a:ea typeface="Lato" panose="020F0502020204030203" pitchFamily="34" charset="0"/>
                <a:cs typeface="Century Gothic"/>
              </a:rPr>
              <a:t>because they are </a:t>
            </a:r>
            <a:r>
              <a:rPr lang="en-GB" b="1" dirty="0">
                <a:solidFill>
                  <a:schemeClr val="tx1"/>
                </a:solidFill>
                <a:ea typeface="Lato" panose="020F0502020204030203" pitchFamily="34" charset="0"/>
                <a:cs typeface="Century Gothic"/>
              </a:rPr>
              <a:t>online the most</a:t>
            </a:r>
            <a:r>
              <a:rPr lang="en-GB" dirty="0">
                <a:solidFill>
                  <a:schemeClr val="tx1"/>
                </a:solidFill>
                <a:ea typeface="Lato" panose="020F0502020204030203" pitchFamily="34" charset="0"/>
                <a:cs typeface="Century Gothic"/>
              </a:rPr>
              <a:t>, and they </a:t>
            </a:r>
            <a:r>
              <a:rPr lang="en-GB" b="1" dirty="0">
                <a:solidFill>
                  <a:schemeClr val="tx1"/>
                </a:solidFill>
                <a:ea typeface="Lato" panose="020F0502020204030203" pitchFamily="34" charset="0"/>
                <a:cs typeface="Century Gothic"/>
              </a:rPr>
              <a:t>might not know how to spot the signs </a:t>
            </a:r>
            <a:r>
              <a:rPr lang="en-GB" dirty="0">
                <a:solidFill>
                  <a:schemeClr val="tx1"/>
                </a:solidFill>
                <a:ea typeface="Lato" panose="020F0502020204030203" pitchFamily="34" charset="0"/>
                <a:cs typeface="Century Gothic"/>
              </a:rPr>
              <a:t>yet. </a:t>
            </a:r>
          </a:p>
        </p:txBody>
      </p:sp>
      <p:pic>
        <p:nvPicPr>
          <p:cNvPr id="28" name="Picture 27" descr="A group of hands raised&#10;&#10;Description automatically generated with low confidence">
            <a:extLst>
              <a:ext uri="{FF2B5EF4-FFF2-40B4-BE49-F238E27FC236}">
                <a16:creationId xmlns:a16="http://schemas.microsoft.com/office/drawing/2014/main" id="{AE6F8EB6-5E22-4680-B864-5AFB201849F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469" b="89907" l="9718" r="89796">
                        <a14:foregroundMark x1="55199" y1="5869" x2="55199" y2="5869"/>
                        <a14:foregroundMark x1="52770" y1="5514" x2="60836" y2="9960"/>
                        <a14:foregroundMark x1="79495" y1="8848" x2="79495" y2="8848"/>
                      </a14:backgroundRemoval>
                    </a14:imgEffect>
                  </a14:imgLayer>
                </a14:imgProps>
              </a:ext>
              <a:ext uri="{28A0092B-C50C-407E-A947-70E740481C1C}">
                <a14:useLocalDpi xmlns:a14="http://schemas.microsoft.com/office/drawing/2010/main"/>
              </a:ext>
            </a:extLst>
          </a:blip>
          <a:srcRect/>
          <a:stretch/>
        </p:blipFill>
        <p:spPr>
          <a:xfrm>
            <a:off x="3903307" y="3733188"/>
            <a:ext cx="1304942" cy="2851481"/>
          </a:xfrm>
          <a:prstGeom prst="rect">
            <a:avLst/>
          </a:prstGeom>
        </p:spPr>
      </p:pic>
      <p:pic>
        <p:nvPicPr>
          <p:cNvPr id="29" name="Picture 28">
            <a:extLst>
              <a:ext uri="{FF2B5EF4-FFF2-40B4-BE49-F238E27FC236}">
                <a16:creationId xmlns:a16="http://schemas.microsoft.com/office/drawing/2014/main" id="{C85A1FD2-7056-47BC-8139-9ABF122D264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33" b="99591" l="9961" r="92680">
                        <a14:foregroundMark x1="92735" y1="34005" x2="90644" y2="38796"/>
                        <a14:foregroundMark x1="14254" y1="59801" x2="15630" y2="44785"/>
                        <a14:foregroundMark x1="15630" y1="44785" x2="10072" y2="40637"/>
                        <a14:foregroundMark x1="14254" y1="45808" x2="14970" y2="50979"/>
                        <a14:foregroundMark x1="45515" y1="89687" x2="31591" y2="99620"/>
                      </a14:backgroundRemoval>
                    </a14:imgEffect>
                  </a14:imgLayer>
                </a14:imgProps>
              </a:ext>
              <a:ext uri="{28A0092B-C50C-407E-A947-70E740481C1C}">
                <a14:useLocalDpi xmlns:a14="http://schemas.microsoft.com/office/drawing/2010/main"/>
              </a:ext>
            </a:extLst>
          </a:blip>
          <a:srcRect/>
          <a:stretch/>
        </p:blipFill>
        <p:spPr>
          <a:xfrm flipH="1">
            <a:off x="7393447" y="3429000"/>
            <a:ext cx="1524496" cy="2872756"/>
          </a:xfrm>
          <a:prstGeom prst="rect">
            <a:avLst/>
          </a:prstGeom>
        </p:spPr>
      </p:pic>
      <p:pic>
        <p:nvPicPr>
          <p:cNvPr id="30" name="Picture 29">
            <a:extLst>
              <a:ext uri="{FF2B5EF4-FFF2-40B4-BE49-F238E27FC236}">
                <a16:creationId xmlns:a16="http://schemas.microsoft.com/office/drawing/2014/main" id="{2EA29CF3-48B8-4E63-BEAA-DCA323D2FA5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991" b="89980" l="9989" r="89957"/>
                    </a14:imgEffect>
                  </a14:imgLayer>
                </a14:imgProps>
              </a:ext>
              <a:ext uri="{28A0092B-C50C-407E-A947-70E740481C1C}">
                <a14:useLocalDpi xmlns:a14="http://schemas.microsoft.com/office/drawing/2010/main"/>
              </a:ext>
            </a:extLst>
          </a:blip>
          <a:srcRect/>
          <a:stretch/>
        </p:blipFill>
        <p:spPr>
          <a:xfrm flipH="1">
            <a:off x="277550" y="3608059"/>
            <a:ext cx="1553989" cy="2872756"/>
          </a:xfrm>
          <a:prstGeom prst="rect">
            <a:avLst/>
          </a:prstGeom>
        </p:spPr>
      </p:pic>
      <p:pic>
        <p:nvPicPr>
          <p:cNvPr id="31" name="Picture 30">
            <a:extLst>
              <a:ext uri="{FF2B5EF4-FFF2-40B4-BE49-F238E27FC236}">
                <a16:creationId xmlns:a16="http://schemas.microsoft.com/office/drawing/2014/main" id="{0B9755E5-5F64-42A8-94B6-10F22389EEC9}"/>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9806" b="89966" l="9602" r="90867">
                        <a14:foregroundMark x1="90867" y1="18244" x2="90867" y2="24059"/>
                      </a14:backgroundRemoval>
                    </a14:imgEffect>
                  </a14:imgLayer>
                </a14:imgProps>
              </a:ext>
              <a:ext uri="{28A0092B-C50C-407E-A947-70E740481C1C}">
                <a14:useLocalDpi xmlns:a14="http://schemas.microsoft.com/office/drawing/2010/main"/>
              </a:ext>
            </a:extLst>
          </a:blip>
          <a:srcRect/>
          <a:stretch/>
        </p:blipFill>
        <p:spPr>
          <a:xfrm>
            <a:off x="5566957" y="3522848"/>
            <a:ext cx="1524496" cy="3124812"/>
          </a:xfrm>
          <a:prstGeom prst="rect">
            <a:avLst/>
          </a:prstGeom>
        </p:spPr>
      </p:pic>
      <p:pic>
        <p:nvPicPr>
          <p:cNvPr id="32" name="Picture 31">
            <a:extLst>
              <a:ext uri="{FF2B5EF4-FFF2-40B4-BE49-F238E27FC236}">
                <a16:creationId xmlns:a16="http://schemas.microsoft.com/office/drawing/2014/main" id="{9D8C043B-A888-43C3-87CE-CE593558CC7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920" b="89966" l="9836" r="89930"/>
                    </a14:imgEffect>
                  </a14:imgLayer>
                </a14:imgProps>
              </a:ext>
              <a:ext uri="{28A0092B-C50C-407E-A947-70E740481C1C}">
                <a14:useLocalDpi xmlns:a14="http://schemas.microsoft.com/office/drawing/2010/main"/>
              </a:ext>
            </a:extLst>
          </a:blip>
          <a:srcRect/>
          <a:stretch/>
        </p:blipFill>
        <p:spPr>
          <a:xfrm>
            <a:off x="2133532" y="3522848"/>
            <a:ext cx="1524497" cy="3124812"/>
          </a:xfrm>
          <a:prstGeom prst="rect">
            <a:avLst/>
          </a:prstGeom>
        </p:spPr>
      </p:pic>
      <p:sp>
        <p:nvSpPr>
          <p:cNvPr id="38" name="Rectangle: Rounded Corners 37">
            <a:extLst>
              <a:ext uri="{FF2B5EF4-FFF2-40B4-BE49-F238E27FC236}">
                <a16:creationId xmlns:a16="http://schemas.microsoft.com/office/drawing/2014/main" id="{686441A9-38AC-4A63-AFCA-7304F855A5EC}"/>
              </a:ext>
            </a:extLst>
          </p:cNvPr>
          <p:cNvSpPr/>
          <p:nvPr/>
        </p:nvSpPr>
        <p:spPr>
          <a:xfrm>
            <a:off x="3903309" y="6078132"/>
            <a:ext cx="1337384" cy="576000"/>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I’m in the middle</a:t>
            </a:r>
          </a:p>
        </p:txBody>
      </p:sp>
      <p:sp>
        <p:nvSpPr>
          <p:cNvPr id="39" name="Rectangle: Rounded Corners 38">
            <a:extLst>
              <a:ext uri="{FF2B5EF4-FFF2-40B4-BE49-F238E27FC236}">
                <a16:creationId xmlns:a16="http://schemas.microsoft.com/office/drawing/2014/main" id="{7B63FFA4-9B39-44ED-858C-1ECF4119EB5E}"/>
              </a:ext>
            </a:extLst>
          </p:cNvPr>
          <p:cNvSpPr/>
          <p:nvPr/>
        </p:nvSpPr>
        <p:spPr>
          <a:xfrm>
            <a:off x="2074511" y="6078132"/>
            <a:ext cx="1337384" cy="576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disagree</a:t>
            </a:r>
          </a:p>
        </p:txBody>
      </p:sp>
      <p:sp>
        <p:nvSpPr>
          <p:cNvPr id="40" name="Rectangle: Rounded Corners 39">
            <a:extLst>
              <a:ext uri="{FF2B5EF4-FFF2-40B4-BE49-F238E27FC236}">
                <a16:creationId xmlns:a16="http://schemas.microsoft.com/office/drawing/2014/main" id="{166C9544-3E9E-4BE8-91A2-0A2343EC6C51}"/>
              </a:ext>
            </a:extLst>
          </p:cNvPr>
          <p:cNvSpPr/>
          <p:nvPr/>
        </p:nvSpPr>
        <p:spPr>
          <a:xfrm>
            <a:off x="245713" y="6078132"/>
            <a:ext cx="1337384" cy="5760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disagree</a:t>
            </a:r>
          </a:p>
        </p:txBody>
      </p:sp>
      <p:sp>
        <p:nvSpPr>
          <p:cNvPr id="41" name="Rectangle: Rounded Corners 40">
            <a:extLst>
              <a:ext uri="{FF2B5EF4-FFF2-40B4-BE49-F238E27FC236}">
                <a16:creationId xmlns:a16="http://schemas.microsoft.com/office/drawing/2014/main" id="{DCC238E9-5869-4D08-AD38-DD701CDD4365}"/>
              </a:ext>
            </a:extLst>
          </p:cNvPr>
          <p:cNvSpPr/>
          <p:nvPr/>
        </p:nvSpPr>
        <p:spPr>
          <a:xfrm>
            <a:off x="5732107" y="6078132"/>
            <a:ext cx="1337384" cy="576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agree</a:t>
            </a:r>
          </a:p>
        </p:txBody>
      </p:sp>
      <p:sp>
        <p:nvSpPr>
          <p:cNvPr id="42" name="Rectangle: Rounded Corners 41">
            <a:extLst>
              <a:ext uri="{FF2B5EF4-FFF2-40B4-BE49-F238E27FC236}">
                <a16:creationId xmlns:a16="http://schemas.microsoft.com/office/drawing/2014/main" id="{74D9F212-D984-433B-9C6C-5C6AC143FD13}"/>
              </a:ext>
            </a:extLst>
          </p:cNvPr>
          <p:cNvSpPr/>
          <p:nvPr/>
        </p:nvSpPr>
        <p:spPr>
          <a:xfrm>
            <a:off x="7560903" y="6075645"/>
            <a:ext cx="1337384" cy="57600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agree</a:t>
            </a:r>
          </a:p>
        </p:txBody>
      </p:sp>
      <p:pic>
        <p:nvPicPr>
          <p:cNvPr id="19" name="Graphic 15" descr="Chat">
            <a:extLst>
              <a:ext uri="{FF2B5EF4-FFF2-40B4-BE49-F238E27FC236}">
                <a16:creationId xmlns:a16="http://schemas.microsoft.com/office/drawing/2014/main" id="{8E6F4CEE-364E-462D-A4AC-56A3AA32F24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247097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child, young, striped&#10;&#10;Description automatically generated">
            <a:extLst>
              <a:ext uri="{FF2B5EF4-FFF2-40B4-BE49-F238E27FC236}">
                <a16:creationId xmlns:a16="http://schemas.microsoft.com/office/drawing/2014/main" id="{C69A7B27-4DE9-40ED-A290-8970C27F19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55" y="1023751"/>
            <a:ext cx="2829142" cy="4632180"/>
          </a:xfrm>
          <a:prstGeom prst="rect">
            <a:avLst/>
          </a:prstGeom>
        </p:spPr>
      </p:pic>
      <p:sp>
        <p:nvSpPr>
          <p:cNvPr id="3" name="Text Placeholder 1">
            <a:extLst>
              <a:ext uri="{FF2B5EF4-FFF2-40B4-BE49-F238E27FC236}">
                <a16:creationId xmlns:a16="http://schemas.microsoft.com/office/drawing/2014/main" id="{1C141574-08FB-4EB0-A2FA-D8BB16CF8E5C}"/>
              </a:ext>
            </a:extLst>
          </p:cNvPr>
          <p:cNvSpPr>
            <a:spLocks noGrp="1"/>
          </p:cNvSpPr>
          <p:nvPr>
            <p:ph type="body" sz="quarter" idx="10"/>
          </p:nvPr>
        </p:nvSpPr>
        <p:spPr>
          <a:xfrm>
            <a:off x="776288" y="241911"/>
            <a:ext cx="7739062" cy="571500"/>
          </a:xfrm>
        </p:spPr>
        <p:txBody>
          <a:bodyPr/>
          <a:lstStyle/>
          <a:p>
            <a:r>
              <a:rPr lang="en-GB" dirty="0"/>
              <a:t>The online world…</a:t>
            </a:r>
          </a:p>
        </p:txBody>
      </p:sp>
      <p:sp>
        <p:nvSpPr>
          <p:cNvPr id="4" name="Pentagon 20">
            <a:extLst>
              <a:ext uri="{FF2B5EF4-FFF2-40B4-BE49-F238E27FC236}">
                <a16:creationId xmlns:a16="http://schemas.microsoft.com/office/drawing/2014/main" id="{2F3E694D-71A5-4825-A56E-EFE6A971CBE3}"/>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8" name="Speech Bubble: Rectangle with Corners Rounded 17">
            <a:extLst>
              <a:ext uri="{FF2B5EF4-FFF2-40B4-BE49-F238E27FC236}">
                <a16:creationId xmlns:a16="http://schemas.microsoft.com/office/drawing/2014/main" id="{EB86570E-3B7F-4552-ABC8-FB844895F9DE}"/>
              </a:ext>
            </a:extLst>
          </p:cNvPr>
          <p:cNvSpPr/>
          <p:nvPr/>
        </p:nvSpPr>
        <p:spPr>
          <a:xfrm>
            <a:off x="3213717" y="1546698"/>
            <a:ext cx="5457216" cy="1469240"/>
          </a:xfrm>
          <a:prstGeom prst="wedgeRoundRectCallout">
            <a:avLst>
              <a:gd name="adj1" fmla="val -62784"/>
              <a:gd name="adj2" fmla="val -32135"/>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ea typeface="Lato" panose="020F0502020204030203" pitchFamily="34" charset="0"/>
                <a:cs typeface="Century Gothic"/>
              </a:rPr>
              <a:t>It actually gets quite annoying when people keep telling us to be safe online in different ways. </a:t>
            </a:r>
            <a:r>
              <a:rPr lang="en-GB" b="1" dirty="0">
                <a:solidFill>
                  <a:schemeClr val="tx1"/>
                </a:solidFill>
                <a:ea typeface="Lato" panose="020F0502020204030203" pitchFamily="34" charset="0"/>
                <a:cs typeface="Century Gothic"/>
              </a:rPr>
              <a:t>We’re online all the time – we know how to be safe!</a:t>
            </a:r>
          </a:p>
        </p:txBody>
      </p:sp>
      <p:sp>
        <p:nvSpPr>
          <p:cNvPr id="14" name="Rectangle 13">
            <a:extLst>
              <a:ext uri="{FF2B5EF4-FFF2-40B4-BE49-F238E27FC236}">
                <a16:creationId xmlns:a16="http://schemas.microsoft.com/office/drawing/2014/main" id="{D93AA530-6DAF-4C15-A5C3-AAE6B43C93FC}"/>
              </a:ext>
            </a:extLst>
          </p:cNvPr>
          <p:cNvSpPr/>
          <p:nvPr/>
        </p:nvSpPr>
        <p:spPr>
          <a:xfrm>
            <a:off x="-2729" y="3733188"/>
            <a:ext cx="9146729" cy="31248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FF1F183E-3FA0-46F9-8425-A21CABC68E9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33" b="99591" l="9961" r="92680">
                        <a14:foregroundMark x1="92735" y1="34005" x2="90644" y2="38796"/>
                        <a14:foregroundMark x1="14254" y1="59801" x2="15630" y2="44785"/>
                        <a14:foregroundMark x1="15630" y1="44785" x2="10072" y2="40637"/>
                        <a14:foregroundMark x1="14254" y1="45808" x2="14970" y2="50979"/>
                        <a14:foregroundMark x1="45515" y1="89687" x2="31591" y2="99620"/>
                      </a14:backgroundRemoval>
                    </a14:imgEffect>
                  </a14:imgLayer>
                </a14:imgProps>
              </a:ext>
              <a:ext uri="{28A0092B-C50C-407E-A947-70E740481C1C}">
                <a14:useLocalDpi xmlns:a14="http://schemas.microsoft.com/office/drawing/2010/main"/>
              </a:ext>
            </a:extLst>
          </a:blip>
          <a:srcRect/>
          <a:stretch/>
        </p:blipFill>
        <p:spPr>
          <a:xfrm flipH="1">
            <a:off x="7393447" y="3429000"/>
            <a:ext cx="1524496" cy="2872756"/>
          </a:xfrm>
          <a:prstGeom prst="rect">
            <a:avLst/>
          </a:prstGeom>
        </p:spPr>
      </p:pic>
      <p:pic>
        <p:nvPicPr>
          <p:cNvPr id="19" name="Picture 18">
            <a:extLst>
              <a:ext uri="{FF2B5EF4-FFF2-40B4-BE49-F238E27FC236}">
                <a16:creationId xmlns:a16="http://schemas.microsoft.com/office/drawing/2014/main" id="{79BA4171-4CE2-4910-8C4C-DC99F647436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91" b="89980" l="9989" r="89957"/>
                    </a14:imgEffect>
                  </a14:imgLayer>
                </a14:imgProps>
              </a:ext>
              <a:ext uri="{28A0092B-C50C-407E-A947-70E740481C1C}">
                <a14:useLocalDpi xmlns:a14="http://schemas.microsoft.com/office/drawing/2010/main"/>
              </a:ext>
            </a:extLst>
          </a:blip>
          <a:srcRect/>
          <a:stretch/>
        </p:blipFill>
        <p:spPr>
          <a:xfrm flipH="1">
            <a:off x="277550" y="3608059"/>
            <a:ext cx="1553989" cy="2872756"/>
          </a:xfrm>
          <a:prstGeom prst="rect">
            <a:avLst/>
          </a:prstGeom>
        </p:spPr>
      </p:pic>
      <p:pic>
        <p:nvPicPr>
          <p:cNvPr id="26" name="Picture 25">
            <a:extLst>
              <a:ext uri="{FF2B5EF4-FFF2-40B4-BE49-F238E27FC236}">
                <a16:creationId xmlns:a16="http://schemas.microsoft.com/office/drawing/2014/main" id="{239FCB3F-4C99-40B1-B68A-4525A9C9D41C}"/>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806" b="89966" l="9602" r="90867">
                        <a14:foregroundMark x1="90867" y1="18244" x2="90867" y2="24059"/>
                      </a14:backgroundRemoval>
                    </a14:imgEffect>
                  </a14:imgLayer>
                </a14:imgProps>
              </a:ext>
              <a:ext uri="{28A0092B-C50C-407E-A947-70E740481C1C}">
                <a14:useLocalDpi xmlns:a14="http://schemas.microsoft.com/office/drawing/2010/main"/>
              </a:ext>
            </a:extLst>
          </a:blip>
          <a:srcRect/>
          <a:stretch/>
        </p:blipFill>
        <p:spPr>
          <a:xfrm>
            <a:off x="5566957" y="3522848"/>
            <a:ext cx="1524496" cy="3124812"/>
          </a:xfrm>
          <a:prstGeom prst="rect">
            <a:avLst/>
          </a:prstGeom>
        </p:spPr>
      </p:pic>
      <p:pic>
        <p:nvPicPr>
          <p:cNvPr id="27" name="Picture 26">
            <a:extLst>
              <a:ext uri="{FF2B5EF4-FFF2-40B4-BE49-F238E27FC236}">
                <a16:creationId xmlns:a16="http://schemas.microsoft.com/office/drawing/2014/main" id="{3AADD2E4-A51B-4D4D-92EA-C625E197B0A4}"/>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9920" b="89966" l="9836" r="89930"/>
                    </a14:imgEffect>
                  </a14:imgLayer>
                </a14:imgProps>
              </a:ext>
              <a:ext uri="{28A0092B-C50C-407E-A947-70E740481C1C}">
                <a14:useLocalDpi xmlns:a14="http://schemas.microsoft.com/office/drawing/2010/main"/>
              </a:ext>
            </a:extLst>
          </a:blip>
          <a:srcRect/>
          <a:stretch/>
        </p:blipFill>
        <p:spPr>
          <a:xfrm>
            <a:off x="2133532" y="3522848"/>
            <a:ext cx="1524497" cy="3124812"/>
          </a:xfrm>
          <a:prstGeom prst="rect">
            <a:avLst/>
          </a:prstGeom>
        </p:spPr>
      </p:pic>
      <p:sp>
        <p:nvSpPr>
          <p:cNvPr id="29" name="Rectangle: Rounded Corners 28">
            <a:extLst>
              <a:ext uri="{FF2B5EF4-FFF2-40B4-BE49-F238E27FC236}">
                <a16:creationId xmlns:a16="http://schemas.microsoft.com/office/drawing/2014/main" id="{557F73D5-3ABA-471D-93BD-498D9718D373}"/>
              </a:ext>
            </a:extLst>
          </p:cNvPr>
          <p:cNvSpPr/>
          <p:nvPr/>
        </p:nvSpPr>
        <p:spPr>
          <a:xfrm>
            <a:off x="2074511" y="6078132"/>
            <a:ext cx="1337384" cy="576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disagree</a:t>
            </a:r>
          </a:p>
        </p:txBody>
      </p:sp>
      <p:sp>
        <p:nvSpPr>
          <p:cNvPr id="30" name="Rectangle: Rounded Corners 29">
            <a:extLst>
              <a:ext uri="{FF2B5EF4-FFF2-40B4-BE49-F238E27FC236}">
                <a16:creationId xmlns:a16="http://schemas.microsoft.com/office/drawing/2014/main" id="{0C97C2B8-6BE8-4291-9CEA-0AC4C5C350D7}"/>
              </a:ext>
            </a:extLst>
          </p:cNvPr>
          <p:cNvSpPr/>
          <p:nvPr/>
        </p:nvSpPr>
        <p:spPr>
          <a:xfrm>
            <a:off x="245713" y="6078132"/>
            <a:ext cx="1337384" cy="5760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disagree</a:t>
            </a:r>
          </a:p>
        </p:txBody>
      </p:sp>
      <p:sp>
        <p:nvSpPr>
          <p:cNvPr id="31" name="Rectangle: Rounded Corners 30">
            <a:extLst>
              <a:ext uri="{FF2B5EF4-FFF2-40B4-BE49-F238E27FC236}">
                <a16:creationId xmlns:a16="http://schemas.microsoft.com/office/drawing/2014/main" id="{E4FA6556-8970-4196-898E-880D36ED1B82}"/>
              </a:ext>
            </a:extLst>
          </p:cNvPr>
          <p:cNvSpPr/>
          <p:nvPr/>
        </p:nvSpPr>
        <p:spPr>
          <a:xfrm>
            <a:off x="5732107" y="6078132"/>
            <a:ext cx="1337384" cy="576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agree</a:t>
            </a:r>
          </a:p>
        </p:txBody>
      </p:sp>
      <p:sp>
        <p:nvSpPr>
          <p:cNvPr id="32" name="Rectangle: Rounded Corners 31">
            <a:extLst>
              <a:ext uri="{FF2B5EF4-FFF2-40B4-BE49-F238E27FC236}">
                <a16:creationId xmlns:a16="http://schemas.microsoft.com/office/drawing/2014/main" id="{60C95DA6-51F2-4E38-97C5-85A749C33529}"/>
              </a:ext>
            </a:extLst>
          </p:cNvPr>
          <p:cNvSpPr/>
          <p:nvPr/>
        </p:nvSpPr>
        <p:spPr>
          <a:xfrm>
            <a:off x="7560903" y="6075645"/>
            <a:ext cx="1337384" cy="57600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agree</a:t>
            </a:r>
          </a:p>
        </p:txBody>
      </p:sp>
      <p:pic>
        <p:nvPicPr>
          <p:cNvPr id="20" name="Picture 19" descr="A group of hands raised&#10;&#10;Description automatically generated with low confidence">
            <a:extLst>
              <a:ext uri="{FF2B5EF4-FFF2-40B4-BE49-F238E27FC236}">
                <a16:creationId xmlns:a16="http://schemas.microsoft.com/office/drawing/2014/main" id="{098ECB0B-B0DA-4E1F-A583-874BEFDBD97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469" b="89907" l="9718" r="89796">
                        <a14:foregroundMark x1="55199" y1="5869" x2="55199" y2="5869"/>
                        <a14:foregroundMark x1="52770" y1="5514" x2="60836" y2="9960"/>
                        <a14:foregroundMark x1="79495" y1="8848" x2="79495" y2="8848"/>
                      </a14:backgroundRemoval>
                    </a14:imgEffect>
                  </a14:imgLayer>
                </a14:imgProps>
              </a:ext>
              <a:ext uri="{28A0092B-C50C-407E-A947-70E740481C1C}">
                <a14:useLocalDpi xmlns:a14="http://schemas.microsoft.com/office/drawing/2010/main"/>
              </a:ext>
            </a:extLst>
          </a:blip>
          <a:srcRect/>
          <a:stretch/>
        </p:blipFill>
        <p:spPr>
          <a:xfrm>
            <a:off x="3903307" y="3733188"/>
            <a:ext cx="1304942" cy="2851481"/>
          </a:xfrm>
          <a:prstGeom prst="rect">
            <a:avLst/>
          </a:prstGeom>
        </p:spPr>
      </p:pic>
      <p:sp>
        <p:nvSpPr>
          <p:cNvPr id="28" name="Rectangle: Rounded Corners 27">
            <a:extLst>
              <a:ext uri="{FF2B5EF4-FFF2-40B4-BE49-F238E27FC236}">
                <a16:creationId xmlns:a16="http://schemas.microsoft.com/office/drawing/2014/main" id="{390F682D-CFBD-4E3B-94ED-77B5064F0E09}"/>
              </a:ext>
            </a:extLst>
          </p:cNvPr>
          <p:cNvSpPr/>
          <p:nvPr/>
        </p:nvSpPr>
        <p:spPr>
          <a:xfrm>
            <a:off x="3903309" y="6078132"/>
            <a:ext cx="1337384" cy="576000"/>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I’m in the middle</a:t>
            </a:r>
          </a:p>
        </p:txBody>
      </p:sp>
      <p:pic>
        <p:nvPicPr>
          <p:cNvPr id="21" name="Graphic 15" descr="Chat">
            <a:extLst>
              <a:ext uri="{FF2B5EF4-FFF2-40B4-BE49-F238E27FC236}">
                <a16:creationId xmlns:a16="http://schemas.microsoft.com/office/drawing/2014/main" id="{D91BDDE4-EA36-47B1-B472-5443DB3E946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18612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usiness Woman Headshot Portrait Head and shoulders portrait of a beautiful early 20s mixed race Japanese Hispanic woman isolated on white person white background stock pictures, royalty-free photos &amp; images">
            <a:extLst>
              <a:ext uri="{FF2B5EF4-FFF2-40B4-BE49-F238E27FC236}">
                <a16:creationId xmlns:a16="http://schemas.microsoft.com/office/drawing/2014/main" id="{8D5C511E-DF44-40A5-8108-B2CCDDC7092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66957" y="1023751"/>
            <a:ext cx="3518595" cy="2735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a16="http://schemas.microsoft.com/office/drawing/2014/main" id="{1C141574-08FB-4EB0-A2FA-D8BB16CF8E5C}"/>
              </a:ext>
            </a:extLst>
          </p:cNvPr>
          <p:cNvSpPr>
            <a:spLocks noGrp="1"/>
          </p:cNvSpPr>
          <p:nvPr>
            <p:ph type="body" sz="quarter" idx="10"/>
          </p:nvPr>
        </p:nvSpPr>
        <p:spPr>
          <a:xfrm>
            <a:off x="776288" y="241911"/>
            <a:ext cx="7739062" cy="571500"/>
          </a:xfrm>
        </p:spPr>
        <p:txBody>
          <a:bodyPr/>
          <a:lstStyle/>
          <a:p>
            <a:r>
              <a:rPr lang="en-GB" dirty="0"/>
              <a:t>The online world…</a:t>
            </a:r>
          </a:p>
        </p:txBody>
      </p:sp>
      <p:sp>
        <p:nvSpPr>
          <p:cNvPr id="4" name="Pentagon 20">
            <a:extLst>
              <a:ext uri="{FF2B5EF4-FFF2-40B4-BE49-F238E27FC236}">
                <a16:creationId xmlns:a16="http://schemas.microsoft.com/office/drawing/2014/main" id="{2F3E694D-71A5-4825-A56E-EFE6A971CBE3}"/>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4" name="Rectangle 13">
            <a:extLst>
              <a:ext uri="{FF2B5EF4-FFF2-40B4-BE49-F238E27FC236}">
                <a16:creationId xmlns:a16="http://schemas.microsoft.com/office/drawing/2014/main" id="{0C80E723-D1A2-448F-9CB2-A152726F47F5}"/>
              </a:ext>
            </a:extLst>
          </p:cNvPr>
          <p:cNvSpPr/>
          <p:nvPr/>
        </p:nvSpPr>
        <p:spPr>
          <a:xfrm>
            <a:off x="-2729" y="3733188"/>
            <a:ext cx="9146729" cy="31248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41C48BB2-B49A-4C59-8C61-D15954B72E0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33" b="99591" l="9961" r="92680">
                        <a14:foregroundMark x1="92735" y1="34005" x2="90644" y2="38796"/>
                        <a14:foregroundMark x1="14254" y1="59801" x2="15630" y2="44785"/>
                        <a14:foregroundMark x1="15630" y1="44785" x2="10072" y2="40637"/>
                        <a14:foregroundMark x1="14254" y1="45808" x2="14970" y2="50979"/>
                        <a14:foregroundMark x1="45515" y1="89687" x2="31591" y2="99620"/>
                      </a14:backgroundRemoval>
                    </a14:imgEffect>
                  </a14:imgLayer>
                </a14:imgProps>
              </a:ext>
              <a:ext uri="{28A0092B-C50C-407E-A947-70E740481C1C}">
                <a14:useLocalDpi xmlns:a14="http://schemas.microsoft.com/office/drawing/2010/main"/>
              </a:ext>
            </a:extLst>
          </a:blip>
          <a:srcRect/>
          <a:stretch/>
        </p:blipFill>
        <p:spPr>
          <a:xfrm flipH="1">
            <a:off x="7393447" y="3429000"/>
            <a:ext cx="1524496" cy="2872756"/>
          </a:xfrm>
          <a:prstGeom prst="rect">
            <a:avLst/>
          </a:prstGeom>
        </p:spPr>
      </p:pic>
      <p:pic>
        <p:nvPicPr>
          <p:cNvPr id="25" name="Picture 24">
            <a:extLst>
              <a:ext uri="{FF2B5EF4-FFF2-40B4-BE49-F238E27FC236}">
                <a16:creationId xmlns:a16="http://schemas.microsoft.com/office/drawing/2014/main" id="{7AAE3D0C-4B37-4CE9-B3C3-B8E9EF8B097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91" b="89980" l="9989" r="89957"/>
                    </a14:imgEffect>
                  </a14:imgLayer>
                </a14:imgProps>
              </a:ext>
              <a:ext uri="{28A0092B-C50C-407E-A947-70E740481C1C}">
                <a14:useLocalDpi xmlns:a14="http://schemas.microsoft.com/office/drawing/2010/main"/>
              </a:ext>
            </a:extLst>
          </a:blip>
          <a:srcRect/>
          <a:stretch/>
        </p:blipFill>
        <p:spPr>
          <a:xfrm flipH="1">
            <a:off x="277550" y="3608059"/>
            <a:ext cx="1553989" cy="2872756"/>
          </a:xfrm>
          <a:prstGeom prst="rect">
            <a:avLst/>
          </a:prstGeom>
        </p:spPr>
      </p:pic>
      <p:pic>
        <p:nvPicPr>
          <p:cNvPr id="26" name="Picture 25">
            <a:extLst>
              <a:ext uri="{FF2B5EF4-FFF2-40B4-BE49-F238E27FC236}">
                <a16:creationId xmlns:a16="http://schemas.microsoft.com/office/drawing/2014/main" id="{85D21E2B-F761-4B2B-89A3-913C700CD64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806" b="89966" l="9602" r="90867">
                        <a14:foregroundMark x1="90867" y1="18244" x2="90867" y2="24059"/>
                      </a14:backgroundRemoval>
                    </a14:imgEffect>
                  </a14:imgLayer>
                </a14:imgProps>
              </a:ext>
              <a:ext uri="{28A0092B-C50C-407E-A947-70E740481C1C}">
                <a14:useLocalDpi xmlns:a14="http://schemas.microsoft.com/office/drawing/2010/main"/>
              </a:ext>
            </a:extLst>
          </a:blip>
          <a:srcRect/>
          <a:stretch/>
        </p:blipFill>
        <p:spPr>
          <a:xfrm>
            <a:off x="5566957" y="3522848"/>
            <a:ext cx="1524496" cy="3124812"/>
          </a:xfrm>
          <a:prstGeom prst="rect">
            <a:avLst/>
          </a:prstGeom>
        </p:spPr>
      </p:pic>
      <p:pic>
        <p:nvPicPr>
          <p:cNvPr id="27" name="Picture 26">
            <a:extLst>
              <a:ext uri="{FF2B5EF4-FFF2-40B4-BE49-F238E27FC236}">
                <a16:creationId xmlns:a16="http://schemas.microsoft.com/office/drawing/2014/main" id="{D73B045F-714C-4D3B-95B7-1C6301323D2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9920" b="89966" l="9836" r="89930"/>
                    </a14:imgEffect>
                  </a14:imgLayer>
                </a14:imgProps>
              </a:ext>
              <a:ext uri="{28A0092B-C50C-407E-A947-70E740481C1C}">
                <a14:useLocalDpi xmlns:a14="http://schemas.microsoft.com/office/drawing/2010/main"/>
              </a:ext>
            </a:extLst>
          </a:blip>
          <a:srcRect/>
          <a:stretch/>
        </p:blipFill>
        <p:spPr>
          <a:xfrm>
            <a:off x="2133532" y="3522848"/>
            <a:ext cx="1524497" cy="3124812"/>
          </a:xfrm>
          <a:prstGeom prst="rect">
            <a:avLst/>
          </a:prstGeom>
        </p:spPr>
      </p:pic>
      <p:sp>
        <p:nvSpPr>
          <p:cNvPr id="29" name="Rectangle: Rounded Corners 28">
            <a:extLst>
              <a:ext uri="{FF2B5EF4-FFF2-40B4-BE49-F238E27FC236}">
                <a16:creationId xmlns:a16="http://schemas.microsoft.com/office/drawing/2014/main" id="{D7C7AE52-2A43-41F9-84BB-304637486E2C}"/>
              </a:ext>
            </a:extLst>
          </p:cNvPr>
          <p:cNvSpPr/>
          <p:nvPr/>
        </p:nvSpPr>
        <p:spPr>
          <a:xfrm>
            <a:off x="2074511" y="6078132"/>
            <a:ext cx="1337384" cy="576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disagree</a:t>
            </a:r>
          </a:p>
        </p:txBody>
      </p:sp>
      <p:sp>
        <p:nvSpPr>
          <p:cNvPr id="30" name="Rectangle: Rounded Corners 29">
            <a:extLst>
              <a:ext uri="{FF2B5EF4-FFF2-40B4-BE49-F238E27FC236}">
                <a16:creationId xmlns:a16="http://schemas.microsoft.com/office/drawing/2014/main" id="{FA066E76-8554-436F-A95C-429F0E121039}"/>
              </a:ext>
            </a:extLst>
          </p:cNvPr>
          <p:cNvSpPr/>
          <p:nvPr/>
        </p:nvSpPr>
        <p:spPr>
          <a:xfrm>
            <a:off x="245713" y="6078132"/>
            <a:ext cx="1337384" cy="5760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disagree</a:t>
            </a:r>
          </a:p>
        </p:txBody>
      </p:sp>
      <p:sp>
        <p:nvSpPr>
          <p:cNvPr id="31" name="Rectangle: Rounded Corners 30">
            <a:extLst>
              <a:ext uri="{FF2B5EF4-FFF2-40B4-BE49-F238E27FC236}">
                <a16:creationId xmlns:a16="http://schemas.microsoft.com/office/drawing/2014/main" id="{994CF981-3ABF-4E0C-840D-6BE3B02DEEE7}"/>
              </a:ext>
            </a:extLst>
          </p:cNvPr>
          <p:cNvSpPr/>
          <p:nvPr/>
        </p:nvSpPr>
        <p:spPr>
          <a:xfrm>
            <a:off x="5732107" y="6078132"/>
            <a:ext cx="1337384" cy="576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agree</a:t>
            </a:r>
          </a:p>
        </p:txBody>
      </p:sp>
      <p:sp>
        <p:nvSpPr>
          <p:cNvPr id="32" name="Rectangle: Rounded Corners 31">
            <a:extLst>
              <a:ext uri="{FF2B5EF4-FFF2-40B4-BE49-F238E27FC236}">
                <a16:creationId xmlns:a16="http://schemas.microsoft.com/office/drawing/2014/main" id="{3E10ECBC-DBCE-4BFF-8035-9B85F04EE2B3}"/>
              </a:ext>
            </a:extLst>
          </p:cNvPr>
          <p:cNvSpPr/>
          <p:nvPr/>
        </p:nvSpPr>
        <p:spPr>
          <a:xfrm>
            <a:off x="7560903" y="6075645"/>
            <a:ext cx="1337384" cy="57600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agree</a:t>
            </a:r>
          </a:p>
        </p:txBody>
      </p:sp>
      <p:sp>
        <p:nvSpPr>
          <p:cNvPr id="20" name="Speech Bubble: Rectangle with Corners Rounded 19">
            <a:extLst>
              <a:ext uri="{FF2B5EF4-FFF2-40B4-BE49-F238E27FC236}">
                <a16:creationId xmlns:a16="http://schemas.microsoft.com/office/drawing/2014/main" id="{52ABDDEA-1F83-4B31-A095-42DE18B0AC1D}"/>
              </a:ext>
            </a:extLst>
          </p:cNvPr>
          <p:cNvSpPr/>
          <p:nvPr/>
        </p:nvSpPr>
        <p:spPr>
          <a:xfrm>
            <a:off x="437746" y="1532379"/>
            <a:ext cx="5836478" cy="1469240"/>
          </a:xfrm>
          <a:prstGeom prst="wedgeRoundRectCallout">
            <a:avLst>
              <a:gd name="adj1" fmla="val 62757"/>
              <a:gd name="adj2" fmla="val -20141"/>
              <a:gd name="adj3" fmla="val 16667"/>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ea typeface="Lato" panose="020F0502020204030203" pitchFamily="34" charset="0"/>
                <a:cs typeface="Century Gothic"/>
              </a:rPr>
              <a:t>Children might be online more during lockdown, but </a:t>
            </a:r>
            <a:r>
              <a:rPr lang="en-GB" b="1" dirty="0">
                <a:solidFill>
                  <a:schemeClr val="tx1"/>
                </a:solidFill>
                <a:ea typeface="Lato" panose="020F0502020204030203" pitchFamily="34" charset="0"/>
                <a:cs typeface="Century Gothic"/>
              </a:rPr>
              <a:t>parents always know what they are doing online</a:t>
            </a:r>
            <a:r>
              <a:rPr lang="en-GB" dirty="0">
                <a:solidFill>
                  <a:schemeClr val="tx1"/>
                </a:solidFill>
                <a:ea typeface="Lato" panose="020F0502020204030203" pitchFamily="34" charset="0"/>
                <a:cs typeface="Century Gothic"/>
              </a:rPr>
              <a:t>, and make sure that they are safe.</a:t>
            </a:r>
          </a:p>
        </p:txBody>
      </p:sp>
      <p:pic>
        <p:nvPicPr>
          <p:cNvPr id="21" name="Picture 20" descr="A group of hands raised&#10;&#10;Description automatically generated with low confidence">
            <a:extLst>
              <a:ext uri="{FF2B5EF4-FFF2-40B4-BE49-F238E27FC236}">
                <a16:creationId xmlns:a16="http://schemas.microsoft.com/office/drawing/2014/main" id="{86395744-0371-402B-9F1D-D9FF342B565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469" b="89907" l="9718" r="89796">
                        <a14:foregroundMark x1="55199" y1="5869" x2="55199" y2="5869"/>
                        <a14:foregroundMark x1="52770" y1="5514" x2="60836" y2="9960"/>
                        <a14:foregroundMark x1="79495" y1="8848" x2="79495" y2="8848"/>
                      </a14:backgroundRemoval>
                    </a14:imgEffect>
                  </a14:imgLayer>
                </a14:imgProps>
              </a:ext>
              <a:ext uri="{28A0092B-C50C-407E-A947-70E740481C1C}">
                <a14:useLocalDpi xmlns:a14="http://schemas.microsoft.com/office/drawing/2010/main"/>
              </a:ext>
            </a:extLst>
          </a:blip>
          <a:srcRect/>
          <a:stretch/>
        </p:blipFill>
        <p:spPr>
          <a:xfrm>
            <a:off x="3903307" y="3733188"/>
            <a:ext cx="1304942" cy="2851481"/>
          </a:xfrm>
          <a:prstGeom prst="rect">
            <a:avLst/>
          </a:prstGeom>
        </p:spPr>
      </p:pic>
      <p:sp>
        <p:nvSpPr>
          <p:cNvPr id="28" name="Rectangle: Rounded Corners 27">
            <a:extLst>
              <a:ext uri="{FF2B5EF4-FFF2-40B4-BE49-F238E27FC236}">
                <a16:creationId xmlns:a16="http://schemas.microsoft.com/office/drawing/2014/main" id="{1CB4ABEA-5581-4CFF-A535-506DF9021744}"/>
              </a:ext>
            </a:extLst>
          </p:cNvPr>
          <p:cNvSpPr/>
          <p:nvPr/>
        </p:nvSpPr>
        <p:spPr>
          <a:xfrm>
            <a:off x="3903309" y="6078132"/>
            <a:ext cx="1337384" cy="576000"/>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I’m in the middle</a:t>
            </a:r>
          </a:p>
        </p:txBody>
      </p:sp>
      <p:pic>
        <p:nvPicPr>
          <p:cNvPr id="18" name="Graphic 15" descr="Chat">
            <a:extLst>
              <a:ext uri="{FF2B5EF4-FFF2-40B4-BE49-F238E27FC236}">
                <a16:creationId xmlns:a16="http://schemas.microsoft.com/office/drawing/2014/main" id="{D3972F2A-1F1F-4B79-9B88-04FF0B934FA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4923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octor with his arms crossed&#10;&#10;Description automatically generated with medium confidence">
            <a:extLst>
              <a:ext uri="{FF2B5EF4-FFF2-40B4-BE49-F238E27FC236}">
                <a16:creationId xmlns:a16="http://schemas.microsoft.com/office/drawing/2014/main" id="{1BDEBAE6-E051-4DD2-A8C2-9FFDF6192DC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14" b="89933" l="9780" r="91047">
                        <a14:foregroundMark x1="52617" y1="4410" x2="52617" y2="4410"/>
                        <a14:foregroundMark x1="38430" y1="42282" x2="38430" y2="42282"/>
                        <a14:foregroundMark x1="38430" y1="39789" x2="38430" y2="39789"/>
                        <a14:foregroundMark x1="63912" y1="34899" x2="68457" y2="48130"/>
                        <a14:foregroundMark x1="91047" y1="53979" x2="91047" y2="53979"/>
                      </a14:backgroundRemoval>
                    </a14:imgEffect>
                  </a14:imgLayer>
                </a14:imgProps>
              </a:ext>
              <a:ext uri="{28A0092B-C50C-407E-A947-70E740481C1C}">
                <a14:useLocalDpi xmlns:a14="http://schemas.microsoft.com/office/drawing/2010/main"/>
              </a:ext>
            </a:extLst>
          </a:blip>
          <a:srcRect/>
          <a:stretch/>
        </p:blipFill>
        <p:spPr>
          <a:xfrm>
            <a:off x="17673" y="1007299"/>
            <a:ext cx="3016690" cy="4333875"/>
          </a:xfrm>
          <a:prstGeom prst="rect">
            <a:avLst/>
          </a:prstGeom>
        </p:spPr>
      </p:pic>
      <p:sp>
        <p:nvSpPr>
          <p:cNvPr id="3" name="Text Placeholder 1">
            <a:extLst>
              <a:ext uri="{FF2B5EF4-FFF2-40B4-BE49-F238E27FC236}">
                <a16:creationId xmlns:a16="http://schemas.microsoft.com/office/drawing/2014/main" id="{1C141574-08FB-4EB0-A2FA-D8BB16CF8E5C}"/>
              </a:ext>
            </a:extLst>
          </p:cNvPr>
          <p:cNvSpPr>
            <a:spLocks noGrp="1"/>
          </p:cNvSpPr>
          <p:nvPr>
            <p:ph type="body" sz="quarter" idx="10"/>
          </p:nvPr>
        </p:nvSpPr>
        <p:spPr>
          <a:xfrm>
            <a:off x="776288" y="241911"/>
            <a:ext cx="7739062" cy="571500"/>
          </a:xfrm>
        </p:spPr>
        <p:txBody>
          <a:bodyPr/>
          <a:lstStyle/>
          <a:p>
            <a:r>
              <a:rPr lang="en-GB" dirty="0"/>
              <a:t>The online world…</a:t>
            </a:r>
          </a:p>
        </p:txBody>
      </p:sp>
      <p:sp>
        <p:nvSpPr>
          <p:cNvPr id="4" name="Pentagon 20">
            <a:extLst>
              <a:ext uri="{FF2B5EF4-FFF2-40B4-BE49-F238E27FC236}">
                <a16:creationId xmlns:a16="http://schemas.microsoft.com/office/drawing/2014/main" id="{2F3E694D-71A5-4825-A56E-EFE6A971CBE3}"/>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4" name="Rectangle 13">
            <a:extLst>
              <a:ext uri="{FF2B5EF4-FFF2-40B4-BE49-F238E27FC236}">
                <a16:creationId xmlns:a16="http://schemas.microsoft.com/office/drawing/2014/main" id="{B8BDBBB6-A0FE-4AB2-BAA8-9B332F2D1C95}"/>
              </a:ext>
            </a:extLst>
          </p:cNvPr>
          <p:cNvSpPr/>
          <p:nvPr/>
        </p:nvSpPr>
        <p:spPr>
          <a:xfrm>
            <a:off x="-2729" y="3733188"/>
            <a:ext cx="9146729" cy="31248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77F47CD7-29EB-4058-B933-8EA65BE7A20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33" b="99591" l="9961" r="92680">
                        <a14:foregroundMark x1="92735" y1="34005" x2="90644" y2="38796"/>
                        <a14:foregroundMark x1="14254" y1="59801" x2="15630" y2="44785"/>
                        <a14:foregroundMark x1="15630" y1="44785" x2="10072" y2="40637"/>
                        <a14:foregroundMark x1="14254" y1="45808" x2="14970" y2="50979"/>
                        <a14:foregroundMark x1="45515" y1="89687" x2="31591" y2="99620"/>
                      </a14:backgroundRemoval>
                    </a14:imgEffect>
                  </a14:imgLayer>
                </a14:imgProps>
              </a:ext>
              <a:ext uri="{28A0092B-C50C-407E-A947-70E740481C1C}">
                <a14:useLocalDpi xmlns:a14="http://schemas.microsoft.com/office/drawing/2010/main"/>
              </a:ext>
            </a:extLst>
          </a:blip>
          <a:srcRect/>
          <a:stretch/>
        </p:blipFill>
        <p:spPr>
          <a:xfrm flipH="1">
            <a:off x="7393447" y="3429000"/>
            <a:ext cx="1524496" cy="2872756"/>
          </a:xfrm>
          <a:prstGeom prst="rect">
            <a:avLst/>
          </a:prstGeom>
        </p:spPr>
      </p:pic>
      <p:pic>
        <p:nvPicPr>
          <p:cNvPr id="17" name="Picture 16">
            <a:extLst>
              <a:ext uri="{FF2B5EF4-FFF2-40B4-BE49-F238E27FC236}">
                <a16:creationId xmlns:a16="http://schemas.microsoft.com/office/drawing/2014/main" id="{9FE1CBED-8CD9-4E50-A7B5-751475324AC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991" b="89980" l="9989" r="89957"/>
                    </a14:imgEffect>
                  </a14:imgLayer>
                </a14:imgProps>
              </a:ext>
              <a:ext uri="{28A0092B-C50C-407E-A947-70E740481C1C}">
                <a14:useLocalDpi xmlns:a14="http://schemas.microsoft.com/office/drawing/2010/main"/>
              </a:ext>
            </a:extLst>
          </a:blip>
          <a:srcRect/>
          <a:stretch/>
        </p:blipFill>
        <p:spPr>
          <a:xfrm flipH="1">
            <a:off x="277550" y="3608059"/>
            <a:ext cx="1553989" cy="2872756"/>
          </a:xfrm>
          <a:prstGeom prst="rect">
            <a:avLst/>
          </a:prstGeom>
        </p:spPr>
      </p:pic>
      <p:pic>
        <p:nvPicPr>
          <p:cNvPr id="19" name="Picture 18">
            <a:extLst>
              <a:ext uri="{FF2B5EF4-FFF2-40B4-BE49-F238E27FC236}">
                <a16:creationId xmlns:a16="http://schemas.microsoft.com/office/drawing/2014/main" id="{E1DA4E3B-85AE-437A-888A-D8EE101792C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9806" b="89966" l="9602" r="90867">
                        <a14:foregroundMark x1="90867" y1="18244" x2="90867" y2="24059"/>
                      </a14:backgroundRemoval>
                    </a14:imgEffect>
                  </a14:imgLayer>
                </a14:imgProps>
              </a:ext>
              <a:ext uri="{28A0092B-C50C-407E-A947-70E740481C1C}">
                <a14:useLocalDpi xmlns:a14="http://schemas.microsoft.com/office/drawing/2010/main"/>
              </a:ext>
            </a:extLst>
          </a:blip>
          <a:srcRect/>
          <a:stretch/>
        </p:blipFill>
        <p:spPr>
          <a:xfrm>
            <a:off x="5566957" y="3522848"/>
            <a:ext cx="1524496" cy="3124812"/>
          </a:xfrm>
          <a:prstGeom prst="rect">
            <a:avLst/>
          </a:prstGeom>
        </p:spPr>
      </p:pic>
      <p:pic>
        <p:nvPicPr>
          <p:cNvPr id="28" name="Picture 27">
            <a:extLst>
              <a:ext uri="{FF2B5EF4-FFF2-40B4-BE49-F238E27FC236}">
                <a16:creationId xmlns:a16="http://schemas.microsoft.com/office/drawing/2014/main" id="{BE471149-B61D-4E75-8B82-85965ACB4D7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920" b="89966" l="9836" r="89930"/>
                    </a14:imgEffect>
                  </a14:imgLayer>
                </a14:imgProps>
              </a:ext>
              <a:ext uri="{28A0092B-C50C-407E-A947-70E740481C1C}">
                <a14:useLocalDpi xmlns:a14="http://schemas.microsoft.com/office/drawing/2010/main"/>
              </a:ext>
            </a:extLst>
          </a:blip>
          <a:srcRect/>
          <a:stretch/>
        </p:blipFill>
        <p:spPr>
          <a:xfrm>
            <a:off x="2133532" y="3522848"/>
            <a:ext cx="1524497" cy="3124812"/>
          </a:xfrm>
          <a:prstGeom prst="rect">
            <a:avLst/>
          </a:prstGeom>
        </p:spPr>
      </p:pic>
      <p:sp>
        <p:nvSpPr>
          <p:cNvPr id="30" name="Rectangle: Rounded Corners 29">
            <a:extLst>
              <a:ext uri="{FF2B5EF4-FFF2-40B4-BE49-F238E27FC236}">
                <a16:creationId xmlns:a16="http://schemas.microsoft.com/office/drawing/2014/main" id="{1EB1E0A1-C72A-4843-850C-32DD8F1EBCD1}"/>
              </a:ext>
            </a:extLst>
          </p:cNvPr>
          <p:cNvSpPr/>
          <p:nvPr/>
        </p:nvSpPr>
        <p:spPr>
          <a:xfrm>
            <a:off x="2074511" y="6078132"/>
            <a:ext cx="1337384" cy="576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disagree</a:t>
            </a:r>
          </a:p>
        </p:txBody>
      </p:sp>
      <p:sp>
        <p:nvSpPr>
          <p:cNvPr id="31" name="Rectangle: Rounded Corners 30">
            <a:extLst>
              <a:ext uri="{FF2B5EF4-FFF2-40B4-BE49-F238E27FC236}">
                <a16:creationId xmlns:a16="http://schemas.microsoft.com/office/drawing/2014/main" id="{EF2EE0C0-B8B9-401E-87C5-B02E3B813A6C}"/>
              </a:ext>
            </a:extLst>
          </p:cNvPr>
          <p:cNvSpPr/>
          <p:nvPr/>
        </p:nvSpPr>
        <p:spPr>
          <a:xfrm>
            <a:off x="245713" y="6078132"/>
            <a:ext cx="1337384" cy="57600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disagree</a:t>
            </a:r>
          </a:p>
        </p:txBody>
      </p:sp>
      <p:sp>
        <p:nvSpPr>
          <p:cNvPr id="32" name="Rectangle: Rounded Corners 31">
            <a:extLst>
              <a:ext uri="{FF2B5EF4-FFF2-40B4-BE49-F238E27FC236}">
                <a16:creationId xmlns:a16="http://schemas.microsoft.com/office/drawing/2014/main" id="{1CF2DF72-5025-4F54-A104-A161F7997B0A}"/>
              </a:ext>
            </a:extLst>
          </p:cNvPr>
          <p:cNvSpPr/>
          <p:nvPr/>
        </p:nvSpPr>
        <p:spPr>
          <a:xfrm>
            <a:off x="5732107" y="6078132"/>
            <a:ext cx="1337384" cy="576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 slightly agree</a:t>
            </a:r>
          </a:p>
        </p:txBody>
      </p:sp>
      <p:sp>
        <p:nvSpPr>
          <p:cNvPr id="33" name="Rectangle: Rounded Corners 32">
            <a:extLst>
              <a:ext uri="{FF2B5EF4-FFF2-40B4-BE49-F238E27FC236}">
                <a16:creationId xmlns:a16="http://schemas.microsoft.com/office/drawing/2014/main" id="{28D0A5AF-8E9A-4E99-8A38-DAC58FB5FCCD}"/>
              </a:ext>
            </a:extLst>
          </p:cNvPr>
          <p:cNvSpPr/>
          <p:nvPr/>
        </p:nvSpPr>
        <p:spPr>
          <a:xfrm>
            <a:off x="7560903" y="6075645"/>
            <a:ext cx="1337384" cy="57600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ea typeface="Lato" panose="020F0502020204030203" pitchFamily="34" charset="0"/>
                <a:cs typeface="Century Gothic"/>
              </a:rPr>
              <a:t>I totally agree</a:t>
            </a:r>
          </a:p>
        </p:txBody>
      </p:sp>
      <p:pic>
        <p:nvPicPr>
          <p:cNvPr id="25" name="Picture 24" descr="A group of hands raised&#10;&#10;Description automatically generated with low confidence">
            <a:extLst>
              <a:ext uri="{FF2B5EF4-FFF2-40B4-BE49-F238E27FC236}">
                <a16:creationId xmlns:a16="http://schemas.microsoft.com/office/drawing/2014/main" id="{8479ED96-4FA3-48EB-86CA-78A5CED03E71}"/>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469" b="89907" l="9718" r="89796">
                        <a14:foregroundMark x1="55199" y1="5869" x2="55199" y2="5869"/>
                        <a14:foregroundMark x1="52770" y1="5514" x2="60836" y2="9960"/>
                        <a14:foregroundMark x1="79495" y1="8848" x2="79495" y2="8848"/>
                      </a14:backgroundRemoval>
                    </a14:imgEffect>
                  </a14:imgLayer>
                </a14:imgProps>
              </a:ext>
              <a:ext uri="{28A0092B-C50C-407E-A947-70E740481C1C}">
                <a14:useLocalDpi xmlns:a14="http://schemas.microsoft.com/office/drawing/2010/main"/>
              </a:ext>
            </a:extLst>
          </a:blip>
          <a:srcRect/>
          <a:stretch/>
        </p:blipFill>
        <p:spPr>
          <a:xfrm>
            <a:off x="3903307" y="3733188"/>
            <a:ext cx="1304942" cy="2851481"/>
          </a:xfrm>
          <a:prstGeom prst="rect">
            <a:avLst/>
          </a:prstGeom>
        </p:spPr>
      </p:pic>
      <p:sp>
        <p:nvSpPr>
          <p:cNvPr id="26" name="Speech Bubble: Rectangle with Corners Rounded 25">
            <a:extLst>
              <a:ext uri="{FF2B5EF4-FFF2-40B4-BE49-F238E27FC236}">
                <a16:creationId xmlns:a16="http://schemas.microsoft.com/office/drawing/2014/main" id="{93C8A2CC-8BC0-4773-A649-66703C51D1D7}"/>
              </a:ext>
            </a:extLst>
          </p:cNvPr>
          <p:cNvSpPr/>
          <p:nvPr/>
        </p:nvSpPr>
        <p:spPr>
          <a:xfrm>
            <a:off x="3213718" y="1549862"/>
            <a:ext cx="5457216" cy="1466076"/>
          </a:xfrm>
          <a:prstGeom prst="wedgeRoundRectCallout">
            <a:avLst>
              <a:gd name="adj1" fmla="val -63049"/>
              <a:gd name="adj2" fmla="val -31981"/>
              <a:gd name="adj3" fmla="val 16667"/>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ea typeface="Lato" panose="020F0502020204030203" pitchFamily="34" charset="0"/>
                <a:cs typeface="Century Gothic"/>
              </a:rPr>
              <a:t>When we speak to someone new, we want them to like us, so </a:t>
            </a:r>
            <a:r>
              <a:rPr lang="en-GB" b="1" dirty="0">
                <a:solidFill>
                  <a:schemeClr val="tx1"/>
                </a:solidFill>
                <a:ea typeface="Lato" panose="020F0502020204030203" pitchFamily="34" charset="0"/>
                <a:cs typeface="Century Gothic"/>
              </a:rPr>
              <a:t>we might “go along” with what they say, even if we don’t agree.</a:t>
            </a:r>
            <a:r>
              <a:rPr lang="en-GB" dirty="0">
                <a:solidFill>
                  <a:schemeClr val="tx1"/>
                </a:solidFill>
                <a:ea typeface="Lato" panose="020F0502020204030203" pitchFamily="34" charset="0"/>
                <a:cs typeface="Century Gothic"/>
              </a:rPr>
              <a:t> Later, this can cause problems…</a:t>
            </a:r>
          </a:p>
        </p:txBody>
      </p:sp>
      <p:sp>
        <p:nvSpPr>
          <p:cNvPr id="29" name="Rectangle: Rounded Corners 28">
            <a:extLst>
              <a:ext uri="{FF2B5EF4-FFF2-40B4-BE49-F238E27FC236}">
                <a16:creationId xmlns:a16="http://schemas.microsoft.com/office/drawing/2014/main" id="{B167521C-B52F-4080-90D5-7AABF93B7784}"/>
              </a:ext>
            </a:extLst>
          </p:cNvPr>
          <p:cNvSpPr/>
          <p:nvPr/>
        </p:nvSpPr>
        <p:spPr>
          <a:xfrm>
            <a:off x="3903309" y="6078132"/>
            <a:ext cx="1337384" cy="576000"/>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Lato" panose="020F0502020204030203" pitchFamily="34" charset="0"/>
                <a:cs typeface="Century Gothic"/>
              </a:rPr>
              <a:t>I’m in the middle</a:t>
            </a:r>
          </a:p>
        </p:txBody>
      </p:sp>
      <p:pic>
        <p:nvPicPr>
          <p:cNvPr id="18" name="Graphic 15" descr="Chat">
            <a:extLst>
              <a:ext uri="{FF2B5EF4-FFF2-40B4-BE49-F238E27FC236}">
                <a16:creationId xmlns:a16="http://schemas.microsoft.com/office/drawing/2014/main" id="{89534FC6-D5B2-474E-88C4-3EA5D32B3A0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81481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bg1"/>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90761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Triangle Ruler outline">
            <a:extLst>
              <a:ext uri="{FF2B5EF4-FFF2-40B4-BE49-F238E27FC236}">
                <a16:creationId xmlns:a16="http://schemas.microsoft.com/office/drawing/2014/main" id="{109FD75E-F228-4EB3-AEFA-AF873495A4E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18282" y="4087249"/>
            <a:ext cx="2793471" cy="2793471"/>
          </a:xfrm>
          <a:prstGeom prst="rect">
            <a:avLst/>
          </a:prstGeom>
        </p:spPr>
      </p:pic>
      <p:pic>
        <p:nvPicPr>
          <p:cNvPr id="29" name="Graphic 28" descr="Wrench outline">
            <a:extLst>
              <a:ext uri="{FF2B5EF4-FFF2-40B4-BE49-F238E27FC236}">
                <a16:creationId xmlns:a16="http://schemas.microsoft.com/office/drawing/2014/main" id="{609FF13D-B4FD-434E-B6FC-B0C949B31E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250120" y="1183424"/>
            <a:ext cx="2793471" cy="2793471"/>
          </a:xfrm>
          <a:prstGeom prst="rect">
            <a:avLst/>
          </a:prstGeom>
        </p:spPr>
      </p:pic>
      <p:pic>
        <p:nvPicPr>
          <p:cNvPr id="33" name="Graphic 32" descr="Nails outline">
            <a:extLst>
              <a:ext uri="{FF2B5EF4-FFF2-40B4-BE49-F238E27FC236}">
                <a16:creationId xmlns:a16="http://schemas.microsoft.com/office/drawing/2014/main" id="{740473F0-27A3-4CFF-9E0A-D9C5943B2309}"/>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l="27580"/>
          <a:stretch/>
        </p:blipFill>
        <p:spPr>
          <a:xfrm>
            <a:off x="0" y="768094"/>
            <a:ext cx="2023023" cy="2793471"/>
          </a:xfrm>
          <a:prstGeom prst="rect">
            <a:avLst/>
          </a:prstGeom>
        </p:spPr>
      </p:pic>
      <p:pic>
        <p:nvPicPr>
          <p:cNvPr id="19" name="Picture 2" descr="Open Tool Box Empty Yellow Tool Box on White Background empty toolbox stock pictures, royalty-free photos &amp; images">
            <a:extLst>
              <a:ext uri="{FF2B5EF4-FFF2-40B4-BE49-F238E27FC236}">
                <a16:creationId xmlns:a16="http://schemas.microsoft.com/office/drawing/2014/main" id="{CF3B62D9-2C5D-4E2C-B1FB-9FEF3433083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451" b="97549" l="4739" r="99837">
                        <a14:foregroundMark x1="21078" y1="6373" x2="74183" y2="9559"/>
                        <a14:foregroundMark x1="74183" y1="9559" x2="77451" y2="8824"/>
                        <a14:foregroundMark x1="70915" y1="3676" x2="70915" y2="3676"/>
                        <a14:foregroundMark x1="31699" y1="5392" x2="27124" y2="5392"/>
                        <a14:foregroundMark x1="67810" y1="4657" x2="71732" y2="5882"/>
                        <a14:foregroundMark x1="19017" y1="89376" x2="18834" y2="89224"/>
                        <a14:backgroundMark x1="15850" y1="74020" x2="16176" y2="98284"/>
                        <a14:backgroundMark x1="16176" y1="98284" x2="7026" y2="97549"/>
                        <a14:backgroundMark x1="7026" y1="97549" x2="4412" y2="75000"/>
                        <a14:backgroundMark x1="6536" y1="74510" x2="8824" y2="89461"/>
                        <a14:backgroundMark x1="8824" y1="89461" x2="11601" y2="76716"/>
                        <a14:backgroundMark x1="11601" y1="76716" x2="8170" y2="77941"/>
                        <a14:backgroundMark x1="14379" y1="90196" x2="9314" y2="69608"/>
                        <a14:backgroundMark x1="9314" y1="69608" x2="6046" y2="82353"/>
                        <a14:backgroundMark x1="6046" y1="82353" x2="9967" y2="98039"/>
                        <a14:backgroundMark x1="9967" y1="98039" x2="11765" y2="85049"/>
                        <a14:backgroundMark x1="11765" y1="85049" x2="11928" y2="96569"/>
                        <a14:backgroundMark x1="11928" y1="96569" x2="13725" y2="83578"/>
                        <a14:backgroundMark x1="13725" y1="83578" x2="14706" y2="96324"/>
                        <a14:backgroundMark x1="14706" y1="96324" x2="14379" y2="84069"/>
                        <a14:backgroundMark x1="14379" y1="84069" x2="13399" y2="98284"/>
                        <a14:backgroundMark x1="13399" y1="98284" x2="12908" y2="82353"/>
                        <a14:backgroundMark x1="12908" y1="82353" x2="9314" y2="95588"/>
                        <a14:backgroundMark x1="9314" y1="95588" x2="8987" y2="92157"/>
                        <a14:backgroundMark x1="11928" y1="67157" x2="11928" y2="80147"/>
                        <a14:backgroundMark x1="11928" y1="80147" x2="13072" y2="73284"/>
                        <a14:backgroundMark x1="11601" y1="75245" x2="11601" y2="87010"/>
                        <a14:backgroundMark x1="11601" y1="87010" x2="7680" y2="76961"/>
                        <a14:backgroundMark x1="7680" y1="76961" x2="4739" y2="74265"/>
                        <a14:backgroundMark x1="19608" y1="89461" x2="36111" y2="89461"/>
                        <a14:backgroundMark x1="36111" y1="89461" x2="44444" y2="88971"/>
                        <a14:backgroundMark x1="44444" y1="88971" x2="71242" y2="89706"/>
                        <a14:backgroundMark x1="71242" y1="89706" x2="81209" y2="89461"/>
                        <a14:backgroundMark x1="81209" y1="89461" x2="87908" y2="82843"/>
                        <a14:backgroundMark x1="87908" y1="82843" x2="86928" y2="70098"/>
                        <a14:backgroundMark x1="85131" y1="69853" x2="85458" y2="81863"/>
                        <a14:backgroundMark x1="85458" y1="81863" x2="85458" y2="81863"/>
                        <a14:backgroundMark x1="89869" y1="73284" x2="91013" y2="86520"/>
                        <a14:backgroundMark x1="91013" y1="86520" x2="82516" y2="94118"/>
                        <a14:backgroundMark x1="82516" y1="94118" x2="29739" y2="94853"/>
                        <a14:backgroundMark x1="20425" y1="93137" x2="30392" y2="92892"/>
                        <a14:backgroundMark x1="30392" y1="92892" x2="19444" y2="92892"/>
                        <a14:backgroundMark x1="19444" y1="92892" x2="27941" y2="92647"/>
                        <a14:backgroundMark x1="27941" y1="92647" x2="28922" y2="91667"/>
                        <a14:backgroundMark x1="18791" y1="89216" x2="18791" y2="89216"/>
                        <a14:backgroundMark x1="68464" y1="93873" x2="94608" y2="95098"/>
                        <a14:backgroundMark x1="86275" y1="97549" x2="94118" y2="96814"/>
                        <a14:backgroundMark x1="94118" y1="96814" x2="98039" y2="85294"/>
                        <a14:backgroundMark x1="98039" y1="85294" x2="98366" y2="73039"/>
                        <a14:backgroundMark x1="98366" y1="73039" x2="98203" y2="92157"/>
                        <a14:backgroundMark x1="98203" y1="92157" x2="95752" y2="72304"/>
                        <a14:backgroundMark x1="95752" y1="72304" x2="93301" y2="74265"/>
                        <a14:backgroundMark x1="88235" y1="71324" x2="96405" y2="71324"/>
                        <a14:backgroundMark x1="96405" y1="71324" x2="98693" y2="83824"/>
                        <a14:backgroundMark x1="98693" y1="83824" x2="97876" y2="95588"/>
                        <a14:backgroundMark x1="97876" y1="95588" x2="91830" y2="86520"/>
                        <a14:backgroundMark x1="91830" y1="86520" x2="92157" y2="74510"/>
                        <a14:backgroundMark x1="92157" y1="74510" x2="92647" y2="72794"/>
                        <a14:backgroundMark x1="99673" y1="69853" x2="97222" y2="95343"/>
                        <a14:backgroundMark x1="97222" y1="95343" x2="95588" y2="94853"/>
                        <a14:backgroundMark x1="19281" y1="89461" x2="19281" y2="89461"/>
                        <a14:backgroundMark x1="84150" y1="95343" x2="99837" y2="95343"/>
                      </a14:backgroundRemoval>
                    </a14:imgEffect>
                  </a14:imgLayer>
                </a14:imgProps>
              </a:ext>
              <a:ext uri="{28A0092B-C50C-407E-A947-70E740481C1C}">
                <a14:useLocalDpi xmlns:a14="http://schemas.microsoft.com/office/drawing/2010/main" val="0"/>
              </a:ext>
            </a:extLst>
          </a:blip>
          <a:srcRect l="13904" r="13700"/>
          <a:stretch/>
        </p:blipFill>
        <p:spPr bwMode="auto">
          <a:xfrm>
            <a:off x="31222" y="2885312"/>
            <a:ext cx="4475922" cy="4121744"/>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Saw outline">
            <a:extLst>
              <a:ext uri="{FF2B5EF4-FFF2-40B4-BE49-F238E27FC236}">
                <a16:creationId xmlns:a16="http://schemas.microsoft.com/office/drawing/2014/main" id="{F2466062-2A0A-41FD-98E3-D34F351128B7}"/>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flipH="1">
            <a:off x="6239325" y="1086968"/>
            <a:ext cx="2793471" cy="2793471"/>
          </a:xfrm>
          <a:prstGeom prst="rect">
            <a:avLst/>
          </a:prstGeom>
        </p:spPr>
      </p:pic>
      <p:pic>
        <p:nvPicPr>
          <p:cNvPr id="8" name="Graphic 7" descr="Screwdriver outline">
            <a:extLst>
              <a:ext uri="{FF2B5EF4-FFF2-40B4-BE49-F238E27FC236}">
                <a16:creationId xmlns:a16="http://schemas.microsoft.com/office/drawing/2014/main" id="{03A1104E-CF28-4D89-BD54-F6D8254D22B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8685390">
            <a:off x="4384177" y="2667069"/>
            <a:ext cx="2793471" cy="2793471"/>
          </a:xfrm>
          <a:prstGeom prst="rect">
            <a:avLst/>
          </a:prstGeom>
        </p:spPr>
      </p:pic>
      <p:pic>
        <p:nvPicPr>
          <p:cNvPr id="31" name="Graphic 30" descr="Hammer outline">
            <a:extLst>
              <a:ext uri="{FF2B5EF4-FFF2-40B4-BE49-F238E27FC236}">
                <a16:creationId xmlns:a16="http://schemas.microsoft.com/office/drawing/2014/main" id="{16413625-2D79-490C-A4A0-7063F5C38CD6}"/>
              </a:ext>
            </a:extLst>
          </p:cNvPr>
          <p:cNvPicPr>
            <a:picLocks noChangeAspect="1"/>
          </p:cNvPicPr>
          <p:nvPr/>
        </p:nvPicPr>
        <p:blipFill rotWithShape="1">
          <a:blip r:embed="rId15">
            <a:extLst>
              <a:ext uri="{96DAC541-7B7A-43D3-8B79-37D633B846F1}">
                <asvg:svgBlip xmlns:asvg="http://schemas.microsoft.com/office/drawing/2016/SVG/main" xmlns="" r:embed="rId16"/>
              </a:ext>
            </a:extLst>
          </a:blip>
          <a:srcRect b="21028"/>
          <a:stretch/>
        </p:blipFill>
        <p:spPr>
          <a:xfrm>
            <a:off x="6410858" y="4651941"/>
            <a:ext cx="2793471" cy="2206059"/>
          </a:xfrm>
          <a:prstGeom prst="rect">
            <a:avLst/>
          </a:prstGeom>
        </p:spPr>
      </p:pic>
      <p:sp>
        <p:nvSpPr>
          <p:cNvPr id="9" name="Rectangle: Rounded Corners 33">
            <a:extLst>
              <a:ext uri="{FF2B5EF4-FFF2-40B4-BE49-F238E27FC236}">
                <a16:creationId xmlns:a16="http://schemas.microsoft.com/office/drawing/2014/main" id="{9A64E0C8-84D8-4667-B2A3-0A29E395F418}"/>
              </a:ext>
            </a:extLst>
          </p:cNvPr>
          <p:cNvSpPr/>
          <p:nvPr/>
        </p:nvSpPr>
        <p:spPr>
          <a:xfrm>
            <a:off x="291201" y="1177220"/>
            <a:ext cx="4047335" cy="15950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We all know that the internet can be an </a:t>
            </a:r>
            <a:r>
              <a:rPr lang="en-GB" sz="1600" b="1" dirty="0">
                <a:solidFill>
                  <a:schemeClr val="tx1"/>
                </a:solidFill>
                <a:latin typeface="Century Gothic" panose="020B0502020202020204" pitchFamily="34" charset="0"/>
                <a:ea typeface="Century Gothic"/>
                <a:cs typeface="Century Gothic"/>
                <a:sym typeface="Century Gothic"/>
              </a:rPr>
              <a:t>unsafe place</a:t>
            </a:r>
            <a:r>
              <a:rPr lang="en-GB" sz="1600" dirty="0">
                <a:solidFill>
                  <a:schemeClr val="tx1"/>
                </a:solidFill>
                <a:latin typeface="Century Gothic" panose="020B0502020202020204" pitchFamily="34" charset="0"/>
                <a:ea typeface="Century Gothic"/>
                <a:cs typeface="Century Gothic"/>
                <a:sym typeface="Century Gothic"/>
              </a:rPr>
              <a:t>, but it can also be an </a:t>
            </a:r>
            <a:r>
              <a:rPr lang="en-GB" sz="1600" b="1" dirty="0">
                <a:solidFill>
                  <a:schemeClr val="tx1"/>
                </a:solidFill>
                <a:latin typeface="Century Gothic" panose="020B0502020202020204" pitchFamily="34" charset="0"/>
                <a:ea typeface="Century Gothic"/>
                <a:cs typeface="Century Gothic"/>
                <a:sym typeface="Century Gothic"/>
              </a:rPr>
              <a:t>amazing place </a:t>
            </a:r>
            <a:r>
              <a:rPr lang="en-GB" sz="1600" dirty="0">
                <a:solidFill>
                  <a:schemeClr val="tx1"/>
                </a:solidFill>
                <a:latin typeface="Century Gothic" panose="020B0502020202020204" pitchFamily="34" charset="0"/>
                <a:ea typeface="Century Gothic"/>
                <a:cs typeface="Century Gothic"/>
                <a:sym typeface="Century Gothic"/>
              </a:rPr>
              <a:t>to </a:t>
            </a:r>
            <a:r>
              <a:rPr lang="en-GB" sz="1600" b="1" dirty="0">
                <a:solidFill>
                  <a:schemeClr val="tx1"/>
                </a:solidFill>
                <a:latin typeface="Century Gothic" panose="020B0502020202020204" pitchFamily="34" charset="0"/>
                <a:ea typeface="Century Gothic"/>
                <a:cs typeface="Century Gothic"/>
                <a:sym typeface="Century Gothic"/>
              </a:rPr>
              <a:t>talk to your friends</a:t>
            </a:r>
            <a:r>
              <a:rPr lang="en-GB" sz="1600" dirty="0">
                <a:solidFill>
                  <a:schemeClr val="tx1"/>
                </a:solidFill>
                <a:latin typeface="Century Gothic" panose="020B0502020202020204" pitchFamily="34" charset="0"/>
                <a:ea typeface="Century Gothic"/>
                <a:cs typeface="Century Gothic"/>
                <a:sym typeface="Century Gothic"/>
              </a:rPr>
              <a:t>, find out </a:t>
            </a:r>
            <a:r>
              <a:rPr lang="en-GB" sz="1600" b="1" dirty="0">
                <a:solidFill>
                  <a:schemeClr val="tx1"/>
                </a:solidFill>
                <a:latin typeface="Century Gothic" panose="020B0502020202020204" pitchFamily="34" charset="0"/>
                <a:ea typeface="Century Gothic"/>
                <a:cs typeface="Century Gothic"/>
                <a:sym typeface="Century Gothic"/>
              </a:rPr>
              <a:t>new things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share your own ideas.</a:t>
            </a:r>
          </a:p>
        </p:txBody>
      </p:sp>
      <p:pic>
        <p:nvPicPr>
          <p:cNvPr id="20" name="Picture 6" descr="Claw Hammer, Hammer, Tool, Construction">
            <a:extLst>
              <a:ext uri="{FF2B5EF4-FFF2-40B4-BE49-F238E27FC236}">
                <a16:creationId xmlns:a16="http://schemas.microsoft.com/office/drawing/2014/main" id="{56CD0D28-2CE4-4B63-834E-83736CC88A82}"/>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0588" l="2400" r="97467">
                        <a14:foregroundMark x1="5733" y1="55000" x2="6933" y2="39118"/>
                        <a14:foregroundMark x1="6933" y1="39118" x2="8800" y2="31765"/>
                        <a14:foregroundMark x1="5067" y1="46765" x2="2533" y2="54412"/>
                        <a14:foregroundMark x1="92400" y1="75294" x2="94000" y2="87059"/>
                        <a14:foregroundMark x1="97467" y1="76471" x2="97467" y2="76471"/>
                        <a14:foregroundMark x1="93067" y1="90588" x2="93067" y2="90588"/>
                        <a14:foregroundMark x1="26000" y1="10294" x2="26000" y2="10294"/>
                      </a14:backgroundRemoval>
                    </a14:imgEffect>
                  </a14:imgLayer>
                </a14:imgProps>
              </a:ext>
              <a:ext uri="{28A0092B-C50C-407E-A947-70E740481C1C}">
                <a14:useLocalDpi xmlns:a14="http://schemas.microsoft.com/office/drawing/2010/main" val="0"/>
              </a:ext>
            </a:extLst>
          </a:blip>
          <a:srcRect r="18823" b="22097"/>
          <a:stretch/>
        </p:blipFill>
        <p:spPr bwMode="auto">
          <a:xfrm rot="21397997">
            <a:off x="831231" y="4333017"/>
            <a:ext cx="3321594" cy="14450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ools, Tool, Kit, Spanner, Builder">
            <a:extLst>
              <a:ext uri="{FF2B5EF4-FFF2-40B4-BE49-F238E27FC236}">
                <a16:creationId xmlns:a16="http://schemas.microsoft.com/office/drawing/2014/main" id="{21B8058D-EA19-45AF-B2BD-453B82D8A687}"/>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10000" b="91471" l="9934" r="89845">
                        <a14:foregroundMark x1="73510" y1="91471" x2="73510" y2="91471"/>
                        <a14:foregroundMark x1="86093" y1="81471" x2="86093" y2="81471"/>
                        <a14:foregroundMark x1="86093" y1="80588" x2="81898" y2="66471"/>
                        <a14:foregroundMark x1="81898" y1="66471" x2="57837" y2="62647"/>
                        <a14:foregroundMark x1="74834" y1="64412" x2="74834" y2="64412"/>
                        <a14:foregroundMark x1="52980" y1="60882" x2="77042" y2="64118"/>
                        <a14:foregroundMark x1="77042" y1="64118" x2="85210" y2="75294"/>
                        <a14:foregroundMark x1="85210" y1="75294" x2="86093" y2="79412"/>
                        <a14:foregroundMark x1="86534" y1="77059" x2="79691" y2="65588"/>
                        <a14:foregroundMark x1="79691" y1="65588" x2="77042" y2="64706"/>
                      </a14:backgroundRemoval>
                    </a14:imgEffect>
                  </a14:imgLayer>
                </a14:imgProps>
              </a:ext>
              <a:ext uri="{28A0092B-C50C-407E-A947-70E740481C1C}">
                <a14:useLocalDpi xmlns:a14="http://schemas.microsoft.com/office/drawing/2010/main" val="0"/>
              </a:ext>
            </a:extLst>
          </a:blip>
          <a:srcRect l="35577"/>
          <a:stretch/>
        </p:blipFill>
        <p:spPr bwMode="auto">
          <a:xfrm rot="16200000">
            <a:off x="2159851" y="4352895"/>
            <a:ext cx="1230548" cy="14336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Allen Key, Tool, Craftsmen, Metal">
            <a:extLst>
              <a:ext uri="{FF2B5EF4-FFF2-40B4-BE49-F238E27FC236}">
                <a16:creationId xmlns:a16="http://schemas.microsoft.com/office/drawing/2014/main" id="{B6195BEB-6DE3-40A4-A61E-06AFFE4BC26D}"/>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10000" b="90000" l="10000" r="90000">
                        <a14:foregroundMark x1="75342" y1="50882" x2="71624" y2="72647"/>
                        <a14:foregroundMark x1="78669" y1="56176" x2="78669" y2="56176"/>
                        <a14:foregroundMark x1="78669" y1="50882" x2="78669" y2="50882"/>
                        <a14:foregroundMark x1="68493" y1="39118" x2="77691" y2="45294"/>
                        <a14:foregroundMark x1="77691" y1="45294" x2="79061" y2="55294"/>
                        <a14:foregroundMark x1="15264" y1="21176" x2="15264" y2="21176"/>
                        <a14:foregroundMark x1="15264" y1="21176" x2="73581" y2="43235"/>
                        <a14:foregroundMark x1="74951" y1="43235" x2="74951" y2="43235"/>
                        <a14:foregroundMark x1="75342" y1="42059" x2="51468" y2="34706"/>
                      </a14:backgroundRemoval>
                    </a14:imgEffect>
                  </a14:imgLayer>
                </a14:imgProps>
              </a:ext>
              <a:ext uri="{28A0092B-C50C-407E-A947-70E740481C1C}">
                <a14:useLocalDpi xmlns:a14="http://schemas.microsoft.com/office/drawing/2010/main" val="0"/>
              </a:ext>
            </a:extLst>
          </a:blip>
          <a:srcRect/>
          <a:stretch>
            <a:fillRect/>
          </a:stretch>
        </p:blipFill>
        <p:spPr bwMode="auto">
          <a:xfrm rot="15861392">
            <a:off x="391415" y="4773654"/>
            <a:ext cx="1056042" cy="7026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Pliers, Cutter, Equipment, Tool">
            <a:extLst>
              <a:ext uri="{FF2B5EF4-FFF2-40B4-BE49-F238E27FC236}">
                <a16:creationId xmlns:a16="http://schemas.microsoft.com/office/drawing/2014/main" id="{73ECA2D3-D66A-45AA-B278-B7249970ADEF}"/>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b="28902"/>
          <a:stretch/>
        </p:blipFill>
        <p:spPr bwMode="auto">
          <a:xfrm>
            <a:off x="-5275" y="4709608"/>
            <a:ext cx="1974407" cy="9451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33">
            <a:extLst>
              <a:ext uri="{FF2B5EF4-FFF2-40B4-BE49-F238E27FC236}">
                <a16:creationId xmlns:a16="http://schemas.microsoft.com/office/drawing/2014/main" id="{710E1B38-427A-4469-8D67-2F7EE7979C7B}"/>
              </a:ext>
            </a:extLst>
          </p:cNvPr>
          <p:cNvSpPr/>
          <p:nvPr/>
        </p:nvSpPr>
        <p:spPr>
          <a:xfrm>
            <a:off x="4888919" y="2551574"/>
            <a:ext cx="3947171" cy="1628651"/>
          </a:xfrm>
          <a:prstGeom prst="roundRect">
            <a:avLst/>
          </a:prstGeom>
          <a:solidFill>
            <a:schemeClr val="accent1">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Safety tools! (2-3 mins)</a:t>
            </a:r>
          </a:p>
          <a:p>
            <a:pPr algn="ctr"/>
            <a:r>
              <a:rPr lang="en-GB" sz="1600" dirty="0">
                <a:solidFill>
                  <a:schemeClr val="tx1"/>
                </a:solidFill>
                <a:latin typeface="Century Gothic" panose="020B0502020202020204" pitchFamily="34" charset="0"/>
                <a:ea typeface="Century Gothic"/>
                <a:cs typeface="Century Gothic"/>
                <a:sym typeface="Century Gothic"/>
              </a:rPr>
              <a:t>Imagine you were designing a toolkit to help other children to stay safe online. Which “tools” would they need to know? Use the questions to help you.</a:t>
            </a:r>
          </a:p>
        </p:txBody>
      </p:sp>
      <p:pic>
        <p:nvPicPr>
          <p:cNvPr id="22" name="Picture 8">
            <a:extLst>
              <a:ext uri="{FF2B5EF4-FFF2-40B4-BE49-F238E27FC236}">
                <a16:creationId xmlns:a16="http://schemas.microsoft.com/office/drawing/2014/main" id="{3103AA70-6C6C-46A9-BB84-6A952B7C5A72}"/>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9735" b="89971" l="9823" r="90766">
                        <a14:foregroundMark x1="9823" y1="42478" x2="10020" y2="56637"/>
                        <a14:foregroundMark x1="89980" y1="42478" x2="90766" y2="56342"/>
                      </a14:backgroundRemoval>
                    </a14:imgEffect>
                  </a14:imgLayer>
                </a14:imgProps>
              </a:ext>
              <a:ext uri="{28A0092B-C50C-407E-A947-70E740481C1C}">
                <a14:useLocalDpi xmlns:a14="http://schemas.microsoft.com/office/drawing/2010/main" val="0"/>
              </a:ext>
            </a:extLst>
          </a:blip>
          <a:srcRect/>
          <a:stretch>
            <a:fillRect/>
          </a:stretch>
        </p:blipFill>
        <p:spPr bwMode="auto">
          <a:xfrm>
            <a:off x="63972" y="4638722"/>
            <a:ext cx="2609781" cy="17381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Tester, Screwdriver, Check, Test, Tool">
            <a:extLst>
              <a:ext uri="{FF2B5EF4-FFF2-40B4-BE49-F238E27FC236}">
                <a16:creationId xmlns:a16="http://schemas.microsoft.com/office/drawing/2014/main" id="{1ED971E7-3A64-4D4B-850D-3EA2EE02AE2A}"/>
              </a:ext>
            </a:extLst>
          </p:cNvPr>
          <p:cNvPicPr>
            <a:picLocks noChangeAspect="1" noChangeArrowheads="1"/>
          </p:cNvPicPr>
          <p:nvPr/>
        </p:nvPicPr>
        <p:blipFill>
          <a:blip r:embed="rId27" cstate="screen">
            <a:extLst>
              <a:ext uri="{BEBA8EAE-BF5A-486C-A8C5-ECC9F3942E4B}">
                <a14:imgProps xmlns:a14="http://schemas.microsoft.com/office/drawing/2010/main">
                  <a14:imgLayer r:embed="rId28">
                    <a14:imgEffect>
                      <a14:backgroundRemoval t="10000" b="90000" l="9980" r="90020">
                        <a14:foregroundMark x1="88845" y1="23824" x2="88845" y2="23824"/>
                        <a14:foregroundMark x1="87476" y1="23235" x2="87476" y2="23235"/>
                        <a14:foregroundMark x1="88454" y1="20588" x2="90020" y2="27059"/>
                        <a14:foregroundMark x1="21526" y1="63529" x2="21526" y2="63529"/>
                        <a14:foregroundMark x1="80626" y1="35000" x2="80626" y2="35000"/>
                      </a14:backgroundRemoval>
                    </a14:imgEffect>
                  </a14:imgLayer>
                </a14:imgProps>
              </a:ext>
              <a:ext uri="{28A0092B-C50C-407E-A947-70E740481C1C}">
                <a14:useLocalDpi xmlns:a14="http://schemas.microsoft.com/office/drawing/2010/main"/>
              </a:ext>
            </a:extLst>
          </a:blip>
          <a:srcRect/>
          <a:stretch>
            <a:fillRect/>
          </a:stretch>
        </p:blipFill>
        <p:spPr bwMode="auto">
          <a:xfrm rot="1160034">
            <a:off x="1346940" y="4546797"/>
            <a:ext cx="2930506" cy="1949847"/>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1">
            <a:extLst>
              <a:ext uri="{FF2B5EF4-FFF2-40B4-BE49-F238E27FC236}">
                <a16:creationId xmlns:a16="http://schemas.microsoft.com/office/drawing/2014/main" id="{6BCD06C4-C8D9-4CAC-97E0-CED449485772}"/>
              </a:ext>
            </a:extLst>
          </p:cNvPr>
          <p:cNvSpPr>
            <a:spLocks noGrp="1"/>
          </p:cNvSpPr>
          <p:nvPr>
            <p:ph type="body" sz="quarter" idx="10"/>
          </p:nvPr>
        </p:nvSpPr>
        <p:spPr>
          <a:xfrm>
            <a:off x="758663" y="167048"/>
            <a:ext cx="7739062" cy="571500"/>
          </a:xfrm>
        </p:spPr>
        <p:txBody>
          <a:bodyPr anchor="ctr"/>
          <a:lstStyle/>
          <a:p>
            <a:r>
              <a:rPr lang="en-GB" dirty="0"/>
              <a:t>Ext: A toolkit for worries</a:t>
            </a:r>
          </a:p>
        </p:txBody>
      </p:sp>
      <p:sp>
        <p:nvSpPr>
          <p:cNvPr id="23" name="Pentagon 20">
            <a:extLst>
              <a:ext uri="{FF2B5EF4-FFF2-40B4-BE49-F238E27FC236}">
                <a16:creationId xmlns:a16="http://schemas.microsoft.com/office/drawing/2014/main" id="{88F57CF4-21EF-44A3-82E5-88E19B17884A}"/>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30" name="Rectangle: Rounded Corners 33">
            <a:extLst>
              <a:ext uri="{FF2B5EF4-FFF2-40B4-BE49-F238E27FC236}">
                <a16:creationId xmlns:a16="http://schemas.microsoft.com/office/drawing/2014/main" id="{0EF85EF1-A308-4B80-BE8E-C55CF9637A7E}"/>
              </a:ext>
            </a:extLst>
          </p:cNvPr>
          <p:cNvSpPr/>
          <p:nvPr/>
        </p:nvSpPr>
        <p:spPr>
          <a:xfrm>
            <a:off x="4888919" y="1177221"/>
            <a:ext cx="3942872" cy="1193706"/>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As long as </a:t>
            </a:r>
            <a:r>
              <a:rPr lang="en-GB" sz="1600" b="1" dirty="0">
                <a:solidFill>
                  <a:schemeClr val="tx1"/>
                </a:solidFill>
                <a:latin typeface="Century Gothic" panose="020B0502020202020204" pitchFamily="34" charset="0"/>
                <a:ea typeface="Century Gothic"/>
                <a:cs typeface="Century Gothic"/>
                <a:sym typeface="Century Gothic"/>
              </a:rPr>
              <a:t>we know how to stay safe</a:t>
            </a:r>
            <a:r>
              <a:rPr lang="en-GB" sz="1600" dirty="0">
                <a:solidFill>
                  <a:schemeClr val="tx1"/>
                </a:solidFill>
                <a:latin typeface="Century Gothic" panose="020B0502020202020204" pitchFamily="34" charset="0"/>
                <a:ea typeface="Century Gothic"/>
                <a:cs typeface="Century Gothic"/>
                <a:sym typeface="Century Gothic"/>
              </a:rPr>
              <a:t> online, we can do all of these things and </a:t>
            </a:r>
            <a:r>
              <a:rPr lang="en-GB" sz="1600" b="1" dirty="0">
                <a:solidFill>
                  <a:schemeClr val="tx1"/>
                </a:solidFill>
                <a:latin typeface="Century Gothic" panose="020B0502020202020204" pitchFamily="34" charset="0"/>
                <a:ea typeface="Century Gothic"/>
                <a:cs typeface="Century Gothic"/>
                <a:sym typeface="Century Gothic"/>
              </a:rPr>
              <a:t>stay away from dangers like extreme ideas and radicalisation.</a:t>
            </a:r>
          </a:p>
        </p:txBody>
      </p:sp>
      <p:sp>
        <p:nvSpPr>
          <p:cNvPr id="32" name="Rectangle: Rounded Corners 33">
            <a:extLst>
              <a:ext uri="{FF2B5EF4-FFF2-40B4-BE49-F238E27FC236}">
                <a16:creationId xmlns:a16="http://schemas.microsoft.com/office/drawing/2014/main" id="{C6075523-DCB6-4A6D-B4A4-47FDEBF84E37}"/>
              </a:ext>
            </a:extLst>
          </p:cNvPr>
          <p:cNvSpPr/>
          <p:nvPr/>
        </p:nvSpPr>
        <p:spPr>
          <a:xfrm>
            <a:off x="5718894" y="4360872"/>
            <a:ext cx="3117196" cy="61118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do they need </a:t>
            </a:r>
            <a:r>
              <a:rPr lang="en-GB" sz="1600" b="1" dirty="0">
                <a:solidFill>
                  <a:schemeClr val="tx1"/>
                </a:solidFill>
                <a:latin typeface="Century Gothic" panose="020B0502020202020204" pitchFamily="34" charset="0"/>
                <a:ea typeface="Century Gothic"/>
                <a:cs typeface="Century Gothic"/>
                <a:sym typeface="Century Gothic"/>
              </a:rPr>
              <a:t>to watch out for</a:t>
            </a:r>
            <a:r>
              <a:rPr lang="en-GB" sz="1600" dirty="0">
                <a:solidFill>
                  <a:schemeClr val="tx1"/>
                </a:solidFill>
                <a:latin typeface="Century Gothic" panose="020B0502020202020204" pitchFamily="34" charset="0"/>
                <a:ea typeface="Century Gothic"/>
                <a:cs typeface="Century Gothic"/>
                <a:sym typeface="Century Gothic"/>
              </a:rPr>
              <a:t>?</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4" name="Rectangle: Rounded Corners 33">
            <a:extLst>
              <a:ext uri="{FF2B5EF4-FFF2-40B4-BE49-F238E27FC236}">
                <a16:creationId xmlns:a16="http://schemas.microsoft.com/office/drawing/2014/main" id="{C6FB703D-F6D2-477A-BC2B-FF0C5D80608F}"/>
              </a:ext>
            </a:extLst>
          </p:cNvPr>
          <p:cNvSpPr/>
          <p:nvPr/>
        </p:nvSpPr>
        <p:spPr>
          <a:xfrm>
            <a:off x="4889544" y="5146311"/>
            <a:ext cx="3089447" cy="61118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a:t>
            </a:r>
            <a:r>
              <a:rPr lang="en-GB" sz="1600" b="1" dirty="0">
                <a:solidFill>
                  <a:schemeClr val="tx1"/>
                </a:solidFill>
                <a:latin typeface="Century Gothic" panose="020B0502020202020204" pitchFamily="34" charset="0"/>
                <a:ea typeface="Century Gothic"/>
                <a:cs typeface="Century Gothic"/>
                <a:sym typeface="Century Gothic"/>
              </a:rPr>
              <a:t>should they do </a:t>
            </a:r>
            <a:r>
              <a:rPr lang="en-GB" sz="1600" dirty="0">
                <a:solidFill>
                  <a:schemeClr val="tx1"/>
                </a:solidFill>
                <a:latin typeface="Century Gothic" panose="020B0502020202020204" pitchFamily="34" charset="0"/>
                <a:ea typeface="Century Gothic"/>
                <a:cs typeface="Century Gothic"/>
                <a:sym typeface="Century Gothic"/>
              </a:rPr>
              <a:t>if they see something </a:t>
            </a:r>
            <a:r>
              <a:rPr lang="en-GB" sz="1600" b="1" dirty="0">
                <a:solidFill>
                  <a:schemeClr val="tx1"/>
                </a:solidFill>
                <a:latin typeface="Century Gothic" panose="020B0502020202020204" pitchFamily="34" charset="0"/>
                <a:ea typeface="Century Gothic"/>
                <a:cs typeface="Century Gothic"/>
                <a:sym typeface="Century Gothic"/>
              </a:rPr>
              <a:t>worrying</a:t>
            </a:r>
            <a:r>
              <a:rPr lang="en-GB" sz="1600" dirty="0">
                <a:solidFill>
                  <a:schemeClr val="tx1"/>
                </a:solidFill>
                <a:latin typeface="Century Gothic" panose="020B0502020202020204" pitchFamily="34" charset="0"/>
                <a:ea typeface="Century Gothic"/>
                <a:cs typeface="Century Gothic"/>
                <a:sym typeface="Century Gothic"/>
              </a:rPr>
              <a:t>?</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5" name="Rectangle: Rounded Corners 34">
            <a:extLst>
              <a:ext uri="{FF2B5EF4-FFF2-40B4-BE49-F238E27FC236}">
                <a16:creationId xmlns:a16="http://schemas.microsoft.com/office/drawing/2014/main" id="{1CB37213-2D78-4249-8F53-20C5AA3A2A31}"/>
              </a:ext>
            </a:extLst>
          </p:cNvPr>
          <p:cNvSpPr/>
          <p:nvPr/>
        </p:nvSpPr>
        <p:spPr>
          <a:xfrm>
            <a:off x="5751748" y="5931749"/>
            <a:ext cx="3089447" cy="61118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Who can they speak to </a:t>
            </a:r>
            <a:r>
              <a:rPr lang="en-GB" sz="1600" dirty="0">
                <a:solidFill>
                  <a:schemeClr val="tx1"/>
                </a:solidFill>
                <a:latin typeface="Century Gothic" panose="020B0502020202020204" pitchFamily="34" charset="0"/>
                <a:ea typeface="Century Gothic"/>
                <a:cs typeface="Century Gothic"/>
                <a:sym typeface="Century Gothic"/>
              </a:rPr>
              <a:t>about their worries?</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3" name="Picture 2" descr="A picture containing text, clipart&#10;&#10;Description automatically generated">
            <a:extLst>
              <a:ext uri="{FF2B5EF4-FFF2-40B4-BE49-F238E27FC236}">
                <a16:creationId xmlns:a16="http://schemas.microsoft.com/office/drawing/2014/main" id="{EDFB2B14-68EE-4DC3-BEB1-366DB5D4F3CC}"/>
              </a:ext>
            </a:extLst>
          </p:cNvPr>
          <p:cNvPicPr>
            <a:picLocks noChangeAspect="1"/>
          </p:cNvPicPr>
          <p:nvPr/>
        </p:nvPicPr>
        <p:blipFill>
          <a:blip r:embed="rId29"/>
          <a:stretch>
            <a:fillRect/>
          </a:stretch>
        </p:blipFill>
        <p:spPr>
          <a:xfrm>
            <a:off x="4883570" y="4311644"/>
            <a:ext cx="802574" cy="80257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2B18B5F-C838-4C5A-B62A-89DEC9E58B0A}"/>
              </a:ext>
            </a:extLst>
          </p:cNvPr>
          <p:cNvPicPr>
            <a:picLocks noChangeAspect="1"/>
          </p:cNvPicPr>
          <p:nvPr/>
        </p:nvPicPr>
        <p:blipFill>
          <a:blip r:embed="rId30"/>
          <a:stretch>
            <a:fillRect/>
          </a:stretch>
        </p:blipFill>
        <p:spPr>
          <a:xfrm>
            <a:off x="8134124" y="5106107"/>
            <a:ext cx="691594" cy="69159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70B69A1-EC8E-437C-957E-B4CCF4A1320E}"/>
              </a:ext>
            </a:extLst>
          </p:cNvPr>
          <p:cNvPicPr>
            <a:picLocks noChangeAspect="1"/>
          </p:cNvPicPr>
          <p:nvPr/>
        </p:nvPicPr>
        <p:blipFill>
          <a:blip r:embed="rId31"/>
          <a:stretch>
            <a:fillRect/>
          </a:stretch>
        </p:blipFill>
        <p:spPr>
          <a:xfrm>
            <a:off x="4888919" y="5830435"/>
            <a:ext cx="830079" cy="830079"/>
          </a:xfrm>
          <a:prstGeom prst="rect">
            <a:avLst/>
          </a:prstGeom>
        </p:spPr>
      </p:pic>
      <p:sp>
        <p:nvSpPr>
          <p:cNvPr id="37" name="Text Placeholder 1">
            <a:extLst>
              <a:ext uri="{FF2B5EF4-FFF2-40B4-BE49-F238E27FC236}">
                <a16:creationId xmlns:a16="http://schemas.microsoft.com/office/drawing/2014/main" id="{FECA17D1-F027-4F38-819E-19EF7420C162}"/>
              </a:ext>
            </a:extLst>
          </p:cNvPr>
          <p:cNvSpPr txBox="1">
            <a:spLocks/>
          </p:cNvSpPr>
          <p:nvPr/>
        </p:nvSpPr>
        <p:spPr>
          <a:xfrm>
            <a:off x="587716" y="3297912"/>
            <a:ext cx="3326471" cy="1260853"/>
          </a:xfrm>
          <a:prstGeom prst="rect">
            <a:avLst/>
          </a:prstGeom>
        </p:spPr>
        <p:txBody>
          <a:bodyPr anchor="ct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000" dirty="0">
                <a:solidFill>
                  <a:schemeClr val="tx1"/>
                </a:solidFill>
              </a:rPr>
              <a:t>Need ideas?</a:t>
            </a:r>
          </a:p>
          <a:p>
            <a:pPr algn="ctr"/>
            <a:r>
              <a:rPr lang="en-GB" sz="2000" b="0" dirty="0">
                <a:solidFill>
                  <a:schemeClr val="tx1"/>
                </a:solidFill>
              </a:rPr>
              <a:t>Head to the next slide!</a:t>
            </a:r>
          </a:p>
        </p:txBody>
      </p:sp>
      <p:pic>
        <p:nvPicPr>
          <p:cNvPr id="38" name="Graphic 37" descr="Pencil with solid fill">
            <a:extLst>
              <a:ext uri="{FF2B5EF4-FFF2-40B4-BE49-F238E27FC236}">
                <a16:creationId xmlns:a16="http://schemas.microsoft.com/office/drawing/2014/main" id="{BAA5BFFB-D8AE-4ECB-99D3-7E9F5AD5C685}"/>
              </a:ext>
            </a:extLst>
          </p:cNvPr>
          <p:cNvPicPr>
            <a:picLocks noChangeAspect="1"/>
          </p:cNvPicPr>
          <p:nvPr/>
        </p:nvPicPr>
        <p:blipFill>
          <a:blip r:embed="rId32">
            <a:extLst>
              <a:ext uri="{96DAC541-7B7A-43D3-8B79-37D633B846F1}">
                <asvg:svgBlip xmlns:asvg="http://schemas.microsoft.com/office/drawing/2016/SVG/main" xmlns="" r:embed="rId33"/>
              </a:ext>
            </a:extLst>
          </a:blip>
          <a:stretch>
            <a:fillRect/>
          </a:stretch>
        </p:blipFill>
        <p:spPr>
          <a:xfrm>
            <a:off x="0" y="181055"/>
            <a:ext cx="548313" cy="548313"/>
          </a:xfrm>
          <a:prstGeom prst="rect">
            <a:avLst/>
          </a:prstGeom>
        </p:spPr>
      </p:pic>
    </p:spTree>
    <p:extLst>
      <p:ext uri="{BB962C8B-B14F-4D97-AF65-F5344CB8AC3E}">
        <p14:creationId xmlns:p14="http://schemas.microsoft.com/office/powerpoint/2010/main" val="2128228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P spid="34" grpId="0" animBg="1"/>
      <p:bldP spid="35" grpId="0" animBg="1"/>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descr="Saw outline">
            <a:extLst>
              <a:ext uri="{FF2B5EF4-FFF2-40B4-BE49-F238E27FC236}">
                <a16:creationId xmlns:a16="http://schemas.microsoft.com/office/drawing/2014/main" id="{CAD5212D-45C5-46C7-BE21-0AAD36ED5CC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6239325" y="1086968"/>
            <a:ext cx="2793471" cy="2793471"/>
          </a:xfrm>
          <a:prstGeom prst="rect">
            <a:avLst/>
          </a:prstGeom>
        </p:spPr>
      </p:pic>
      <p:pic>
        <p:nvPicPr>
          <p:cNvPr id="36" name="Graphic 35" descr="Triangle Ruler outline">
            <a:extLst>
              <a:ext uri="{FF2B5EF4-FFF2-40B4-BE49-F238E27FC236}">
                <a16:creationId xmlns:a16="http://schemas.microsoft.com/office/drawing/2014/main" id="{A7E24609-5603-4D92-B83A-91026FB8EE9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5118" y="4145941"/>
            <a:ext cx="2793471" cy="2793471"/>
          </a:xfrm>
          <a:prstGeom prst="rect">
            <a:avLst/>
          </a:prstGeom>
        </p:spPr>
      </p:pic>
      <p:pic>
        <p:nvPicPr>
          <p:cNvPr id="37" name="Graphic 36" descr="Screwdriver outline">
            <a:extLst>
              <a:ext uri="{FF2B5EF4-FFF2-40B4-BE49-F238E27FC236}">
                <a16:creationId xmlns:a16="http://schemas.microsoft.com/office/drawing/2014/main" id="{CF840B08-CCD3-485D-B6D6-5149C6806DA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8685390">
            <a:off x="4384177" y="2667069"/>
            <a:ext cx="2793471" cy="2793471"/>
          </a:xfrm>
          <a:prstGeom prst="rect">
            <a:avLst/>
          </a:prstGeom>
        </p:spPr>
      </p:pic>
      <p:pic>
        <p:nvPicPr>
          <p:cNvPr id="38" name="Graphic 37" descr="Wrench outline">
            <a:extLst>
              <a:ext uri="{FF2B5EF4-FFF2-40B4-BE49-F238E27FC236}">
                <a16:creationId xmlns:a16="http://schemas.microsoft.com/office/drawing/2014/main" id="{8BBED82B-D9E1-4A8C-B410-28F305B8E07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250120" y="1183424"/>
            <a:ext cx="2793471" cy="2793471"/>
          </a:xfrm>
          <a:prstGeom prst="rect">
            <a:avLst/>
          </a:prstGeom>
        </p:spPr>
      </p:pic>
      <p:pic>
        <p:nvPicPr>
          <p:cNvPr id="39" name="Graphic 38" descr="Hammer outline">
            <a:extLst>
              <a:ext uri="{FF2B5EF4-FFF2-40B4-BE49-F238E27FC236}">
                <a16:creationId xmlns:a16="http://schemas.microsoft.com/office/drawing/2014/main" id="{5D8105F1-7B42-4B9B-B8AF-CFA1E6F82C34}"/>
              </a:ext>
            </a:extLst>
          </p:cNvPr>
          <p:cNvPicPr>
            <a:picLocks noChangeAspect="1"/>
          </p:cNvPicPr>
          <p:nvPr/>
        </p:nvPicPr>
        <p:blipFill rotWithShape="1">
          <a:blip r:embed="rId11">
            <a:extLst>
              <a:ext uri="{96DAC541-7B7A-43D3-8B79-37D633B846F1}">
                <asvg:svgBlip xmlns:asvg="http://schemas.microsoft.com/office/drawing/2016/SVG/main" xmlns="" r:embed="rId12"/>
              </a:ext>
            </a:extLst>
          </a:blip>
          <a:srcRect b="21028"/>
          <a:stretch/>
        </p:blipFill>
        <p:spPr>
          <a:xfrm>
            <a:off x="6410858" y="4651941"/>
            <a:ext cx="2793471" cy="2206059"/>
          </a:xfrm>
          <a:prstGeom prst="rect">
            <a:avLst/>
          </a:prstGeom>
        </p:spPr>
      </p:pic>
      <p:pic>
        <p:nvPicPr>
          <p:cNvPr id="40" name="Graphic 39" descr="Nails outline">
            <a:extLst>
              <a:ext uri="{FF2B5EF4-FFF2-40B4-BE49-F238E27FC236}">
                <a16:creationId xmlns:a16="http://schemas.microsoft.com/office/drawing/2014/main" id="{F4F50E48-3C7B-435B-AA12-A8650734778A}"/>
              </a:ext>
            </a:extLst>
          </p:cNvPr>
          <p:cNvPicPr>
            <a:picLocks noChangeAspect="1"/>
          </p:cNvPicPr>
          <p:nvPr/>
        </p:nvPicPr>
        <p:blipFill rotWithShape="1">
          <a:blip r:embed="rId13">
            <a:extLst>
              <a:ext uri="{96DAC541-7B7A-43D3-8B79-37D633B846F1}">
                <asvg:svgBlip xmlns:asvg="http://schemas.microsoft.com/office/drawing/2016/SVG/main" xmlns="" r:embed="rId14"/>
              </a:ext>
            </a:extLst>
          </a:blip>
          <a:srcRect l="27580"/>
          <a:stretch/>
        </p:blipFill>
        <p:spPr>
          <a:xfrm>
            <a:off x="0" y="768094"/>
            <a:ext cx="2023023" cy="2793471"/>
          </a:xfrm>
          <a:prstGeom prst="rect">
            <a:avLst/>
          </a:prstGeom>
        </p:spPr>
      </p:pic>
      <p:sp>
        <p:nvSpPr>
          <p:cNvPr id="16" name="Rectangle: Rounded Corners 33">
            <a:extLst>
              <a:ext uri="{FF2B5EF4-FFF2-40B4-BE49-F238E27FC236}">
                <a16:creationId xmlns:a16="http://schemas.microsoft.com/office/drawing/2014/main" id="{3134F4EA-3057-47F3-AC5D-59824C17ADE0}"/>
              </a:ext>
            </a:extLst>
          </p:cNvPr>
          <p:cNvSpPr/>
          <p:nvPr/>
        </p:nvSpPr>
        <p:spPr>
          <a:xfrm>
            <a:off x="5372774" y="4205491"/>
            <a:ext cx="2626118" cy="45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Think before you share</a:t>
            </a:r>
          </a:p>
        </p:txBody>
      </p:sp>
      <p:sp>
        <p:nvSpPr>
          <p:cNvPr id="17" name="Rectangle: Rounded Corners 33">
            <a:extLst>
              <a:ext uri="{FF2B5EF4-FFF2-40B4-BE49-F238E27FC236}">
                <a16:creationId xmlns:a16="http://schemas.microsoft.com/office/drawing/2014/main" id="{2E1EF669-5EEE-41D9-BF6A-475E2A18975A}"/>
              </a:ext>
            </a:extLst>
          </p:cNvPr>
          <p:cNvSpPr/>
          <p:nvPr/>
        </p:nvSpPr>
        <p:spPr>
          <a:xfrm>
            <a:off x="4864454" y="5106937"/>
            <a:ext cx="3351652" cy="45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Talk to a teacher or trusted adult </a:t>
            </a:r>
          </a:p>
        </p:txBody>
      </p:sp>
      <p:sp>
        <p:nvSpPr>
          <p:cNvPr id="18" name="Rectangle: Rounded Corners 33">
            <a:extLst>
              <a:ext uri="{FF2B5EF4-FFF2-40B4-BE49-F238E27FC236}">
                <a16:creationId xmlns:a16="http://schemas.microsoft.com/office/drawing/2014/main" id="{E785297D-D5A3-441A-8712-8EB854AA6CEA}"/>
              </a:ext>
            </a:extLst>
          </p:cNvPr>
          <p:cNvSpPr/>
          <p:nvPr/>
        </p:nvSpPr>
        <p:spPr>
          <a:xfrm>
            <a:off x="4822812" y="3304045"/>
            <a:ext cx="3351600" cy="45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Check you have the real facts</a:t>
            </a:r>
          </a:p>
        </p:txBody>
      </p:sp>
      <p:sp>
        <p:nvSpPr>
          <p:cNvPr id="24" name="Rectangle: Rounded Corners 33">
            <a:extLst>
              <a:ext uri="{FF2B5EF4-FFF2-40B4-BE49-F238E27FC236}">
                <a16:creationId xmlns:a16="http://schemas.microsoft.com/office/drawing/2014/main" id="{4728C92B-BD7B-413C-88CF-418F63A639F6}"/>
              </a:ext>
            </a:extLst>
          </p:cNvPr>
          <p:cNvSpPr/>
          <p:nvPr/>
        </p:nvSpPr>
        <p:spPr>
          <a:xfrm>
            <a:off x="3562933" y="6008382"/>
            <a:ext cx="5007135" cy="450000"/>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Don’t be afraid to block, delete &amp; ignore people</a:t>
            </a:r>
          </a:p>
        </p:txBody>
      </p:sp>
      <p:pic>
        <p:nvPicPr>
          <p:cNvPr id="27" name="Picture 6" descr="Claw Hammer, Hammer, Tool, Construction">
            <a:extLst>
              <a:ext uri="{FF2B5EF4-FFF2-40B4-BE49-F238E27FC236}">
                <a16:creationId xmlns:a16="http://schemas.microsoft.com/office/drawing/2014/main" id="{4457C7FC-1BF8-43E5-989A-610DBF2D407E}"/>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588" l="2400" r="97467">
                        <a14:foregroundMark x1="5733" y1="55000" x2="6933" y2="39118"/>
                        <a14:foregroundMark x1="6933" y1="39118" x2="8800" y2="31765"/>
                        <a14:foregroundMark x1="5067" y1="46765" x2="2533" y2="54412"/>
                        <a14:foregroundMark x1="92400" y1="75294" x2="94000" y2="87059"/>
                        <a14:foregroundMark x1="97467" y1="76471" x2="97467" y2="76471"/>
                        <a14:foregroundMark x1="93067" y1="90588" x2="93067" y2="90588"/>
                        <a14:foregroundMark x1="26000" y1="10294" x2="26000" y2="10294"/>
                      </a14:backgroundRemoval>
                    </a14:imgEffect>
                  </a14:imgLayer>
                </a14:imgProps>
              </a:ext>
              <a:ext uri="{28A0092B-C50C-407E-A947-70E740481C1C}">
                <a14:useLocalDpi xmlns:a14="http://schemas.microsoft.com/office/drawing/2010/main" val="0"/>
              </a:ext>
            </a:extLst>
          </a:blip>
          <a:srcRect t="1" r="-6508" b="-6618"/>
          <a:stretch/>
        </p:blipFill>
        <p:spPr bwMode="auto">
          <a:xfrm rot="3844121">
            <a:off x="8105213" y="5553932"/>
            <a:ext cx="1434679" cy="6510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Tools, Tool, Kit, Spanner, Builder">
            <a:extLst>
              <a:ext uri="{FF2B5EF4-FFF2-40B4-BE49-F238E27FC236}">
                <a16:creationId xmlns:a16="http://schemas.microsoft.com/office/drawing/2014/main" id="{EE3E7A6B-7035-419E-B2AC-A29125573171}"/>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91471" l="9934" r="89845">
                        <a14:foregroundMark x1="73510" y1="91471" x2="73510" y2="91471"/>
                        <a14:foregroundMark x1="86093" y1="81471" x2="86093" y2="81471"/>
                        <a14:foregroundMark x1="86093" y1="80588" x2="81898" y2="66471"/>
                        <a14:foregroundMark x1="81898" y1="66471" x2="57837" y2="62647"/>
                        <a14:foregroundMark x1="74834" y1="64412" x2="74834" y2="64412"/>
                        <a14:foregroundMark x1="52980" y1="60882" x2="77042" y2="64118"/>
                        <a14:foregroundMark x1="77042" y1="64118" x2="85210" y2="75294"/>
                        <a14:foregroundMark x1="85210" y1="75294" x2="86093" y2="79412"/>
                        <a14:foregroundMark x1="86534" y1="77059" x2="79691" y2="65588"/>
                        <a14:foregroundMark x1="79691" y1="65588" x2="77042" y2="64706"/>
                      </a14:backgroundRemoval>
                    </a14:imgEffect>
                  </a14:imgLayer>
                </a14:imgProps>
              </a:ext>
              <a:ext uri="{28A0092B-C50C-407E-A947-70E740481C1C}">
                <a14:useLocalDpi xmlns:a14="http://schemas.microsoft.com/office/drawing/2010/main" val="0"/>
              </a:ext>
            </a:extLst>
          </a:blip>
          <a:srcRect l="7395"/>
          <a:stretch/>
        </p:blipFill>
        <p:spPr bwMode="auto">
          <a:xfrm rot="16200000">
            <a:off x="3112584" y="2987897"/>
            <a:ext cx="1768861" cy="14336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Allen Key, Tool, Craftsmen, Metal">
            <a:extLst>
              <a:ext uri="{FF2B5EF4-FFF2-40B4-BE49-F238E27FC236}">
                <a16:creationId xmlns:a16="http://schemas.microsoft.com/office/drawing/2014/main" id="{C6B7B7E8-CE5D-42A2-96E1-3C7B769A120D}"/>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90000" l="10000" r="90000">
                        <a14:foregroundMark x1="75342" y1="50882" x2="71624" y2="72647"/>
                        <a14:foregroundMark x1="78669" y1="56176" x2="78669" y2="56176"/>
                        <a14:foregroundMark x1="78669" y1="50882" x2="78669" y2="50882"/>
                        <a14:foregroundMark x1="68493" y1="39118" x2="77691" y2="45294"/>
                        <a14:foregroundMark x1="77691" y1="45294" x2="79061" y2="55294"/>
                        <a14:foregroundMark x1="15264" y1="21176" x2="15264" y2="21176"/>
                        <a14:foregroundMark x1="15264" y1="21176" x2="73581" y2="43235"/>
                        <a14:foregroundMark x1="74951" y1="43235" x2="74951" y2="43235"/>
                        <a14:foregroundMark x1="75342" y1="42059" x2="51468" y2="34706"/>
                      </a14:backgroundRemoval>
                    </a14:imgEffect>
                  </a14:imgLayer>
                </a14:imgProps>
              </a:ext>
              <a:ext uri="{28A0092B-C50C-407E-A947-70E740481C1C}">
                <a14:useLocalDpi xmlns:a14="http://schemas.microsoft.com/office/drawing/2010/main" val="0"/>
              </a:ext>
            </a:extLst>
          </a:blip>
          <a:srcRect/>
          <a:stretch>
            <a:fillRect/>
          </a:stretch>
        </p:blipFill>
        <p:spPr bwMode="auto">
          <a:xfrm rot="15861392">
            <a:off x="7924530" y="2301055"/>
            <a:ext cx="1056042" cy="7026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Pliers, Cutter, Equipment, Tool">
            <a:extLst>
              <a:ext uri="{FF2B5EF4-FFF2-40B4-BE49-F238E27FC236}">
                <a16:creationId xmlns:a16="http://schemas.microsoft.com/office/drawing/2014/main" id="{CEB73A5C-58F9-43E1-9261-BE89373F47E9}"/>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b="9075"/>
          <a:stretch/>
        </p:blipFill>
        <p:spPr bwMode="auto">
          <a:xfrm rot="2528372">
            <a:off x="7740486" y="3606859"/>
            <a:ext cx="1974407" cy="12086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5E043584-97C9-43B1-A118-9ADCEF036C2E}"/>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9735" b="89971" l="9823" r="90766">
                        <a14:foregroundMark x1="9823" y1="42478" x2="10020" y2="56637"/>
                        <a14:foregroundMark x1="89980" y1="42478" x2="90766" y2="56342"/>
                      </a14:backgroundRemoval>
                    </a14:imgEffect>
                  </a14:imgLayer>
                </a14:imgProps>
              </a:ext>
              <a:ext uri="{28A0092B-C50C-407E-A947-70E740481C1C}">
                <a14:useLocalDpi xmlns:a14="http://schemas.microsoft.com/office/drawing/2010/main" val="0"/>
              </a:ext>
            </a:extLst>
          </a:blip>
          <a:srcRect/>
          <a:stretch>
            <a:fillRect/>
          </a:stretch>
        </p:blipFill>
        <p:spPr bwMode="auto">
          <a:xfrm rot="19453849">
            <a:off x="3344646" y="4196052"/>
            <a:ext cx="2046852" cy="13632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Tester, Screwdriver, Check, Test, Tool">
            <a:extLst>
              <a:ext uri="{FF2B5EF4-FFF2-40B4-BE49-F238E27FC236}">
                <a16:creationId xmlns:a16="http://schemas.microsoft.com/office/drawing/2014/main" id="{12CFC02E-841D-4D8E-8659-774ECAB24760}"/>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0000" l="9980" r="90020">
                        <a14:foregroundMark x1="88845" y1="23824" x2="88845" y2="23824"/>
                        <a14:foregroundMark x1="87476" y1="23235" x2="87476" y2="23235"/>
                        <a14:foregroundMark x1="88454" y1="20588" x2="90020" y2="27059"/>
                        <a14:foregroundMark x1="21526" y1="63529" x2="21526" y2="63529"/>
                        <a14:foregroundMark x1="80626" y1="35000" x2="80626" y2="35000"/>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3387555" y="1280557"/>
            <a:ext cx="2050663" cy="13644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33">
            <a:extLst>
              <a:ext uri="{FF2B5EF4-FFF2-40B4-BE49-F238E27FC236}">
                <a16:creationId xmlns:a16="http://schemas.microsoft.com/office/drawing/2014/main" id="{E242424E-2084-4AE1-9671-C49CBA1D1BFB}"/>
              </a:ext>
            </a:extLst>
          </p:cNvPr>
          <p:cNvSpPr/>
          <p:nvPr/>
        </p:nvSpPr>
        <p:spPr>
          <a:xfrm>
            <a:off x="5036689" y="1501153"/>
            <a:ext cx="3810644" cy="45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Look out for ideas that seem extreme</a:t>
            </a:r>
          </a:p>
        </p:txBody>
      </p:sp>
      <p:sp>
        <p:nvSpPr>
          <p:cNvPr id="14" name="Rectangle: Rounded Corners 33">
            <a:extLst>
              <a:ext uri="{FF2B5EF4-FFF2-40B4-BE49-F238E27FC236}">
                <a16:creationId xmlns:a16="http://schemas.microsoft.com/office/drawing/2014/main" id="{7455F782-1228-458E-AE00-5BE33BDE2A3F}"/>
              </a:ext>
            </a:extLst>
          </p:cNvPr>
          <p:cNvSpPr/>
          <p:nvPr/>
        </p:nvSpPr>
        <p:spPr>
          <a:xfrm>
            <a:off x="5182651" y="2402599"/>
            <a:ext cx="2745919" cy="450000"/>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Ask questions calmly</a:t>
            </a:r>
          </a:p>
        </p:txBody>
      </p:sp>
      <p:pic>
        <p:nvPicPr>
          <p:cNvPr id="42" name="Picture 2" descr="Open Tool Box Empty Yellow Tool Box on White Background empty toolbox stock pictures, royalty-free photos &amp; images">
            <a:extLst>
              <a:ext uri="{FF2B5EF4-FFF2-40B4-BE49-F238E27FC236}">
                <a16:creationId xmlns:a16="http://schemas.microsoft.com/office/drawing/2014/main" id="{3861D8D4-E99A-4FC5-B33F-8F09EE3A39AB}"/>
              </a:ext>
            </a:extLst>
          </p:cNvPr>
          <p:cNvPicPr>
            <a:picLocks noChangeAspect="1" noChangeArrowheads="1"/>
          </p:cNvPicPr>
          <p:nvPr/>
        </p:nvPicPr>
        <p:blipFill rotWithShape="1">
          <a:blip r:embed="rId27">
            <a:extLst>
              <a:ext uri="{BEBA8EAE-BF5A-486C-A8C5-ECC9F3942E4B}">
                <a14:imgProps xmlns:a14="http://schemas.microsoft.com/office/drawing/2010/main">
                  <a14:imgLayer r:embed="rId28">
                    <a14:imgEffect>
                      <a14:backgroundRemoval t="2451" b="97549" l="4739" r="99837">
                        <a14:foregroundMark x1="21078" y1="6373" x2="74183" y2="9559"/>
                        <a14:foregroundMark x1="74183" y1="9559" x2="77451" y2="8824"/>
                        <a14:foregroundMark x1="70915" y1="3676" x2="70915" y2="3676"/>
                        <a14:foregroundMark x1="31699" y1="5392" x2="27124" y2="5392"/>
                        <a14:foregroundMark x1="67810" y1="4657" x2="71732" y2="5882"/>
                        <a14:foregroundMark x1="19017" y1="89376" x2="18834" y2="89224"/>
                        <a14:backgroundMark x1="15850" y1="74020" x2="16176" y2="98284"/>
                        <a14:backgroundMark x1="16176" y1="98284" x2="7026" y2="97549"/>
                        <a14:backgroundMark x1="7026" y1="97549" x2="4412" y2="75000"/>
                        <a14:backgroundMark x1="6536" y1="74510" x2="8824" y2="89461"/>
                        <a14:backgroundMark x1="8824" y1="89461" x2="11601" y2="76716"/>
                        <a14:backgroundMark x1="11601" y1="76716" x2="8170" y2="77941"/>
                        <a14:backgroundMark x1="14379" y1="90196" x2="9314" y2="69608"/>
                        <a14:backgroundMark x1="9314" y1="69608" x2="6046" y2="82353"/>
                        <a14:backgroundMark x1="6046" y1="82353" x2="9967" y2="98039"/>
                        <a14:backgroundMark x1="9967" y1="98039" x2="11765" y2="85049"/>
                        <a14:backgroundMark x1="11765" y1="85049" x2="11928" y2="96569"/>
                        <a14:backgroundMark x1="11928" y1="96569" x2="13725" y2="83578"/>
                        <a14:backgroundMark x1="13725" y1="83578" x2="14706" y2="96324"/>
                        <a14:backgroundMark x1="14706" y1="96324" x2="14379" y2="84069"/>
                        <a14:backgroundMark x1="14379" y1="84069" x2="13399" y2="98284"/>
                        <a14:backgroundMark x1="13399" y1="98284" x2="12908" y2="82353"/>
                        <a14:backgroundMark x1="12908" y1="82353" x2="9314" y2="95588"/>
                        <a14:backgroundMark x1="9314" y1="95588" x2="8987" y2="92157"/>
                        <a14:backgroundMark x1="11928" y1="67157" x2="11928" y2="80147"/>
                        <a14:backgroundMark x1="11928" y1="80147" x2="13072" y2="73284"/>
                        <a14:backgroundMark x1="11601" y1="75245" x2="11601" y2="87010"/>
                        <a14:backgroundMark x1="11601" y1="87010" x2="7680" y2="76961"/>
                        <a14:backgroundMark x1="7680" y1="76961" x2="4739" y2="74265"/>
                        <a14:backgroundMark x1="19608" y1="89461" x2="36111" y2="89461"/>
                        <a14:backgroundMark x1="36111" y1="89461" x2="44444" y2="88971"/>
                        <a14:backgroundMark x1="44444" y1="88971" x2="71242" y2="89706"/>
                        <a14:backgroundMark x1="71242" y1="89706" x2="81209" y2="89461"/>
                        <a14:backgroundMark x1="81209" y1="89461" x2="87908" y2="82843"/>
                        <a14:backgroundMark x1="87908" y1="82843" x2="86928" y2="70098"/>
                        <a14:backgroundMark x1="85131" y1="69853" x2="85458" y2="81863"/>
                        <a14:backgroundMark x1="85458" y1="81863" x2="85458" y2="81863"/>
                        <a14:backgroundMark x1="89869" y1="73284" x2="91013" y2="86520"/>
                        <a14:backgroundMark x1="91013" y1="86520" x2="82516" y2="94118"/>
                        <a14:backgroundMark x1="82516" y1="94118" x2="29739" y2="94853"/>
                        <a14:backgroundMark x1="20425" y1="93137" x2="30392" y2="92892"/>
                        <a14:backgroundMark x1="30392" y1="92892" x2="19444" y2="92892"/>
                        <a14:backgroundMark x1="19444" y1="92892" x2="27941" y2="92647"/>
                        <a14:backgroundMark x1="27941" y1="92647" x2="28922" y2="91667"/>
                        <a14:backgroundMark x1="18791" y1="89216" x2="18791" y2="89216"/>
                        <a14:backgroundMark x1="68464" y1="93873" x2="94608" y2="95098"/>
                        <a14:backgroundMark x1="86275" y1="97549" x2="94118" y2="96814"/>
                        <a14:backgroundMark x1="94118" y1="96814" x2="98039" y2="85294"/>
                        <a14:backgroundMark x1="98039" y1="85294" x2="98366" y2="73039"/>
                        <a14:backgroundMark x1="98366" y1="73039" x2="98203" y2="92157"/>
                        <a14:backgroundMark x1="98203" y1="92157" x2="95752" y2="72304"/>
                        <a14:backgroundMark x1="95752" y1="72304" x2="93301" y2="74265"/>
                        <a14:backgroundMark x1="88235" y1="71324" x2="96405" y2="71324"/>
                        <a14:backgroundMark x1="96405" y1="71324" x2="98693" y2="83824"/>
                        <a14:backgroundMark x1="98693" y1="83824" x2="97876" y2="95588"/>
                        <a14:backgroundMark x1="97876" y1="95588" x2="91830" y2="86520"/>
                        <a14:backgroundMark x1="91830" y1="86520" x2="92157" y2="74510"/>
                        <a14:backgroundMark x1="92157" y1="74510" x2="92647" y2="72794"/>
                        <a14:backgroundMark x1="99673" y1="69853" x2="97222" y2="95343"/>
                        <a14:backgroundMark x1="97222" y1="95343" x2="95588" y2="94853"/>
                        <a14:backgroundMark x1="19281" y1="89461" x2="19281" y2="89461"/>
                        <a14:backgroundMark x1="84150" y1="95343" x2="99837" y2="95343"/>
                      </a14:backgroundRemoval>
                    </a14:imgEffect>
                  </a14:imgLayer>
                </a14:imgProps>
              </a:ext>
              <a:ext uri="{28A0092B-C50C-407E-A947-70E740481C1C}">
                <a14:useLocalDpi xmlns:a14="http://schemas.microsoft.com/office/drawing/2010/main" val="0"/>
              </a:ext>
            </a:extLst>
          </a:blip>
          <a:srcRect l="14085" r="12996"/>
          <a:stretch/>
        </p:blipFill>
        <p:spPr bwMode="auto">
          <a:xfrm>
            <a:off x="351700" y="1330473"/>
            <a:ext cx="3495985" cy="319623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1">
            <a:extLst>
              <a:ext uri="{FF2B5EF4-FFF2-40B4-BE49-F238E27FC236}">
                <a16:creationId xmlns:a16="http://schemas.microsoft.com/office/drawing/2014/main" id="{85B98542-00C0-4A93-9229-F6FE722A84F6}"/>
              </a:ext>
            </a:extLst>
          </p:cNvPr>
          <p:cNvSpPr>
            <a:spLocks noGrp="1"/>
          </p:cNvSpPr>
          <p:nvPr>
            <p:ph type="body" sz="quarter" idx="10"/>
          </p:nvPr>
        </p:nvSpPr>
        <p:spPr>
          <a:xfrm>
            <a:off x="758663" y="167048"/>
            <a:ext cx="7739062" cy="571500"/>
          </a:xfrm>
        </p:spPr>
        <p:txBody>
          <a:bodyPr anchor="ctr"/>
          <a:lstStyle/>
          <a:p>
            <a:r>
              <a:rPr lang="en-GB" dirty="0"/>
              <a:t>Ext: A toolkit for worries</a:t>
            </a:r>
          </a:p>
        </p:txBody>
      </p:sp>
      <p:sp>
        <p:nvSpPr>
          <p:cNvPr id="26" name="Pentagon 20">
            <a:extLst>
              <a:ext uri="{FF2B5EF4-FFF2-40B4-BE49-F238E27FC236}">
                <a16:creationId xmlns:a16="http://schemas.microsoft.com/office/drawing/2014/main" id="{4D1FF63C-2B1B-47B5-98C2-0C1BE36D4B7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3" name="Graphic 32" descr="Pencil with solid fill">
            <a:extLst>
              <a:ext uri="{FF2B5EF4-FFF2-40B4-BE49-F238E27FC236}">
                <a16:creationId xmlns:a16="http://schemas.microsoft.com/office/drawing/2014/main" id="{9C7DBAE4-F496-4834-9981-C22FB34571B2}"/>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0" y="181055"/>
            <a:ext cx="548313" cy="548313"/>
          </a:xfrm>
          <a:prstGeom prst="rect">
            <a:avLst/>
          </a:prstGeom>
        </p:spPr>
      </p:pic>
      <p:sp>
        <p:nvSpPr>
          <p:cNvPr id="34" name="Rectangle: Rounded Corners 33">
            <a:extLst>
              <a:ext uri="{FF2B5EF4-FFF2-40B4-BE49-F238E27FC236}">
                <a16:creationId xmlns:a16="http://schemas.microsoft.com/office/drawing/2014/main" id="{3CCBDB6D-66CC-4CE8-B3F4-FB40A9B79BDB}"/>
              </a:ext>
            </a:extLst>
          </p:cNvPr>
          <p:cNvSpPr/>
          <p:nvPr/>
        </p:nvSpPr>
        <p:spPr>
          <a:xfrm>
            <a:off x="351700" y="4711694"/>
            <a:ext cx="2964689" cy="1852391"/>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What other tools would you include in your toolbox? Why not share your ideas with a friend and see what ideas they have!</a:t>
            </a:r>
          </a:p>
        </p:txBody>
      </p:sp>
    </p:spTree>
    <p:extLst>
      <p:ext uri="{BB962C8B-B14F-4D97-AF65-F5344CB8AC3E}">
        <p14:creationId xmlns:p14="http://schemas.microsoft.com/office/powerpoint/2010/main" val="4208420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014385-7174-4BEB-A70D-BFE3C2AE18A5}"/>
              </a:ext>
            </a:extLst>
          </p:cNvPr>
          <p:cNvSpPr/>
          <p:nvPr/>
        </p:nvSpPr>
        <p:spPr>
          <a:xfrm>
            <a:off x="0" y="1159366"/>
            <a:ext cx="9144000" cy="6048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t>As you may remember, we worked with the </a:t>
            </a:r>
            <a:r>
              <a:rPr lang="en-GB" sz="1600" b="1" i="1" dirty="0"/>
              <a:t>National Cyber Security Centre </a:t>
            </a:r>
            <a:r>
              <a:rPr lang="en-GB" sz="1600" i="1" dirty="0"/>
              <a:t>and </a:t>
            </a:r>
            <a:r>
              <a:rPr lang="en-GB" sz="1600" b="1" i="1" dirty="0"/>
              <a:t>IBM</a:t>
            </a:r>
            <a:r>
              <a:rPr lang="en-GB" sz="1600" i="1" dirty="0"/>
              <a:t> on this topic. Here’s what they had to say about the results! </a:t>
            </a:r>
          </a:p>
        </p:txBody>
      </p:sp>
      <p:sp>
        <p:nvSpPr>
          <p:cNvPr id="18" name="Rectangle: Rounded Corners 17">
            <a:extLst>
              <a:ext uri="{FF2B5EF4-FFF2-40B4-BE49-F238E27FC236}">
                <a16:creationId xmlns:a16="http://schemas.microsoft.com/office/drawing/2014/main" id="{B7255AC4-F727-486E-8CD6-74B7727EED35}"/>
              </a:ext>
            </a:extLst>
          </p:cNvPr>
          <p:cNvSpPr/>
          <p:nvPr/>
        </p:nvSpPr>
        <p:spPr>
          <a:xfrm>
            <a:off x="261740" y="5836624"/>
            <a:ext cx="1620000" cy="622876"/>
          </a:xfrm>
          <a:prstGeom prst="round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CEOP</a:t>
            </a:r>
          </a:p>
        </p:txBody>
      </p:sp>
      <p:sp>
        <p:nvSpPr>
          <p:cNvPr id="28" name="Rectangle: Rounded Corners 27">
            <a:extLst>
              <a:ext uri="{FF2B5EF4-FFF2-40B4-BE49-F238E27FC236}">
                <a16:creationId xmlns:a16="http://schemas.microsoft.com/office/drawing/2014/main" id="{9CDB55F9-22E3-44A2-8E90-D5002C759DA8}"/>
              </a:ext>
            </a:extLst>
          </p:cNvPr>
          <p:cNvSpPr/>
          <p:nvPr/>
        </p:nvSpPr>
        <p:spPr>
          <a:xfrm>
            <a:off x="3002387" y="5836624"/>
            <a:ext cx="1620000" cy="62287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UK Safer Internet Centre</a:t>
            </a:r>
          </a:p>
        </p:txBody>
      </p:sp>
      <p:sp>
        <p:nvSpPr>
          <p:cNvPr id="30" name="Rectangle: Rounded Corners 29">
            <a:extLst>
              <a:ext uri="{FF2B5EF4-FFF2-40B4-BE49-F238E27FC236}">
                <a16:creationId xmlns:a16="http://schemas.microsoft.com/office/drawing/2014/main" id="{EA901CD2-E2BF-4A53-A86A-92251AB97B43}"/>
              </a:ext>
            </a:extLst>
          </p:cNvPr>
          <p:cNvSpPr/>
          <p:nvPr/>
        </p:nvSpPr>
        <p:spPr>
          <a:xfrm>
            <a:off x="6274712" y="5836624"/>
            <a:ext cx="1620000" cy="622066"/>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Internet Matters</a:t>
            </a:r>
          </a:p>
        </p:txBody>
      </p:sp>
      <p:sp>
        <p:nvSpPr>
          <p:cNvPr id="39" name="Speech Bubble: Rectangle with Corners Rounded 38">
            <a:extLst>
              <a:ext uri="{FF2B5EF4-FFF2-40B4-BE49-F238E27FC236}">
                <a16:creationId xmlns:a16="http://schemas.microsoft.com/office/drawing/2014/main" id="{9D337ED0-5CF0-4411-9B66-4734C3573E4F}"/>
              </a:ext>
            </a:extLst>
          </p:cNvPr>
          <p:cNvSpPr/>
          <p:nvPr/>
        </p:nvSpPr>
        <p:spPr>
          <a:xfrm>
            <a:off x="2095499" y="1914121"/>
            <a:ext cx="6758272" cy="1797919"/>
          </a:xfrm>
          <a:prstGeom prst="wedgeRoundRectCallout">
            <a:avLst>
              <a:gd name="adj1" fmla="val -54998"/>
              <a:gd name="adj2" fmla="val -26827"/>
              <a:gd name="adj3" fmla="val 16667"/>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“Thanks so much for taking part … It’s really important that we have a clear picture of how future generations view the importance of cyber security so we can shape our services to make the UK the safest place to live and work online.” </a:t>
            </a:r>
          </a:p>
          <a:p>
            <a:pPr algn="ctr"/>
            <a:r>
              <a:rPr lang="en-GB" sz="1600" dirty="0"/>
              <a:t>(Find the full quote in the Notes, or click the logo to find out more about being CyberAware.)</a:t>
            </a:r>
            <a:endParaRPr lang="en-GB" sz="1600" b="1" dirty="0"/>
          </a:p>
        </p:txBody>
      </p:sp>
      <p:sp>
        <p:nvSpPr>
          <p:cNvPr id="40" name="TextBox 39">
            <a:extLst>
              <a:ext uri="{FF2B5EF4-FFF2-40B4-BE49-F238E27FC236}">
                <a16:creationId xmlns:a16="http://schemas.microsoft.com/office/drawing/2014/main" id="{6D3DE70F-F64C-462D-AE78-12830CAE14D1}"/>
              </a:ext>
            </a:extLst>
          </p:cNvPr>
          <p:cNvSpPr txBox="1"/>
          <p:nvPr/>
        </p:nvSpPr>
        <p:spPr>
          <a:xfrm>
            <a:off x="1739151" y="5294180"/>
            <a:ext cx="5665076" cy="353943"/>
          </a:xfrm>
          <a:prstGeom prst="rect">
            <a:avLst/>
          </a:prstGeom>
          <a:noFill/>
        </p:spPr>
        <p:txBody>
          <a:bodyPr wrap="square" rtlCol="0" anchor="ctr">
            <a:spAutoFit/>
          </a:bodyPr>
          <a:lstStyle/>
          <a:p>
            <a:pPr algn="ctr"/>
            <a:r>
              <a:rPr lang="en-GB" sz="1700" b="1" dirty="0"/>
              <a:t>The VoteTopic results were also shared with… </a:t>
            </a:r>
          </a:p>
        </p:txBody>
      </p:sp>
      <p:pic>
        <p:nvPicPr>
          <p:cNvPr id="10" name="Picture 9" descr="Application&#10;&#10;Description automatically generated">
            <a:hlinkClick r:id="rId3"/>
            <a:extLst>
              <a:ext uri="{FF2B5EF4-FFF2-40B4-BE49-F238E27FC236}">
                <a16:creationId xmlns:a16="http://schemas.microsoft.com/office/drawing/2014/main" id="{E603AA90-1143-4191-A4ED-D32DBEEC7B36}"/>
              </a:ext>
            </a:extLst>
          </p:cNvPr>
          <p:cNvPicPr>
            <a:picLocks noChangeAspect="1"/>
          </p:cNvPicPr>
          <p:nvPr/>
        </p:nvPicPr>
        <p:blipFill rotWithShape="1">
          <a:blip r:embed="rId4"/>
          <a:srcRect t="8936" b="8963"/>
          <a:stretch/>
        </p:blipFill>
        <p:spPr>
          <a:xfrm>
            <a:off x="-248392" y="1850902"/>
            <a:ext cx="2343891" cy="1924356"/>
          </a:xfrm>
          <a:prstGeom prst="rect">
            <a:avLst/>
          </a:prstGeom>
        </p:spPr>
      </p:pic>
      <p:sp>
        <p:nvSpPr>
          <p:cNvPr id="33" name="Rectangle: Rounded Corners 32">
            <a:extLst>
              <a:ext uri="{FF2B5EF4-FFF2-40B4-BE49-F238E27FC236}">
                <a16:creationId xmlns:a16="http://schemas.microsoft.com/office/drawing/2014/main" id="{1419AF9E-5893-402D-9269-1E71E21FF17B}"/>
              </a:ext>
            </a:extLst>
          </p:cNvPr>
          <p:cNvSpPr/>
          <p:nvPr/>
        </p:nvSpPr>
        <p:spPr>
          <a:xfrm>
            <a:off x="261740" y="4199679"/>
            <a:ext cx="5665076" cy="952980"/>
          </a:xfrm>
          <a:prstGeom prst="roundRect">
            <a:avLst/>
          </a:prstGeom>
          <a:solidFill>
            <a:schemeClr val="accent1">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the image to hear from </a:t>
            </a:r>
            <a:r>
              <a:rPr lang="en-GB" sz="1600" b="1" dirty="0"/>
              <a:t>Jo McClear at IBM</a:t>
            </a:r>
            <a:r>
              <a:rPr lang="en-GB" sz="1600" dirty="0"/>
              <a:t>, who has made a </a:t>
            </a:r>
            <a:r>
              <a:rPr lang="en-GB" sz="1600" b="1" dirty="0"/>
              <a:t>special video </a:t>
            </a:r>
            <a:r>
              <a:rPr lang="en-GB" sz="1600" dirty="0"/>
              <a:t>just for you! </a:t>
            </a:r>
          </a:p>
        </p:txBody>
      </p:sp>
      <p:pic>
        <p:nvPicPr>
          <p:cNvPr id="35" name="Picture 4" descr="Image result for internet matters logo">
            <a:extLst>
              <a:ext uri="{FF2B5EF4-FFF2-40B4-BE49-F238E27FC236}">
                <a16:creationId xmlns:a16="http://schemas.microsoft.com/office/drawing/2014/main" id="{422328D7-35D8-41C6-AD5C-C5AD7354C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360" y="5722207"/>
            <a:ext cx="850900" cy="8509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fer internet centre logo">
            <a:extLst>
              <a:ext uri="{FF2B5EF4-FFF2-40B4-BE49-F238E27FC236}">
                <a16:creationId xmlns:a16="http://schemas.microsoft.com/office/drawing/2014/main" id="{75AD9DAD-4DEB-41F0-B1CF-B9C35486D8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033" y="5853144"/>
            <a:ext cx="1379033" cy="6159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EOP logo">
            <a:extLst>
              <a:ext uri="{FF2B5EF4-FFF2-40B4-BE49-F238E27FC236}">
                <a16:creationId xmlns:a16="http://schemas.microsoft.com/office/drawing/2014/main" id="{735D64CA-12A7-4F69-8DC4-4A1FFACD1D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8386" y="5722207"/>
            <a:ext cx="847355" cy="850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bm logo transparent">
            <a:hlinkClick r:id="rId8"/>
            <a:extLst>
              <a:ext uri="{FF2B5EF4-FFF2-40B4-BE49-F238E27FC236}">
                <a16:creationId xmlns:a16="http://schemas.microsoft.com/office/drawing/2014/main" id="{8CCD7582-4A23-4FDA-BC07-7A3C68B0CD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7566" y="4207391"/>
            <a:ext cx="2343891" cy="937556"/>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hlinkClick r:id="rId8"/>
            <a:extLst>
              <a:ext uri="{FF2B5EF4-FFF2-40B4-BE49-F238E27FC236}">
                <a16:creationId xmlns:a16="http://schemas.microsoft.com/office/drawing/2014/main" id="{DE8299C0-0CB6-414F-9B14-DFDE13621A75}"/>
              </a:ext>
            </a:extLst>
          </p:cNvPr>
          <p:cNvSpPr/>
          <p:nvPr/>
        </p:nvSpPr>
        <p:spPr>
          <a:xfrm>
            <a:off x="8267700" y="3866261"/>
            <a:ext cx="728860" cy="575521"/>
          </a:xfrm>
          <a:prstGeom prst="roundRect">
            <a:avLst/>
          </a:prstGeom>
          <a:solidFill>
            <a:schemeClr val="accent1">
              <a:lumMod val="90000"/>
            </a:schemeClr>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0:00-1:42</a:t>
            </a:r>
          </a:p>
        </p:txBody>
      </p:sp>
      <p:sp>
        <p:nvSpPr>
          <p:cNvPr id="44" name="TextBox 43">
            <a:extLst>
              <a:ext uri="{FF2B5EF4-FFF2-40B4-BE49-F238E27FC236}">
                <a16:creationId xmlns:a16="http://schemas.microsoft.com/office/drawing/2014/main" id="{E069A85E-44F4-4BB6-A12B-CD9BB2A0653B}"/>
              </a:ext>
            </a:extLst>
          </p:cNvPr>
          <p:cNvSpPr txBox="1"/>
          <p:nvPr/>
        </p:nvSpPr>
        <p:spPr>
          <a:xfrm>
            <a:off x="261740" y="6566411"/>
            <a:ext cx="4699000" cy="215444"/>
          </a:xfrm>
          <a:prstGeom prst="rect">
            <a:avLst/>
          </a:prstGeom>
          <a:noFill/>
        </p:spPr>
        <p:txBody>
          <a:bodyPr wrap="square">
            <a:spAutoFit/>
          </a:bodyPr>
          <a:lstStyle/>
          <a:p>
            <a:r>
              <a:rPr lang="en-GB" sz="800" dirty="0">
                <a:hlinkClick r:id="rId8"/>
              </a:rPr>
              <a:t>https://safeshare.tv/x/C4hvmyaGwwg</a:t>
            </a:r>
            <a:r>
              <a:rPr lang="en-GB" sz="800" dirty="0"/>
              <a:t> </a:t>
            </a:r>
          </a:p>
        </p:txBody>
      </p:sp>
      <p:sp>
        <p:nvSpPr>
          <p:cNvPr id="17" name="Rectangle 16">
            <a:extLst>
              <a:ext uri="{FF2B5EF4-FFF2-40B4-BE49-F238E27FC236}">
                <a16:creationId xmlns:a16="http://schemas.microsoft.com/office/drawing/2014/main" id="{50FDCABB-FD2B-44E3-A1FE-31495D30DC10}"/>
              </a:ext>
            </a:extLst>
          </p:cNvPr>
          <p:cNvSpPr/>
          <p:nvPr/>
        </p:nvSpPr>
        <p:spPr>
          <a:xfrm>
            <a:off x="891993" y="37814"/>
            <a:ext cx="7360014"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“Is cyber security important to you?”</a:t>
            </a:r>
            <a:endParaRPr lang="en-GB" sz="27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492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bg1"/>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274260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extLst>
              <a:ext uri="{FF2B5EF4-FFF2-40B4-BE49-F238E27FC236}">
                <a16:creationId xmlns:a16="http://schemas.microsoft.com/office/drawing/2014/main" id="{E0E1FCB5-BD9E-4D66-9F42-66F655DB84A5}"/>
              </a:ext>
            </a:extLst>
          </p:cNvPr>
          <p:cNvPicPr>
            <a:picLocks noChangeAspect="1"/>
          </p:cNvPicPr>
          <p:nvPr/>
        </p:nvPicPr>
        <p:blipFill rotWithShape="1">
          <a:blip r:embed="rId4"/>
          <a:srcRect l="12796" r="12798"/>
          <a:stretch/>
        </p:blipFill>
        <p:spPr>
          <a:xfrm>
            <a:off x="275164" y="4202457"/>
            <a:ext cx="3423075" cy="2278143"/>
          </a:xfrm>
          <a:prstGeom prst="rect">
            <a:avLst/>
          </a:prstGeom>
        </p:spPr>
      </p:pic>
      <p:sp>
        <p:nvSpPr>
          <p:cNvPr id="11" name="Rectangle: Rounded Corners 18">
            <a:extLst>
              <a:ext uri="{FF2B5EF4-FFF2-40B4-BE49-F238E27FC236}">
                <a16:creationId xmlns:a16="http://schemas.microsoft.com/office/drawing/2014/main" id="{63D8B8AD-5474-4091-B4DB-0CBEF88FAC67}"/>
              </a:ext>
            </a:extLst>
          </p:cNvPr>
          <p:cNvSpPr/>
          <p:nvPr/>
        </p:nvSpPr>
        <p:spPr>
          <a:xfrm>
            <a:off x="3986784" y="4108704"/>
            <a:ext cx="4882051" cy="237189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defRPr/>
            </a:pPr>
            <a:r>
              <a:rPr lang="en-GB" sz="1600" b="1" dirty="0">
                <a:solidFill>
                  <a:schemeClr val="tx1"/>
                </a:solidFill>
                <a:ea typeface="Lato" panose="020F0502020204030203" pitchFamily="34" charset="0"/>
                <a:cs typeface="Century Gothic"/>
              </a:rPr>
              <a:t>Career Spotlight:</a:t>
            </a:r>
          </a:p>
          <a:p>
            <a:pPr algn="ctr">
              <a:defRPr/>
            </a:pPr>
            <a:r>
              <a:rPr lang="en-GB" sz="1600" dirty="0">
                <a:solidFill>
                  <a:schemeClr val="tx1"/>
                </a:solidFill>
                <a:ea typeface="Lato" panose="020F0502020204030203" pitchFamily="34" charset="0"/>
                <a:cs typeface="Century Gothic"/>
              </a:rPr>
              <a:t>This week’s video comes from a very special person: </a:t>
            </a:r>
            <a:r>
              <a:rPr lang="en-GB" sz="1600" b="1" dirty="0">
                <a:solidFill>
                  <a:schemeClr val="tx1"/>
                </a:solidFill>
                <a:ea typeface="Lato" panose="020F0502020204030203" pitchFamily="34" charset="0"/>
                <a:cs typeface="Century Gothic"/>
              </a:rPr>
              <a:t>our Intern, Libby</a:t>
            </a:r>
            <a:r>
              <a:rPr lang="en-GB" sz="1600" dirty="0">
                <a:solidFill>
                  <a:schemeClr val="tx1"/>
                </a:solidFill>
                <a:ea typeface="Lato" panose="020F0502020204030203" pitchFamily="34" charset="0"/>
                <a:cs typeface="Century Gothic"/>
              </a:rPr>
              <a:t>! She is currently in her final year of university and is </a:t>
            </a:r>
            <a:r>
              <a:rPr lang="en-GB" sz="1600" b="1" dirty="0">
                <a:solidFill>
                  <a:schemeClr val="tx1"/>
                </a:solidFill>
                <a:ea typeface="Lato" panose="020F0502020204030203" pitchFamily="34" charset="0"/>
                <a:cs typeface="Century Gothic"/>
              </a:rPr>
              <a:t>working for VotesforSchools as part of a placement </a:t>
            </a:r>
            <a:r>
              <a:rPr lang="en-GB" sz="1600" dirty="0">
                <a:solidFill>
                  <a:schemeClr val="tx1"/>
                </a:solidFill>
                <a:ea typeface="Lato" panose="020F0502020204030203" pitchFamily="34" charset="0"/>
                <a:cs typeface="Century Gothic"/>
              </a:rPr>
              <a:t>(and she’s doing a great job so far!). Click the image to find out more about </a:t>
            </a:r>
            <a:r>
              <a:rPr lang="en-GB" sz="1600" b="1" dirty="0">
                <a:solidFill>
                  <a:schemeClr val="tx1"/>
                </a:solidFill>
                <a:ea typeface="Lato" panose="020F0502020204030203" pitchFamily="34" charset="0"/>
                <a:cs typeface="Century Gothic"/>
              </a:rPr>
              <a:t>her links to this week’s topic</a:t>
            </a:r>
            <a:r>
              <a:rPr lang="en-GB" sz="1600" dirty="0">
                <a:solidFill>
                  <a:schemeClr val="tx1"/>
                </a:solidFill>
                <a:ea typeface="Lato" panose="020F0502020204030203" pitchFamily="34" charset="0"/>
                <a:cs typeface="Century Gothic"/>
              </a:rPr>
              <a:t> and her </a:t>
            </a:r>
            <a:r>
              <a:rPr lang="en-GB" sz="1600" b="1" dirty="0">
                <a:solidFill>
                  <a:schemeClr val="tx1"/>
                </a:solidFill>
                <a:ea typeface="Lato" panose="020F0502020204030203" pitchFamily="34" charset="0"/>
                <a:cs typeface="Century Gothic"/>
              </a:rPr>
              <a:t>future plans</a:t>
            </a:r>
            <a:r>
              <a:rPr lang="en-GB" sz="1600" dirty="0">
                <a:solidFill>
                  <a:schemeClr val="tx1"/>
                </a:solidFill>
                <a:ea typeface="Lato" panose="020F0502020204030203" pitchFamily="34" charset="0"/>
                <a:cs typeface="Century Gothic"/>
              </a:rPr>
              <a:t>.</a:t>
            </a:r>
          </a:p>
        </p:txBody>
      </p:sp>
      <p:sp>
        <p:nvSpPr>
          <p:cNvPr id="12" name="Rectangle: Rounded Corners 33">
            <a:extLst>
              <a:ext uri="{FF2B5EF4-FFF2-40B4-BE49-F238E27FC236}">
                <a16:creationId xmlns:a16="http://schemas.microsoft.com/office/drawing/2014/main" id="{D2CAC8BA-BD14-490B-9721-DFB7944F4263}"/>
              </a:ext>
            </a:extLst>
          </p:cNvPr>
          <p:cNvSpPr/>
          <p:nvPr/>
        </p:nvSpPr>
        <p:spPr>
          <a:xfrm>
            <a:off x="275167" y="1290498"/>
            <a:ext cx="3423074" cy="33998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sz="1600" b="1" dirty="0">
                <a:solidFill>
                  <a:schemeClr val="tx1"/>
                </a:solidFill>
                <a:latin typeface="Century Gothic"/>
                <a:ea typeface="Lato" panose="020F0502020204030203" pitchFamily="34" charset="0"/>
                <a:cs typeface="Century Gothic"/>
              </a:rPr>
              <a:t>Learn more: </a:t>
            </a:r>
            <a:r>
              <a:rPr lang="en-US" sz="1600" dirty="0">
                <a:solidFill>
                  <a:schemeClr val="tx1"/>
                </a:solidFill>
                <a:latin typeface="Century Gothic"/>
                <a:ea typeface="Lato" panose="020F0502020204030203" pitchFamily="34" charset="0"/>
                <a:cs typeface="Century Gothic"/>
              </a:rPr>
              <a:t>Need some advice?</a:t>
            </a:r>
          </a:p>
        </p:txBody>
      </p:sp>
      <p:sp>
        <p:nvSpPr>
          <p:cNvPr id="13" name="Rectangle: Rounded Corners 33">
            <a:extLst>
              <a:ext uri="{FF2B5EF4-FFF2-40B4-BE49-F238E27FC236}">
                <a16:creationId xmlns:a16="http://schemas.microsoft.com/office/drawing/2014/main" id="{71D669A0-5ED1-4E08-AEFB-CB89B71B5008}"/>
              </a:ext>
            </a:extLst>
          </p:cNvPr>
          <p:cNvSpPr/>
          <p:nvPr/>
        </p:nvSpPr>
        <p:spPr>
          <a:xfrm>
            <a:off x="275168" y="1777052"/>
            <a:ext cx="4152660" cy="20390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As this week’s topic has dealt with some </a:t>
            </a:r>
            <a:r>
              <a:rPr lang="en-GB" sz="1600" b="1" dirty="0">
                <a:solidFill>
                  <a:schemeClr val="tx1"/>
                </a:solidFill>
                <a:latin typeface="Century Gothic"/>
                <a:ea typeface="Century Gothic"/>
                <a:cs typeface="Century Gothic"/>
                <a:sym typeface="Century Gothic"/>
              </a:rPr>
              <a:t>tricky issues</a:t>
            </a:r>
            <a:r>
              <a:rPr lang="en-GB" sz="1600" dirty="0">
                <a:solidFill>
                  <a:schemeClr val="tx1"/>
                </a:solidFill>
                <a:latin typeface="Century Gothic"/>
                <a:ea typeface="Century Gothic"/>
                <a:cs typeface="Century Gothic"/>
                <a:sym typeface="Century Gothic"/>
              </a:rPr>
              <a:t>, we have put together a list of </a:t>
            </a:r>
            <a:r>
              <a:rPr lang="en-GB" sz="1600" b="1" dirty="0">
                <a:solidFill>
                  <a:schemeClr val="tx1"/>
                </a:solidFill>
                <a:latin typeface="Century Gothic"/>
                <a:ea typeface="Century Gothic"/>
                <a:cs typeface="Century Gothic"/>
                <a:sym typeface="Century Gothic"/>
              </a:rPr>
              <a:t>recommended places to visit </a:t>
            </a:r>
            <a:r>
              <a:rPr lang="en-GB" sz="1600" dirty="0">
                <a:solidFill>
                  <a:schemeClr val="tx1"/>
                </a:solidFill>
                <a:latin typeface="Century Gothic"/>
                <a:ea typeface="Century Gothic"/>
                <a:cs typeface="Century Gothic"/>
                <a:sym typeface="Century Gothic"/>
              </a:rPr>
              <a:t>as part of this week’s </a:t>
            </a:r>
            <a:r>
              <a:rPr lang="en-GB" sz="1600" b="1" dirty="0">
                <a:solidFill>
                  <a:schemeClr val="tx1"/>
                </a:solidFill>
                <a:latin typeface="Century Gothic"/>
                <a:ea typeface="Century Gothic"/>
                <a:cs typeface="Century Gothic"/>
                <a:sym typeface="Century Gothic"/>
              </a:rPr>
              <a:t>Home Information Sheet</a:t>
            </a:r>
            <a:r>
              <a:rPr lang="en-GB" sz="1600" dirty="0">
                <a:solidFill>
                  <a:schemeClr val="tx1"/>
                </a:solidFill>
                <a:latin typeface="Century Gothic"/>
                <a:ea typeface="Century Gothic"/>
                <a:cs typeface="Century Gothic"/>
                <a:sym typeface="Century Gothic"/>
              </a:rPr>
              <a:t> - if you don’t have this already then please </a:t>
            </a:r>
            <a:r>
              <a:rPr lang="en-GB" sz="1600" b="1" dirty="0">
                <a:solidFill>
                  <a:schemeClr val="tx1"/>
                </a:solidFill>
                <a:latin typeface="Century Gothic"/>
                <a:ea typeface="Century Gothic"/>
                <a:cs typeface="Century Gothic"/>
                <a:sym typeface="Century Gothic"/>
              </a:rPr>
              <a:t>ask your teacher for a copy</a:t>
            </a:r>
            <a:r>
              <a:rPr lang="en-GB" sz="1600" dirty="0">
                <a:solidFill>
                  <a:schemeClr val="tx1"/>
                </a:solidFill>
                <a:latin typeface="Century Gothic"/>
                <a:ea typeface="Century Gothic"/>
                <a:cs typeface="Century Gothic"/>
                <a:sym typeface="Century Gothic"/>
              </a:rPr>
              <a:t>. </a:t>
            </a:r>
          </a:p>
        </p:txBody>
      </p:sp>
      <p:sp>
        <p:nvSpPr>
          <p:cNvPr id="14" name="TextBox 13">
            <a:extLst>
              <a:ext uri="{FF2B5EF4-FFF2-40B4-BE49-F238E27FC236}">
                <a16:creationId xmlns:a16="http://schemas.microsoft.com/office/drawing/2014/main" id="{1B4C05F6-B83C-4FA6-AA7F-E8C470ECB09F}"/>
              </a:ext>
            </a:extLst>
          </p:cNvPr>
          <p:cNvSpPr txBox="1"/>
          <p:nvPr/>
        </p:nvSpPr>
        <p:spPr>
          <a:xfrm>
            <a:off x="243840" y="6627168"/>
            <a:ext cx="4572000" cy="230832"/>
          </a:xfrm>
          <a:prstGeom prst="rect">
            <a:avLst/>
          </a:prstGeom>
          <a:noFill/>
        </p:spPr>
        <p:txBody>
          <a:bodyPr wrap="square">
            <a:spAutoFit/>
          </a:bodyPr>
          <a:lstStyle/>
          <a:p>
            <a:r>
              <a:rPr lang="en-GB" sz="900" dirty="0">
                <a:hlinkClick r:id="rId3"/>
              </a:rPr>
              <a:t>https://safeshare.tv/x/wI-DQOMg0ZE</a:t>
            </a:r>
            <a:r>
              <a:rPr lang="en-GB" sz="900" dirty="0"/>
              <a:t> </a:t>
            </a:r>
          </a:p>
        </p:txBody>
      </p:sp>
      <p:sp>
        <p:nvSpPr>
          <p:cNvPr id="15" name="Rectangle: Rounded Corners 18">
            <a:extLst>
              <a:ext uri="{FF2B5EF4-FFF2-40B4-BE49-F238E27FC236}">
                <a16:creationId xmlns:a16="http://schemas.microsoft.com/office/drawing/2014/main" id="{541A98C4-F417-4AE3-9837-30AEBD731138}"/>
              </a:ext>
            </a:extLst>
          </p:cNvPr>
          <p:cNvSpPr/>
          <p:nvPr/>
        </p:nvSpPr>
        <p:spPr>
          <a:xfrm>
            <a:off x="3102865" y="4108704"/>
            <a:ext cx="701039" cy="49987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b="1" dirty="0">
                <a:solidFill>
                  <a:schemeClr val="tx1"/>
                </a:solidFill>
                <a:ea typeface="Lato" panose="020F0502020204030203" pitchFamily="34" charset="0"/>
                <a:cs typeface="Century Gothic"/>
              </a:rPr>
              <a:t>0:00-0:55</a:t>
            </a:r>
            <a:endParaRPr lang="en-GB" sz="1400" dirty="0">
              <a:solidFill>
                <a:schemeClr val="tx1"/>
              </a:solidFill>
              <a:ea typeface="Lato" panose="020F0502020204030203" pitchFamily="34" charset="0"/>
              <a:cs typeface="Century Gothic"/>
            </a:endParaRPr>
          </a:p>
        </p:txBody>
      </p:sp>
      <p:pic>
        <p:nvPicPr>
          <p:cNvPr id="17" name="Graphic 16" descr="Chat with solid fill">
            <a:extLst>
              <a:ext uri="{FF2B5EF4-FFF2-40B4-BE49-F238E27FC236}">
                <a16:creationId xmlns:a16="http://schemas.microsoft.com/office/drawing/2014/main" id="{E7FF11F9-3DF7-4B24-A1F2-9834D5244F7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803904" y="1165851"/>
            <a:ext cx="589280" cy="589280"/>
          </a:xfrm>
          <a:prstGeom prst="rect">
            <a:avLst/>
          </a:prstGeom>
        </p:spPr>
      </p:pic>
      <p:pic>
        <p:nvPicPr>
          <p:cNvPr id="19" name="Picture 18" descr="Text, chat or text message&#10;&#10;Description automatically generated">
            <a:extLst>
              <a:ext uri="{FF2B5EF4-FFF2-40B4-BE49-F238E27FC236}">
                <a16:creationId xmlns:a16="http://schemas.microsoft.com/office/drawing/2014/main" id="{6EB2D408-05BC-4314-BE15-4547F963BAE2}"/>
              </a:ext>
            </a:extLst>
          </p:cNvPr>
          <p:cNvPicPr>
            <a:picLocks noChangeAspect="1"/>
          </p:cNvPicPr>
          <p:nvPr/>
        </p:nvPicPr>
        <p:blipFill>
          <a:blip r:embed="rId7"/>
          <a:stretch>
            <a:fillRect/>
          </a:stretch>
        </p:blipFill>
        <p:spPr>
          <a:xfrm>
            <a:off x="4716173" y="1434314"/>
            <a:ext cx="4152659" cy="2381782"/>
          </a:xfrm>
          <a:prstGeom prst="rect">
            <a:avLst/>
          </a:prstGeom>
        </p:spPr>
      </p:pic>
    </p:spTree>
    <p:extLst>
      <p:ext uri="{BB962C8B-B14F-4D97-AF65-F5344CB8AC3E}">
        <p14:creationId xmlns:p14="http://schemas.microsoft.com/office/powerpoint/2010/main" val="2816050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3D62E-8929-4448-A9F3-4052F8E6B03F}"/>
              </a:ext>
            </a:extLst>
          </p:cNvPr>
          <p:cNvSpPr>
            <a:spLocks noGrp="1"/>
          </p:cNvSpPr>
          <p:nvPr>
            <p:ph type="body" sz="quarter" idx="14"/>
          </p:nvPr>
        </p:nvSpPr>
        <p:spPr>
          <a:xfrm>
            <a:off x="412751" y="2140961"/>
            <a:ext cx="4176713" cy="3336176"/>
          </a:xfrm>
        </p:spPr>
        <p:txBody>
          <a:bodyPr>
            <a:normAutofit/>
          </a:bodyPr>
          <a:lstStyle/>
          <a:p>
            <a:r>
              <a:rPr lang="en-GB" dirty="0"/>
              <a:t>Everyone is online now more than ever before, so the dangers are easier to see.</a:t>
            </a:r>
          </a:p>
          <a:p>
            <a:r>
              <a:rPr lang="en-GB" dirty="0"/>
              <a:t>Lockdown has made some people feel lonely and sad, which makes them easier to radicalise, and the internet has made this even worse.</a:t>
            </a:r>
          </a:p>
          <a:p>
            <a:r>
              <a:rPr lang="en-GB" dirty="0"/>
              <a:t>For young people who don’t know all of the dangers of the internet, lockdown has made it more dangerous.</a:t>
            </a:r>
          </a:p>
          <a:p>
            <a:r>
              <a:rPr lang="en-GB" dirty="0"/>
              <a:t>…</a:t>
            </a:r>
          </a:p>
        </p:txBody>
      </p:sp>
      <p:sp>
        <p:nvSpPr>
          <p:cNvPr id="3" name="Text Placeholder 2">
            <a:extLst>
              <a:ext uri="{FF2B5EF4-FFF2-40B4-BE49-F238E27FC236}">
                <a16:creationId xmlns:a16="http://schemas.microsoft.com/office/drawing/2014/main" id="{5F896346-1F95-4276-80D0-42E7027AE95A}"/>
              </a:ext>
            </a:extLst>
          </p:cNvPr>
          <p:cNvSpPr>
            <a:spLocks noGrp="1"/>
          </p:cNvSpPr>
          <p:nvPr>
            <p:ph type="body" sz="quarter" idx="15"/>
          </p:nvPr>
        </p:nvSpPr>
        <p:spPr>
          <a:xfrm>
            <a:off x="4589463" y="2132743"/>
            <a:ext cx="4141787" cy="3343024"/>
          </a:xfrm>
        </p:spPr>
        <p:txBody>
          <a:bodyPr>
            <a:normAutofit/>
          </a:bodyPr>
          <a:lstStyle/>
          <a:p>
            <a:r>
              <a:rPr lang="en-GB" dirty="0"/>
              <a:t>It’s not the internet that is more dangerous – it just feels that way because we’re using it more.</a:t>
            </a:r>
          </a:p>
          <a:p>
            <a:r>
              <a:rPr lang="en-GB" dirty="0"/>
              <a:t>Most people just avoid dangerous things like radicalisation online, so it doesn’t really affect them.</a:t>
            </a:r>
          </a:p>
          <a:p>
            <a:r>
              <a:rPr lang="en-GB" dirty="0"/>
              <a:t>Young people have grown up with the internet, so we already know how to keep ourselves safe from these dangers.</a:t>
            </a:r>
          </a:p>
          <a:p>
            <a:r>
              <a:rPr lang="en-GB" dirty="0"/>
              <a:t>…</a:t>
            </a:r>
          </a:p>
        </p:txBody>
      </p:sp>
      <p:pic>
        <p:nvPicPr>
          <p:cNvPr id="7" name="Picture 6" descr="A close up of a sign&#10;&#10;Description automatically generated">
            <a:extLst>
              <a:ext uri="{FF2B5EF4-FFF2-40B4-BE49-F238E27FC236}">
                <a16:creationId xmlns:a16="http://schemas.microsoft.com/office/drawing/2014/main" id="{6196EC8D-C1A2-4521-B728-148AE1DD2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438232" y="5060271"/>
            <a:ext cx="792844" cy="1555818"/>
          </a:xfrm>
          <a:prstGeom prst="rect">
            <a:avLst/>
          </a:prstGeom>
        </p:spPr>
      </p:pic>
      <p:pic>
        <p:nvPicPr>
          <p:cNvPr id="8" name="Picture 7" descr="A picture containing clock, drawing&#10;&#10;Description automatically generated">
            <a:extLst>
              <a:ext uri="{FF2B5EF4-FFF2-40B4-BE49-F238E27FC236}">
                <a16:creationId xmlns:a16="http://schemas.microsoft.com/office/drawing/2014/main" id="{ACF2FC34-E6F8-4AE4-93FE-8E95B2E0D8EF}"/>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38353" y="5677166"/>
            <a:ext cx="615315" cy="950606"/>
          </a:xfrm>
          <a:prstGeom prst="rect">
            <a:avLst/>
          </a:prstGeom>
        </p:spPr>
      </p:pic>
      <p:sp>
        <p:nvSpPr>
          <p:cNvPr id="9" name="Rectangle: Rounded Corners 8">
            <a:extLst>
              <a:ext uri="{FF2B5EF4-FFF2-40B4-BE49-F238E27FC236}">
                <a16:creationId xmlns:a16="http://schemas.microsoft.com/office/drawing/2014/main" id="{A1792B10-2E57-4C32-B013-892286C7CFAB}"/>
              </a:ext>
            </a:extLst>
          </p:cNvPr>
          <p:cNvSpPr/>
          <p:nvPr/>
        </p:nvSpPr>
        <p:spPr>
          <a:xfrm>
            <a:off x="1075718" y="5758543"/>
            <a:ext cx="7175916" cy="836178"/>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We will be sharing your thoughts on this topic with </a:t>
            </a:r>
            <a:r>
              <a:rPr lang="en-GB" sz="1600" b="1" dirty="0"/>
              <a:t>The Counter Terrorism Police</a:t>
            </a:r>
            <a:r>
              <a:rPr lang="en-GB" sz="1600" dirty="0"/>
              <a:t>, the </a:t>
            </a:r>
            <a:r>
              <a:rPr lang="en-GB" sz="1600" b="1" dirty="0"/>
              <a:t>NSPCC</a:t>
            </a:r>
            <a:r>
              <a:rPr lang="en-GB" sz="1600" dirty="0"/>
              <a:t>, </a:t>
            </a:r>
            <a:r>
              <a:rPr lang="en-GB" sz="1600" b="1" dirty="0"/>
              <a:t>Childline</a:t>
            </a:r>
            <a:r>
              <a:rPr lang="en-GB" sz="1600" dirty="0"/>
              <a:t>, </a:t>
            </a:r>
            <a:r>
              <a:rPr lang="en-GB" sz="1600" b="1" dirty="0"/>
              <a:t>The Children's Society</a:t>
            </a:r>
            <a:r>
              <a:rPr lang="en-GB" sz="1600" dirty="0"/>
              <a:t> and comedian </a:t>
            </a:r>
            <a:r>
              <a:rPr lang="en-GB" sz="1600" b="1" dirty="0" err="1"/>
              <a:t>Guz</a:t>
            </a:r>
            <a:r>
              <a:rPr lang="en-GB" sz="1600" b="1" dirty="0"/>
              <a:t> Khan</a:t>
            </a:r>
            <a:r>
              <a:rPr lang="en-GB" sz="1600" dirty="0"/>
              <a:t>!</a:t>
            </a:r>
            <a:endParaRPr lang="en-GB" sz="1600" b="1" dirty="0"/>
          </a:p>
        </p:txBody>
      </p:sp>
      <p:sp>
        <p:nvSpPr>
          <p:cNvPr id="10" name="Shape 114">
            <a:extLst>
              <a:ext uri="{FF2B5EF4-FFF2-40B4-BE49-F238E27FC236}">
                <a16:creationId xmlns:a16="http://schemas.microsoft.com/office/drawing/2014/main" id="{02180F0A-7BD5-4EC9-B156-A2D9FDBD9796}"/>
              </a:ext>
            </a:extLst>
          </p:cNvPr>
          <p:cNvSpPr/>
          <p:nvPr/>
        </p:nvSpPr>
        <p:spPr>
          <a:xfrm>
            <a:off x="928486" y="253361"/>
            <a:ext cx="7287028" cy="49478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3000" b="1" dirty="0">
                <a:solidFill>
                  <a:schemeClr val="bg1"/>
                </a:solidFill>
                <a:latin typeface="Century Gothic" panose="020B0502020202020204" pitchFamily="34" charset="0"/>
                <a:ea typeface="Lato"/>
                <a:cs typeface="Lato"/>
                <a:sym typeface="Lato"/>
              </a:rPr>
              <a:t>Has lockdown made the internet more dangerous?</a:t>
            </a:r>
          </a:p>
        </p:txBody>
      </p:sp>
    </p:spTree>
    <p:extLst>
      <p:ext uri="{BB962C8B-B14F-4D97-AF65-F5344CB8AC3E}">
        <p14:creationId xmlns:p14="http://schemas.microsoft.com/office/powerpoint/2010/main" val="37355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20">
            <a:extLst>
              <a:ext uri="{FF2B5EF4-FFF2-40B4-BE49-F238E27FC236}">
                <a16:creationId xmlns:a16="http://schemas.microsoft.com/office/drawing/2014/main" id="{831277A5-2819-41B6-B753-4F99C293F1A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3" name="Shape 114">
            <a:extLst>
              <a:ext uri="{FF2B5EF4-FFF2-40B4-BE49-F238E27FC236}">
                <a16:creationId xmlns:a16="http://schemas.microsoft.com/office/drawing/2014/main" id="{F5E0DA53-76EF-4CEB-A241-7C9F0C34585D}"/>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7" name="Shape 246">
            <a:extLst>
              <a:ext uri="{FF2B5EF4-FFF2-40B4-BE49-F238E27FC236}">
                <a16:creationId xmlns:a16="http://schemas.microsoft.com/office/drawing/2014/main" id="{435E3D6E-0CA2-4A98-B0EC-3942C4946ACC}"/>
              </a:ext>
            </a:extLst>
          </p:cNvPr>
          <p:cNvSpPr txBox="1">
            <a:spLocks/>
          </p:cNvSpPr>
          <p:nvPr/>
        </p:nvSpPr>
        <p:spPr>
          <a:xfrm>
            <a:off x="178261" y="1142722"/>
            <a:ext cx="4289615" cy="1771168"/>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sz="2100" dirty="0">
                <a:latin typeface="Century Gothic" panose="020B0502020202020204" pitchFamily="34" charset="0"/>
                <a:ea typeface="Lato" panose="020F0502020204030203" pitchFamily="34" charset="0"/>
                <a:cs typeface="Lato" panose="020F0502020204030203" pitchFamily="34" charset="0"/>
                <a:sym typeface="Calibri"/>
              </a:rPr>
              <a:t>In the classroom? </a:t>
            </a:r>
          </a:p>
          <a:p>
            <a:pPr algn="ctr">
              <a:spcBef>
                <a:spcPts val="0"/>
              </a:spcBef>
              <a:buClr>
                <a:srgbClr val="2D2D2D"/>
              </a:buClr>
              <a:buSzPct val="25000"/>
              <a:buFont typeface="Calibri"/>
              <a:buNone/>
            </a:pPr>
            <a:endParaRPr lang="en-GB" sz="2100" dirty="0">
              <a:latin typeface="Century Gothic" panose="020B0502020202020204" pitchFamily="34" charset="0"/>
              <a:ea typeface="Lato" panose="020F0502020204030203" pitchFamily="34" charset="0"/>
              <a:cs typeface="Lato" panose="020F0502020204030203" pitchFamily="34" charset="0"/>
              <a:sym typeface="Calibri"/>
            </a:endParaRPr>
          </a:p>
          <a:p>
            <a:pPr algn="ctr">
              <a:spcBef>
                <a:spcPts val="0"/>
              </a:spcBef>
              <a:buClr>
                <a:srgbClr val="2D2D2D"/>
              </a:buClr>
              <a:buSzPct val="25000"/>
              <a:buFont typeface="Calibri"/>
              <a:buNone/>
            </a:pPr>
            <a:r>
              <a:rPr lang="en-GB" sz="2000" dirty="0">
                <a:latin typeface="Century Gothic" panose="020B0502020202020204" pitchFamily="34" charset="0"/>
                <a:ea typeface="Lato" panose="020F0502020204030203" pitchFamily="34" charset="0"/>
                <a:cs typeface="Lato" panose="020F0502020204030203" pitchFamily="34" charset="0"/>
                <a:sym typeface="Calibri"/>
              </a:rPr>
              <a:t>Log your class’s votes now at: </a:t>
            </a:r>
            <a:r>
              <a:rPr lang="en-GB" sz="2000" b="0" u="sng" dirty="0">
                <a:latin typeface="Century Gothic" panose="020B0502020202020204" pitchFamily="34" charset="0"/>
                <a:ea typeface="Lato" panose="020F0502020204030203" pitchFamily="34" charset="0"/>
                <a:cs typeface="Lato" panose="020F0502020204030203" pitchFamily="34" charset="0"/>
                <a:sym typeface="Calibri"/>
                <a:hlinkClick r:id="rId3"/>
              </a:rPr>
              <a:t>www.votesforschools.com/login/teacher</a:t>
            </a:r>
            <a:endParaRPr lang="en-GB" sz="2000" b="0" dirty="0">
              <a:latin typeface="Century Gothic" panose="020B0502020202020204" pitchFamily="34" charset="0"/>
              <a:ea typeface="Lato" panose="020F0502020204030203" pitchFamily="34" charset="0"/>
              <a:cs typeface="Lato" panose="020F0502020204030203" pitchFamily="34" charset="0"/>
              <a:sym typeface="Calibri"/>
            </a:endParaRPr>
          </a:p>
        </p:txBody>
      </p:sp>
      <p:pic>
        <p:nvPicPr>
          <p:cNvPr id="9" name="Picture 8" descr="A picture containing clock, drawing&#10;&#10;Description automatically generated">
            <a:extLst>
              <a:ext uri="{FF2B5EF4-FFF2-40B4-BE49-F238E27FC236}">
                <a16:creationId xmlns:a16="http://schemas.microsoft.com/office/drawing/2014/main" id="{913C123E-5722-4672-B16A-55343B90FF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pic>
        <p:nvPicPr>
          <p:cNvPr id="11" name="Picture 10" descr="A screen shot of a computer&#10;&#10;Description automatically generated">
            <a:hlinkClick r:id="rId5"/>
            <a:extLst>
              <a:ext uri="{FF2B5EF4-FFF2-40B4-BE49-F238E27FC236}">
                <a16:creationId xmlns:a16="http://schemas.microsoft.com/office/drawing/2014/main" id="{EC83E7F1-F70B-4212-9C8C-3C4E4C66522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35396" y="3003946"/>
            <a:ext cx="1689717" cy="2145791"/>
          </a:xfrm>
          <a:prstGeom prst="rect">
            <a:avLst/>
          </a:prstGeom>
        </p:spPr>
      </p:pic>
      <p:sp>
        <p:nvSpPr>
          <p:cNvPr id="13" name="Rectangle: Rounded Corners 12">
            <a:hlinkClick r:id="rId5"/>
            <a:extLst>
              <a:ext uri="{FF2B5EF4-FFF2-40B4-BE49-F238E27FC236}">
                <a16:creationId xmlns:a16="http://schemas.microsoft.com/office/drawing/2014/main" id="{F9195C65-7379-46EA-92C8-555957A374D4}"/>
              </a:ext>
            </a:extLst>
          </p:cNvPr>
          <p:cNvSpPr/>
          <p:nvPr/>
        </p:nvSpPr>
        <p:spPr>
          <a:xfrm>
            <a:off x="400681" y="5319996"/>
            <a:ext cx="3948897" cy="817245"/>
          </a:xfrm>
          <a:prstGeom prst="roundRect">
            <a:avLst/>
          </a:prstGeom>
          <a:solidFill>
            <a:schemeClr val="bg2"/>
          </a:solidFill>
          <a:ln w="28575">
            <a:solidFill>
              <a:schemeClr val="tx2"/>
            </a:solidFill>
          </a:ln>
        </p:spPr>
        <p:txBody>
          <a:bodyPr wrap="square">
            <a:spAutoFit/>
          </a:bodyPr>
          <a:lstStyle/>
          <a:p>
            <a:pPr algn="ctr"/>
            <a:r>
              <a:rPr lang="en-GB" sz="1400" b="1" dirty="0">
                <a:solidFill>
                  <a:srgbClr val="060505"/>
                </a:solidFill>
                <a:latin typeface="Century Gothic" panose="020B0502020202020204" pitchFamily="34" charset="0"/>
              </a:rPr>
              <a:t>Not sure how? </a:t>
            </a:r>
          </a:p>
          <a:p>
            <a:pPr algn="ctr"/>
            <a:r>
              <a:rPr lang="en-GB" sz="1400" dirty="0">
                <a:solidFill>
                  <a:srgbClr val="060505"/>
                </a:solidFill>
                <a:latin typeface="Century Gothic" panose="020B0502020202020204" pitchFamily="34" charset="0"/>
              </a:rPr>
              <a:t>Click the ballot box to see a video on how to log your votes! </a:t>
            </a:r>
          </a:p>
        </p:txBody>
      </p:sp>
      <p:sp>
        <p:nvSpPr>
          <p:cNvPr id="15" name="Shape 246">
            <a:extLst>
              <a:ext uri="{FF2B5EF4-FFF2-40B4-BE49-F238E27FC236}">
                <a16:creationId xmlns:a16="http://schemas.microsoft.com/office/drawing/2014/main" id="{08A7C21F-E32A-4A37-8C5E-6E109BEF783D}"/>
              </a:ext>
            </a:extLst>
          </p:cNvPr>
          <p:cNvSpPr txBox="1">
            <a:spLocks/>
          </p:cNvSpPr>
          <p:nvPr/>
        </p:nvSpPr>
        <p:spPr>
          <a:xfrm>
            <a:off x="4676125" y="1142722"/>
            <a:ext cx="4289615" cy="1771168"/>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sz="2100" dirty="0">
                <a:latin typeface="Century Gothic" panose="020B0502020202020204" pitchFamily="34" charset="0"/>
                <a:ea typeface="Lato" panose="020F0502020204030203" pitchFamily="34" charset="0"/>
                <a:cs typeface="Lato" panose="020F0502020204030203" pitchFamily="34" charset="0"/>
                <a:sym typeface="Calibri"/>
              </a:rPr>
              <a:t>At home?</a:t>
            </a:r>
          </a:p>
          <a:p>
            <a:pPr algn="ctr">
              <a:spcBef>
                <a:spcPts val="0"/>
              </a:spcBef>
              <a:buClr>
                <a:srgbClr val="2D2D2D"/>
              </a:buClr>
              <a:buSzPct val="25000"/>
              <a:buFont typeface="Calibri"/>
              <a:buNone/>
            </a:pPr>
            <a:endParaRPr lang="en-GB" sz="2100" dirty="0">
              <a:latin typeface="Century Gothic" panose="020B0502020202020204" pitchFamily="34" charset="0"/>
              <a:ea typeface="Lato" panose="020F0502020204030203" pitchFamily="34" charset="0"/>
              <a:cs typeface="Lato" panose="020F0502020204030203" pitchFamily="34" charset="0"/>
              <a:sym typeface="Calibri"/>
            </a:endParaRPr>
          </a:p>
          <a:p>
            <a:pPr algn="ctr">
              <a:spcBef>
                <a:spcPts val="0"/>
              </a:spcBef>
              <a:buClr>
                <a:srgbClr val="2D2D2D"/>
              </a:buClr>
              <a:buSzPct val="25000"/>
              <a:buFont typeface="Calibri"/>
              <a:buNone/>
            </a:pPr>
            <a:r>
              <a:rPr lang="en-GB" sz="2000" dirty="0">
                <a:latin typeface="Century Gothic" panose="020B0502020202020204" pitchFamily="34" charset="0"/>
                <a:ea typeface="Lato" panose="020F0502020204030203" pitchFamily="34" charset="0"/>
                <a:cs typeface="Lato" panose="020F0502020204030203" pitchFamily="34" charset="0"/>
                <a:sym typeface="Calibri"/>
              </a:rPr>
              <a:t>Follow this link to vote: </a:t>
            </a:r>
            <a:r>
              <a:rPr lang="en-GB" sz="2000" b="0" dirty="0">
                <a:latin typeface="Century Gothic" panose="020B0502020202020204" pitchFamily="34" charset="0"/>
                <a:ea typeface="Lato" panose="020F0502020204030203" pitchFamily="34" charset="0"/>
                <a:cs typeface="Lato" panose="020F0502020204030203" pitchFamily="34" charset="0"/>
                <a:sym typeface="Calibri"/>
                <a:hlinkClick r:id="rId7"/>
              </a:rPr>
              <a:t>https://www.surveymonkey.co.uk/r/vfs-primary-lockdown-internet</a:t>
            </a:r>
            <a:r>
              <a:rPr lang="en-GB" sz="2000" b="0"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7" name="Rectangle: Rounded Corners 16">
            <a:extLst>
              <a:ext uri="{FF2B5EF4-FFF2-40B4-BE49-F238E27FC236}">
                <a16:creationId xmlns:a16="http://schemas.microsoft.com/office/drawing/2014/main" id="{954288BD-C3D9-4459-A57A-81200830D798}"/>
              </a:ext>
            </a:extLst>
          </p:cNvPr>
          <p:cNvSpPr/>
          <p:nvPr/>
        </p:nvSpPr>
        <p:spPr>
          <a:xfrm>
            <a:off x="4846483" y="5319996"/>
            <a:ext cx="3948897" cy="817245"/>
          </a:xfrm>
          <a:prstGeom prst="roundRect">
            <a:avLst/>
          </a:prstGeom>
          <a:solidFill>
            <a:schemeClr val="accent1"/>
          </a:solidFill>
          <a:ln w="28575">
            <a:solidFill>
              <a:schemeClr val="accent2"/>
            </a:solidFill>
          </a:ln>
        </p:spPr>
        <p:txBody>
          <a:bodyPr wrap="square">
            <a:spAutoFit/>
          </a:bodyPr>
          <a:lstStyle/>
          <a:p>
            <a:pPr algn="ctr"/>
            <a:r>
              <a:rPr lang="en-GB" sz="1400" b="1" dirty="0">
                <a:solidFill>
                  <a:srgbClr val="060505"/>
                </a:solidFill>
                <a:latin typeface="Century Gothic" panose="020B0502020202020204" pitchFamily="34" charset="0"/>
              </a:rPr>
              <a:t>Having trouble? </a:t>
            </a:r>
          </a:p>
          <a:p>
            <a:pPr algn="ctr"/>
            <a:r>
              <a:rPr lang="en-GB" sz="1400" dirty="0">
                <a:solidFill>
                  <a:srgbClr val="060505"/>
                </a:solidFill>
                <a:latin typeface="Century Gothic" panose="020B0502020202020204" pitchFamily="34" charset="0"/>
              </a:rPr>
              <a:t>Copy and paste the link into your internet browser! </a:t>
            </a:r>
          </a:p>
        </p:txBody>
      </p:sp>
      <p:sp>
        <p:nvSpPr>
          <p:cNvPr id="23" name="Rectangle: Rounded Corners 22">
            <a:hlinkClick r:id="rId5"/>
            <a:extLst>
              <a:ext uri="{FF2B5EF4-FFF2-40B4-BE49-F238E27FC236}">
                <a16:creationId xmlns:a16="http://schemas.microsoft.com/office/drawing/2014/main" id="{923F34C6-69B0-4494-9476-24E69C88EF39}"/>
              </a:ext>
            </a:extLst>
          </p:cNvPr>
          <p:cNvSpPr/>
          <p:nvPr/>
        </p:nvSpPr>
        <p:spPr>
          <a:xfrm>
            <a:off x="400681" y="6290474"/>
            <a:ext cx="8394699" cy="340519"/>
          </a:xfrm>
          <a:prstGeom prst="roundRect">
            <a:avLst/>
          </a:prstGeom>
          <a:solidFill>
            <a:schemeClr val="accent4"/>
          </a:solidFill>
          <a:ln w="28575">
            <a:solidFill>
              <a:schemeClr val="bg1">
                <a:lumMod val="50000"/>
              </a:schemeClr>
            </a:solidFill>
          </a:ln>
        </p:spPr>
        <p:txBody>
          <a:bodyPr wrap="square" anchor="ctr">
            <a:spAutoFit/>
          </a:bodyPr>
          <a:lstStyle/>
          <a:p>
            <a:pPr algn="ctr"/>
            <a:r>
              <a:rPr lang="en-GB" sz="1400" dirty="0">
                <a:solidFill>
                  <a:srgbClr val="060505"/>
                </a:solidFill>
                <a:latin typeface="Century Gothic" panose="020B0502020202020204" pitchFamily="34" charset="0"/>
              </a:rPr>
              <a:t>If you have any issues, feedback or comments, email </a:t>
            </a:r>
            <a:r>
              <a:rPr lang="en-GB" sz="1400" b="1" dirty="0">
                <a:solidFill>
                  <a:schemeClr val="tx2"/>
                </a:solidFill>
                <a:latin typeface="Century Gothic" panose="020B0502020202020204" pitchFamily="34" charset="0"/>
                <a:hlinkClick r:id="rId8">
                  <a:extLst>
                    <a:ext uri="{A12FA001-AC4F-418D-AE19-62706E023703}">
                      <ahyp:hlinkClr xmlns:ahyp="http://schemas.microsoft.com/office/drawing/2018/hyperlinkcolor" xmlns="" val="tx"/>
                    </a:ext>
                  </a:extLst>
                </a:hlinkClick>
              </a:rPr>
              <a:t>primary@votesforschools.com</a:t>
            </a:r>
            <a:r>
              <a:rPr lang="en-GB" sz="1400" dirty="0">
                <a:solidFill>
                  <a:srgbClr val="060505"/>
                </a:solidFill>
                <a:latin typeface="Century Gothic" panose="020B0502020202020204" pitchFamily="34" charset="0"/>
              </a:rPr>
              <a:t>.</a:t>
            </a:r>
          </a:p>
        </p:txBody>
      </p:sp>
      <p:pic>
        <p:nvPicPr>
          <p:cNvPr id="25" name="Picture 24" descr="A picture containing drawing&#10;&#10;Description automatically generated">
            <a:extLst>
              <a:ext uri="{FF2B5EF4-FFF2-40B4-BE49-F238E27FC236}">
                <a16:creationId xmlns:a16="http://schemas.microsoft.com/office/drawing/2014/main" id="{D12FD32F-E757-477C-93E4-EE5E7AEA07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6535" y="3088732"/>
            <a:ext cx="2248794" cy="2058096"/>
          </a:xfrm>
          <a:prstGeom prst="rect">
            <a:avLst/>
          </a:prstGeom>
        </p:spPr>
      </p:pic>
    </p:spTree>
    <p:extLst>
      <p:ext uri="{BB962C8B-B14F-4D97-AF65-F5344CB8AC3E}">
        <p14:creationId xmlns:p14="http://schemas.microsoft.com/office/powerpoint/2010/main" val="45651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Internet outline">
            <a:extLst>
              <a:ext uri="{FF2B5EF4-FFF2-40B4-BE49-F238E27FC236}">
                <a16:creationId xmlns:a16="http://schemas.microsoft.com/office/drawing/2014/main" id="{A7FAB426-823F-47AA-B2C4-857949A0130C}"/>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r="38868"/>
          <a:stretch/>
        </p:blipFill>
        <p:spPr>
          <a:xfrm>
            <a:off x="7160397" y="503144"/>
            <a:ext cx="1970560" cy="3223435"/>
          </a:xfrm>
          <a:prstGeom prst="rect">
            <a:avLst/>
          </a:prstGeom>
        </p:spPr>
      </p:pic>
      <p:pic>
        <p:nvPicPr>
          <p:cNvPr id="9" name="Graphic 8" descr="Wireless router outline">
            <a:extLst>
              <a:ext uri="{FF2B5EF4-FFF2-40B4-BE49-F238E27FC236}">
                <a16:creationId xmlns:a16="http://schemas.microsoft.com/office/drawing/2014/main" id="{B17952FD-EC39-48D6-874D-8CD485434B6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02119" y="741271"/>
            <a:ext cx="3223435" cy="3223435"/>
          </a:xfrm>
          <a:prstGeom prst="rect">
            <a:avLst/>
          </a:prstGeom>
        </p:spPr>
      </p:pic>
      <p:pic>
        <p:nvPicPr>
          <p:cNvPr id="11" name="Graphic 10" descr="Cloud Computing outline">
            <a:extLst>
              <a:ext uri="{FF2B5EF4-FFF2-40B4-BE49-F238E27FC236}">
                <a16:creationId xmlns:a16="http://schemas.microsoft.com/office/drawing/2014/main" id="{9D67008F-864D-4BF6-9FF8-21889AD7564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969636" y="3028660"/>
            <a:ext cx="3223435" cy="3223435"/>
          </a:xfrm>
          <a:prstGeom prst="rect">
            <a:avLst/>
          </a:prstGeom>
        </p:spPr>
      </p:pic>
      <p:pic>
        <p:nvPicPr>
          <p:cNvPr id="13" name="Graphic 12" descr="Work from home Wi-Fi outline">
            <a:extLst>
              <a:ext uri="{FF2B5EF4-FFF2-40B4-BE49-F238E27FC236}">
                <a16:creationId xmlns:a16="http://schemas.microsoft.com/office/drawing/2014/main" id="{6F427F30-1D0E-432C-972C-3CE7EBE84F3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036" y="3916513"/>
            <a:ext cx="3223435" cy="3223435"/>
          </a:xfrm>
          <a:prstGeom prst="rect">
            <a:avLst/>
          </a:prstGeom>
        </p:spPr>
      </p:pic>
      <p:pic>
        <p:nvPicPr>
          <p:cNvPr id="15" name="Graphic 14" descr="Wireless outline">
            <a:extLst>
              <a:ext uri="{FF2B5EF4-FFF2-40B4-BE49-F238E27FC236}">
                <a16:creationId xmlns:a16="http://schemas.microsoft.com/office/drawing/2014/main" id="{B13576E8-323D-41B3-AD10-2D7F7270D6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14097" y="4034683"/>
            <a:ext cx="3223435" cy="3223435"/>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EDDD378E-7E12-4D05-A26F-9149F325C7C1}"/>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57538" y="2183590"/>
            <a:ext cx="2759456" cy="2759312"/>
          </a:xfrm>
          <a:prstGeom prst="rect">
            <a:avLst/>
          </a:prstGeom>
        </p:spPr>
      </p:pic>
      <p:pic>
        <p:nvPicPr>
          <p:cNvPr id="40" name="Picture 39" descr="A picture containing chart&#10;&#10;Description automatically generated">
            <a:extLst>
              <a:ext uri="{FF2B5EF4-FFF2-40B4-BE49-F238E27FC236}">
                <a16:creationId xmlns:a16="http://schemas.microsoft.com/office/drawing/2014/main" id="{33EA10DB-C0AD-49DE-B7FF-A0AD03E4054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rot="440752">
            <a:off x="432413" y="2100726"/>
            <a:ext cx="2500482" cy="2628343"/>
          </a:xfrm>
          <a:prstGeom prst="rect">
            <a:avLst/>
          </a:prstGeom>
        </p:spPr>
      </p:pic>
      <p:pic>
        <p:nvPicPr>
          <p:cNvPr id="42" name="Picture 41" descr="A picture containing sport, athletic game&#10;&#10;Description automatically generated">
            <a:extLst>
              <a:ext uri="{FF2B5EF4-FFF2-40B4-BE49-F238E27FC236}">
                <a16:creationId xmlns:a16="http://schemas.microsoft.com/office/drawing/2014/main" id="{2C7F3C68-816C-4E0E-96FB-B9FE5C42057E}"/>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631800">
            <a:off x="3354181" y="2586661"/>
            <a:ext cx="2696396" cy="3132408"/>
          </a:xfrm>
          <a:prstGeom prst="rect">
            <a:avLst/>
          </a:prstGeom>
        </p:spPr>
      </p:pic>
      <p:sp>
        <p:nvSpPr>
          <p:cNvPr id="2" name="Text Placeholder 1">
            <a:extLst>
              <a:ext uri="{FF2B5EF4-FFF2-40B4-BE49-F238E27FC236}">
                <a16:creationId xmlns:a16="http://schemas.microsoft.com/office/drawing/2014/main" id="{DFF994E5-335D-4D47-B66A-B06221FAC202}"/>
              </a:ext>
            </a:extLst>
          </p:cNvPr>
          <p:cNvSpPr>
            <a:spLocks noGrp="1"/>
          </p:cNvSpPr>
          <p:nvPr>
            <p:ph type="body" sz="quarter" idx="10"/>
          </p:nvPr>
        </p:nvSpPr>
        <p:spPr/>
        <p:txBody>
          <a:bodyPr/>
          <a:lstStyle/>
          <a:p>
            <a:r>
              <a:rPr lang="en-GB" dirty="0"/>
              <a:t>Starter: I’ve seen…</a:t>
            </a:r>
          </a:p>
        </p:txBody>
      </p:sp>
      <p:sp>
        <p:nvSpPr>
          <p:cNvPr id="4" name="Pentagon 20">
            <a:extLst>
              <a:ext uri="{FF2B5EF4-FFF2-40B4-BE49-F238E27FC236}">
                <a16:creationId xmlns:a16="http://schemas.microsoft.com/office/drawing/2014/main" id="{BD27ABEE-B95E-4AF6-9837-619981047C67}"/>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4" descr="Thought bubble">
            <a:extLst>
              <a:ext uri="{FF2B5EF4-FFF2-40B4-BE49-F238E27FC236}">
                <a16:creationId xmlns:a16="http://schemas.microsoft.com/office/drawing/2014/main" id="{982D7852-E99C-4452-8D44-6F974C2CEDA5}"/>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6796" y="181055"/>
            <a:ext cx="597300" cy="597300"/>
          </a:xfrm>
          <a:prstGeom prst="rect">
            <a:avLst/>
          </a:prstGeom>
        </p:spPr>
      </p:pic>
      <p:sp>
        <p:nvSpPr>
          <p:cNvPr id="8" name="Rectangle: Rounded Corners 7">
            <a:extLst>
              <a:ext uri="{FF2B5EF4-FFF2-40B4-BE49-F238E27FC236}">
                <a16:creationId xmlns:a16="http://schemas.microsoft.com/office/drawing/2014/main" id="{2BD6D970-5888-40DA-97D2-6806922CE8AA}"/>
              </a:ext>
            </a:extLst>
          </p:cNvPr>
          <p:cNvSpPr/>
          <p:nvPr/>
        </p:nvSpPr>
        <p:spPr>
          <a:xfrm>
            <a:off x="380999" y="1211599"/>
            <a:ext cx="8338458" cy="769601"/>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Discuss… (3-5 mins)</a:t>
            </a:r>
          </a:p>
          <a:p>
            <a:pPr algn="ctr"/>
            <a:r>
              <a:rPr lang="en-GB" sz="1600" dirty="0"/>
              <a:t>Put your hand up to share with your class a time that you have…</a:t>
            </a:r>
          </a:p>
        </p:txBody>
      </p:sp>
      <p:sp>
        <p:nvSpPr>
          <p:cNvPr id="26" name="Text Placeholder 1">
            <a:extLst>
              <a:ext uri="{FF2B5EF4-FFF2-40B4-BE49-F238E27FC236}">
                <a16:creationId xmlns:a16="http://schemas.microsoft.com/office/drawing/2014/main" id="{52356C6B-9632-49A3-905C-D2E9005AA017}"/>
              </a:ext>
            </a:extLst>
          </p:cNvPr>
          <p:cNvSpPr txBox="1">
            <a:spLocks/>
          </p:cNvSpPr>
          <p:nvPr/>
        </p:nvSpPr>
        <p:spPr>
          <a:xfrm rot="318653">
            <a:off x="647054" y="2797133"/>
            <a:ext cx="1970292" cy="1704844"/>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dirty="0">
                <a:solidFill>
                  <a:schemeClr val="tx1"/>
                </a:solidFill>
              </a:rPr>
              <a:t>…Seen something funny on the internet</a:t>
            </a:r>
          </a:p>
        </p:txBody>
      </p:sp>
      <p:sp>
        <p:nvSpPr>
          <p:cNvPr id="27" name="Text Placeholder 1">
            <a:extLst>
              <a:ext uri="{FF2B5EF4-FFF2-40B4-BE49-F238E27FC236}">
                <a16:creationId xmlns:a16="http://schemas.microsoft.com/office/drawing/2014/main" id="{6493ADA8-0F6F-4FF3-A389-E00E8321D05C}"/>
              </a:ext>
            </a:extLst>
          </p:cNvPr>
          <p:cNvSpPr txBox="1">
            <a:spLocks/>
          </p:cNvSpPr>
          <p:nvPr/>
        </p:nvSpPr>
        <p:spPr>
          <a:xfrm rot="20936467">
            <a:off x="6663191" y="2899554"/>
            <a:ext cx="1948151" cy="1376622"/>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800" dirty="0">
                <a:solidFill>
                  <a:schemeClr val="tx1"/>
                </a:solidFill>
              </a:rPr>
              <a:t>…Seen something scary on the internet</a:t>
            </a:r>
          </a:p>
        </p:txBody>
      </p:sp>
      <p:sp>
        <p:nvSpPr>
          <p:cNvPr id="37" name="Text Placeholder 1">
            <a:extLst>
              <a:ext uri="{FF2B5EF4-FFF2-40B4-BE49-F238E27FC236}">
                <a16:creationId xmlns:a16="http://schemas.microsoft.com/office/drawing/2014/main" id="{CBD44D60-1462-4F49-A73A-BA956CBDED04}"/>
              </a:ext>
            </a:extLst>
          </p:cNvPr>
          <p:cNvSpPr txBox="1">
            <a:spLocks/>
          </p:cNvSpPr>
          <p:nvPr/>
        </p:nvSpPr>
        <p:spPr>
          <a:xfrm rot="191598">
            <a:off x="3639986" y="3231777"/>
            <a:ext cx="1973732" cy="2046154"/>
          </a:xfrm>
          <a:prstGeom prst="rect">
            <a:avLst/>
          </a:prstGeom>
          <a:solidFill>
            <a:schemeClr val="bg1"/>
          </a:solidFill>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GB" sz="1800" dirty="0">
              <a:solidFill>
                <a:schemeClr val="tx1"/>
              </a:solidFill>
            </a:endParaRPr>
          </a:p>
          <a:p>
            <a:pPr algn="ctr"/>
            <a:r>
              <a:rPr lang="en-GB" sz="1800" dirty="0">
                <a:solidFill>
                  <a:schemeClr val="tx1"/>
                </a:solidFill>
              </a:rPr>
              <a:t>…Seen something interesting on the internet</a:t>
            </a:r>
          </a:p>
        </p:txBody>
      </p:sp>
      <p:sp>
        <p:nvSpPr>
          <p:cNvPr id="18" name="Rectangle: Rounded Corners 17">
            <a:extLst>
              <a:ext uri="{FF2B5EF4-FFF2-40B4-BE49-F238E27FC236}">
                <a16:creationId xmlns:a16="http://schemas.microsoft.com/office/drawing/2014/main" id="{D978DCC7-F292-42DB-9E20-D618204C208F}"/>
              </a:ext>
            </a:extLst>
          </p:cNvPr>
          <p:cNvSpPr/>
          <p:nvPr/>
        </p:nvSpPr>
        <p:spPr>
          <a:xfrm>
            <a:off x="376602" y="5728008"/>
            <a:ext cx="8338458" cy="888081"/>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Think about the types of things that you see on the internet. Are they mostly funny, interesting or scary?</a:t>
            </a:r>
          </a:p>
        </p:txBody>
      </p:sp>
    </p:spTree>
    <p:extLst>
      <p:ext uri="{BB962C8B-B14F-4D97-AF65-F5344CB8AC3E}">
        <p14:creationId xmlns:p14="http://schemas.microsoft.com/office/powerpoint/2010/main" val="8600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4">
            <a:extLst>
              <a:ext uri="{FF2B5EF4-FFF2-40B4-BE49-F238E27FC236}">
                <a16:creationId xmlns:a16="http://schemas.microsoft.com/office/drawing/2014/main" id="{3CD7446C-5F32-4959-83D1-1462F2696DE4}"/>
              </a:ext>
            </a:extLst>
          </p:cNvPr>
          <p:cNvSpPr/>
          <p:nvPr/>
        </p:nvSpPr>
        <p:spPr>
          <a:xfrm>
            <a:off x="1035743" y="246907"/>
            <a:ext cx="7072514" cy="49478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3000" b="1" dirty="0">
                <a:solidFill>
                  <a:schemeClr val="bg1"/>
                </a:solidFill>
                <a:latin typeface="Century Gothic" panose="020B0502020202020204" pitchFamily="34" charset="0"/>
                <a:ea typeface="Lato"/>
                <a:cs typeface="Lato"/>
                <a:sym typeface="Lato"/>
              </a:rPr>
              <a:t>Has lockdown made the internet more dangerous?</a:t>
            </a:r>
          </a:p>
        </p:txBody>
      </p:sp>
      <p:pic>
        <p:nvPicPr>
          <p:cNvPr id="3" name="Picture 2">
            <a:extLst>
              <a:ext uri="{FF2B5EF4-FFF2-40B4-BE49-F238E27FC236}">
                <a16:creationId xmlns:a16="http://schemas.microsoft.com/office/drawing/2014/main" id="{E7990BF5-7B6B-4765-A041-31AF5840D9B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7163" y="1427883"/>
            <a:ext cx="7969674" cy="4912957"/>
          </a:xfrm>
          <a:prstGeom prst="rect">
            <a:avLst/>
          </a:prstGeom>
        </p:spPr>
      </p:pic>
    </p:spTree>
    <p:extLst>
      <p:ext uri="{BB962C8B-B14F-4D97-AF65-F5344CB8AC3E}">
        <p14:creationId xmlns:p14="http://schemas.microsoft.com/office/powerpoint/2010/main" val="215231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accent5"/>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421087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Wi-Fi outline">
            <a:extLst>
              <a:ext uri="{FF2B5EF4-FFF2-40B4-BE49-F238E27FC236}">
                <a16:creationId xmlns:a16="http://schemas.microsoft.com/office/drawing/2014/main" id="{4E6EA8E3-D974-4B5B-9F60-E692A6A521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85610" y="149406"/>
            <a:ext cx="4123159" cy="4123159"/>
          </a:xfrm>
          <a:prstGeom prst="rect">
            <a:avLst/>
          </a:prstGeom>
        </p:spPr>
      </p:pic>
      <p:pic>
        <p:nvPicPr>
          <p:cNvPr id="11" name="Graphic 10" descr="Employee badge outline">
            <a:extLst>
              <a:ext uri="{FF2B5EF4-FFF2-40B4-BE49-F238E27FC236}">
                <a16:creationId xmlns:a16="http://schemas.microsoft.com/office/drawing/2014/main" id="{21159C17-DD2B-4891-8F2F-C550A1231C3F}"/>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rcRect b="16196"/>
          <a:stretch/>
        </p:blipFill>
        <p:spPr>
          <a:xfrm>
            <a:off x="5437127" y="3414671"/>
            <a:ext cx="4123159" cy="3455361"/>
          </a:xfrm>
          <a:prstGeom prst="rect">
            <a:avLst/>
          </a:prstGeom>
        </p:spPr>
      </p:pic>
      <p:pic>
        <p:nvPicPr>
          <p:cNvPr id="13" name="Graphic 12" descr="Shield Tick outline">
            <a:extLst>
              <a:ext uri="{FF2B5EF4-FFF2-40B4-BE49-F238E27FC236}">
                <a16:creationId xmlns:a16="http://schemas.microsoft.com/office/drawing/2014/main" id="{7974DE45-B5B0-4C5B-9BB7-24C8D3D7994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303019" y="820223"/>
            <a:ext cx="4123159" cy="4123159"/>
          </a:xfrm>
          <a:prstGeom prst="rect">
            <a:avLst/>
          </a:prstGeom>
        </p:spPr>
      </p:pic>
      <p:pic>
        <p:nvPicPr>
          <p:cNvPr id="15" name="Graphic 14" descr="Lock outline">
            <a:extLst>
              <a:ext uri="{FF2B5EF4-FFF2-40B4-BE49-F238E27FC236}">
                <a16:creationId xmlns:a16="http://schemas.microsoft.com/office/drawing/2014/main" id="{1897E895-1BB8-49F8-9940-B439E2392D67}"/>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rcRect l="49179" t="20552"/>
          <a:stretch/>
        </p:blipFill>
        <p:spPr>
          <a:xfrm>
            <a:off x="0" y="1021204"/>
            <a:ext cx="2095423" cy="3275775"/>
          </a:xfrm>
          <a:prstGeom prst="rect">
            <a:avLst/>
          </a:prstGeom>
        </p:spPr>
      </p:pic>
      <p:pic>
        <p:nvPicPr>
          <p:cNvPr id="17" name="Graphic 16" descr="Internet outline">
            <a:extLst>
              <a:ext uri="{FF2B5EF4-FFF2-40B4-BE49-F238E27FC236}">
                <a16:creationId xmlns:a16="http://schemas.microsoft.com/office/drawing/2014/main" id="{A1100BE3-BFC7-4D43-BC8C-7B9BB441BBD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4037" y="3589155"/>
            <a:ext cx="4123159" cy="4123159"/>
          </a:xfrm>
          <a:prstGeom prst="rect">
            <a:avLst/>
          </a:prstGeom>
        </p:spPr>
      </p:pic>
      <p:sp>
        <p:nvSpPr>
          <p:cNvPr id="2" name="Text Placeholder 1">
            <a:extLst>
              <a:ext uri="{FF2B5EF4-FFF2-40B4-BE49-F238E27FC236}">
                <a16:creationId xmlns:a16="http://schemas.microsoft.com/office/drawing/2014/main" id="{10C04629-AE0B-41C6-9BAE-9CE3BEF72358}"/>
              </a:ext>
            </a:extLst>
          </p:cNvPr>
          <p:cNvSpPr>
            <a:spLocks noGrp="1"/>
          </p:cNvSpPr>
          <p:nvPr>
            <p:ph type="body" sz="quarter" idx="10"/>
          </p:nvPr>
        </p:nvSpPr>
        <p:spPr/>
        <p:txBody>
          <a:bodyPr/>
          <a:lstStyle/>
          <a:p>
            <a:r>
              <a:rPr lang="en-GB" dirty="0"/>
              <a:t>Why are we talking about this?</a:t>
            </a:r>
          </a:p>
        </p:txBody>
      </p:sp>
      <p:sp>
        <p:nvSpPr>
          <p:cNvPr id="3" name="Rectangle: Rounded Corners 2">
            <a:extLst>
              <a:ext uri="{FF2B5EF4-FFF2-40B4-BE49-F238E27FC236}">
                <a16:creationId xmlns:a16="http://schemas.microsoft.com/office/drawing/2014/main" id="{117723C9-54C2-4D01-BE8E-09E764034EB4}"/>
              </a:ext>
            </a:extLst>
          </p:cNvPr>
          <p:cNvSpPr/>
          <p:nvPr/>
        </p:nvSpPr>
        <p:spPr>
          <a:xfrm>
            <a:off x="2686353" y="1218806"/>
            <a:ext cx="6184932" cy="778084"/>
          </a:xfrm>
          <a:prstGeom prst="roundRect">
            <a:avLst/>
          </a:prstGeom>
          <a:solidFill>
            <a:schemeClr val="accent3"/>
          </a:solidFill>
          <a:ln w="28575">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It’s been </a:t>
            </a:r>
            <a:r>
              <a:rPr lang="en-GB" sz="1600" b="1" dirty="0"/>
              <a:t>nearly a whole year </a:t>
            </a:r>
            <a:r>
              <a:rPr lang="en-GB" sz="1600" dirty="0"/>
              <a:t>since schools closed and the </a:t>
            </a:r>
            <a:r>
              <a:rPr lang="en-GB" sz="1600" b="1" dirty="0"/>
              <a:t>UK went into its first lockdown!</a:t>
            </a:r>
          </a:p>
        </p:txBody>
      </p:sp>
      <p:sp>
        <p:nvSpPr>
          <p:cNvPr id="5" name="Rectangle: Rounded Corners 4">
            <a:extLst>
              <a:ext uri="{FF2B5EF4-FFF2-40B4-BE49-F238E27FC236}">
                <a16:creationId xmlns:a16="http://schemas.microsoft.com/office/drawing/2014/main" id="{C6EF527F-6C98-4538-BE10-372C33FC1FA1}"/>
              </a:ext>
            </a:extLst>
          </p:cNvPr>
          <p:cNvSpPr/>
          <p:nvPr/>
        </p:nvSpPr>
        <p:spPr>
          <a:xfrm>
            <a:off x="2686353" y="2152761"/>
            <a:ext cx="6184932" cy="877967"/>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And when you’re at home all day, it’s very </a:t>
            </a:r>
            <a:r>
              <a:rPr lang="en-GB" sz="1600" b="1" dirty="0"/>
              <a:t>likely</a:t>
            </a:r>
            <a:r>
              <a:rPr lang="en-GB" sz="1600" dirty="0"/>
              <a:t> that you’ve been </a:t>
            </a:r>
            <a:r>
              <a:rPr lang="en-GB" sz="1600" b="1" dirty="0"/>
              <a:t>using the internet </a:t>
            </a:r>
            <a:r>
              <a:rPr lang="en-GB" sz="1600" dirty="0"/>
              <a:t>to keep yourself busy.</a:t>
            </a:r>
          </a:p>
        </p:txBody>
      </p:sp>
      <p:sp>
        <p:nvSpPr>
          <p:cNvPr id="6" name="Rectangle: Rounded Corners 5">
            <a:extLst>
              <a:ext uri="{FF2B5EF4-FFF2-40B4-BE49-F238E27FC236}">
                <a16:creationId xmlns:a16="http://schemas.microsoft.com/office/drawing/2014/main" id="{07D1924A-01FE-430E-9D8E-2556E9DF8F83}"/>
              </a:ext>
            </a:extLst>
          </p:cNvPr>
          <p:cNvSpPr/>
          <p:nvPr/>
        </p:nvSpPr>
        <p:spPr>
          <a:xfrm>
            <a:off x="272714" y="3263746"/>
            <a:ext cx="5914787" cy="877966"/>
          </a:xfrm>
          <a:prstGeom prst="roundRect">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From </a:t>
            </a:r>
            <a:r>
              <a:rPr lang="en-GB" sz="1600" b="1" dirty="0"/>
              <a:t>video calls</a:t>
            </a:r>
            <a:r>
              <a:rPr lang="en-GB" sz="1600" dirty="0"/>
              <a:t>,</a:t>
            </a:r>
            <a:r>
              <a:rPr lang="en-GB" sz="1600" b="1" dirty="0"/>
              <a:t> </a:t>
            </a:r>
            <a:r>
              <a:rPr lang="en-GB" sz="1600" dirty="0"/>
              <a:t>to </a:t>
            </a:r>
            <a:r>
              <a:rPr lang="en-GB" sz="1600" b="1" dirty="0"/>
              <a:t>online games</a:t>
            </a:r>
            <a:r>
              <a:rPr lang="en-GB" sz="1600" dirty="0"/>
              <a:t>, to watching a little bit too much </a:t>
            </a:r>
            <a:r>
              <a:rPr lang="en-GB" sz="1600" b="1" dirty="0"/>
              <a:t>YouTube</a:t>
            </a:r>
            <a:r>
              <a:rPr lang="en-GB" sz="1600" dirty="0"/>
              <a:t>, there’s lot of things to do when you are </a:t>
            </a:r>
            <a:r>
              <a:rPr lang="en-GB" sz="1600" b="1" dirty="0"/>
              <a:t>online</a:t>
            </a:r>
            <a:r>
              <a:rPr lang="en-GB" sz="1600" dirty="0"/>
              <a:t>.</a:t>
            </a:r>
          </a:p>
        </p:txBody>
      </p:sp>
      <p:sp>
        <p:nvSpPr>
          <p:cNvPr id="7" name="Rectangle: Rounded Corners 6">
            <a:extLst>
              <a:ext uri="{FF2B5EF4-FFF2-40B4-BE49-F238E27FC236}">
                <a16:creationId xmlns:a16="http://schemas.microsoft.com/office/drawing/2014/main" id="{CA32DE33-8227-408D-BF88-59B1B0FEDCEC}"/>
              </a:ext>
            </a:extLst>
          </p:cNvPr>
          <p:cNvSpPr/>
          <p:nvPr/>
        </p:nvSpPr>
        <p:spPr>
          <a:xfrm>
            <a:off x="272714" y="4356236"/>
            <a:ext cx="5914787" cy="848529"/>
          </a:xfrm>
          <a:prstGeom prst="roundRect">
            <a:avLst/>
          </a:prstGeom>
          <a:solidFill>
            <a:schemeClr val="accent4"/>
          </a:solidFill>
          <a:ln w="28575">
            <a:solidFill>
              <a:schemeClr val="tx1">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But with </a:t>
            </a:r>
            <a:r>
              <a:rPr lang="en-GB" sz="1600" b="1" dirty="0"/>
              <a:t>more people than ever </a:t>
            </a:r>
            <a:r>
              <a:rPr lang="en-GB" sz="1600" dirty="0"/>
              <a:t>before using the internet regularly, there have been worries </a:t>
            </a:r>
            <a:r>
              <a:rPr lang="en-GB" sz="1600" b="1" dirty="0"/>
              <a:t>that lockdown has made the online world less safe than before.</a:t>
            </a:r>
          </a:p>
        </p:txBody>
      </p:sp>
      <p:sp>
        <p:nvSpPr>
          <p:cNvPr id="16" name="Pentagon 20">
            <a:extLst>
              <a:ext uri="{FF2B5EF4-FFF2-40B4-BE49-F238E27FC236}">
                <a16:creationId xmlns:a16="http://schemas.microsoft.com/office/drawing/2014/main" id="{788E25E3-7417-45C1-9C91-95402D83FF1A}"/>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8" name="Graphic 17" descr="Thought bubble">
            <a:extLst>
              <a:ext uri="{FF2B5EF4-FFF2-40B4-BE49-F238E27FC236}">
                <a16:creationId xmlns:a16="http://schemas.microsoft.com/office/drawing/2014/main" id="{99EFAED6-9B04-4A36-A37F-E45B7F0EC3A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796" y="181055"/>
            <a:ext cx="597300" cy="597300"/>
          </a:xfrm>
          <a:prstGeom prst="rect">
            <a:avLst/>
          </a:prstGeom>
        </p:spPr>
      </p:pic>
      <p:sp>
        <p:nvSpPr>
          <p:cNvPr id="19" name="Rectangle: Rounded Corners 18">
            <a:extLst>
              <a:ext uri="{FF2B5EF4-FFF2-40B4-BE49-F238E27FC236}">
                <a16:creationId xmlns:a16="http://schemas.microsoft.com/office/drawing/2014/main" id="{006B2455-5A5C-4F5E-821A-D38DC412A0FF}"/>
              </a:ext>
            </a:extLst>
          </p:cNvPr>
          <p:cNvSpPr/>
          <p:nvPr/>
        </p:nvSpPr>
        <p:spPr>
          <a:xfrm>
            <a:off x="3874771" y="5467190"/>
            <a:ext cx="4996514" cy="1094745"/>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That’s why this week, we’ve teamed up with the </a:t>
            </a:r>
            <a:r>
              <a:rPr lang="en-GB" sz="1600" b="1" dirty="0"/>
              <a:t>Counter Terrorism Police</a:t>
            </a:r>
            <a:r>
              <a:rPr lang="en-GB" sz="1600" dirty="0"/>
              <a:t> to find out what you think about </a:t>
            </a:r>
            <a:r>
              <a:rPr lang="en-GB" sz="1600" b="1" dirty="0"/>
              <a:t>life online during lockdown.</a:t>
            </a:r>
          </a:p>
        </p:txBody>
      </p:sp>
      <p:pic>
        <p:nvPicPr>
          <p:cNvPr id="1026" name="Picture 2" descr="Counter Terrorism Policing | Home">
            <a:extLst>
              <a:ext uri="{FF2B5EF4-FFF2-40B4-BE49-F238E27FC236}">
                <a16:creationId xmlns:a16="http://schemas.microsoft.com/office/drawing/2014/main" id="{B3BCBCF3-DC72-44D9-87D7-AABDDC7F8D4F}"/>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272713" y="5366379"/>
            <a:ext cx="3353573" cy="1286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virus Outbreak. Lockdown and school closures. School boy watching online education classes feeling bored and depressed at home. COVID-19 pandemic forces children and teachers online learning. Coronavirus Outbreak. Lockdown and school closures. School boy watching online education classes feeling bored and depressed at home. COVID-19 pandemic forces children and teachers online learning. zoom call children stock pictures, royalty-free photos &amp; images">
            <a:extLst>
              <a:ext uri="{FF2B5EF4-FFF2-40B4-BE49-F238E27FC236}">
                <a16:creationId xmlns:a16="http://schemas.microsoft.com/office/drawing/2014/main" id="{EB83AD88-34B0-4CDE-8F8D-3085B865FE36}"/>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b="-693"/>
          <a:stretch/>
        </p:blipFill>
        <p:spPr bwMode="auto">
          <a:xfrm>
            <a:off x="6309361" y="3181653"/>
            <a:ext cx="2561924" cy="2145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Media Apps Logotypes Printed on a Cubes Kyiv, Ukraine - September 5, 2019: A paper cubes collection with printed logos of world-famous social networks and online messengers, such as Facebook, Instagram, YouTube, Telegram and others. tiktok stock pictures, royalty-free photos &amp; images">
            <a:extLst>
              <a:ext uri="{FF2B5EF4-FFF2-40B4-BE49-F238E27FC236}">
                <a16:creationId xmlns:a16="http://schemas.microsoft.com/office/drawing/2014/main" id="{A5DC4F96-47F3-4F74-A869-5FE3FEEE171D}"/>
              </a:ext>
            </a:extLst>
          </p:cNvPr>
          <p:cNvPicPr>
            <a:picLocks noChangeAspect="1" noChangeArrowheads="1"/>
          </p:cNvPicPr>
          <p:nvPr/>
        </p:nvPicPr>
        <p:blipFill rotWithShape="1">
          <a:blip r:embed="rId17" cstate="print">
            <a:clrChange>
              <a:clrFrom>
                <a:srgbClr val="E7E9E8"/>
              </a:clrFrom>
              <a:clrTo>
                <a:srgbClr val="E7E9E8">
                  <a:alpha val="0"/>
                </a:srgbClr>
              </a:clrTo>
            </a:clrChange>
            <a:extLst>
              <a:ext uri="{28A0092B-C50C-407E-A947-70E740481C1C}">
                <a14:useLocalDpi xmlns:a14="http://schemas.microsoft.com/office/drawing/2010/main"/>
              </a:ext>
            </a:extLst>
          </a:blip>
          <a:srcRect t="-606"/>
          <a:stretch/>
        </p:blipFill>
        <p:spPr bwMode="auto">
          <a:xfrm>
            <a:off x="272712" y="1103764"/>
            <a:ext cx="2267731" cy="205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6551503" y="2948982"/>
            <a:ext cx="1736883" cy="1105200"/>
          </a:xfrm>
          <a:prstGeom prst="roundRect">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Is it radical?</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317643" y="1359258"/>
            <a:ext cx="1963051" cy="1105200"/>
          </a:xfrm>
          <a:solidFill>
            <a:schemeClr val="bg1"/>
          </a:solidFill>
        </p:spPr>
        <p:txBody>
          <a:bodyPr/>
          <a:lstStyle/>
          <a:p>
            <a:r>
              <a:rPr lang="en-GB" dirty="0"/>
              <a:t>Why are we talking about this?</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091764" y="1359258"/>
            <a:ext cx="1713600" cy="1105200"/>
          </a:xfrm>
        </p:spPr>
        <p:txBody>
          <a:bodyPr/>
          <a:lstStyle/>
          <a:p>
            <a:r>
              <a:rPr lang="en-GB" dirty="0"/>
              <a:t>Starter: I’ve seen…</a:t>
            </a:r>
          </a:p>
        </p:txBody>
      </p:sp>
      <p:sp>
        <p:nvSpPr>
          <p:cNvPr id="32" name="Text Placeholder 5">
            <a:extLst>
              <a:ext uri="{FF2B5EF4-FFF2-40B4-BE49-F238E27FC236}">
                <a16:creationId xmlns:a16="http://schemas.microsoft.com/office/drawing/2014/main" id="{3B4D5AA2-06A1-43E0-9AD1-335A7D049A0A}"/>
              </a:ext>
            </a:extLst>
          </p:cNvPr>
          <p:cNvSpPr txBox="1">
            <a:spLocks/>
          </p:cNvSpPr>
          <p:nvPr/>
        </p:nvSpPr>
        <p:spPr>
          <a:xfrm>
            <a:off x="3355643" y="3114082"/>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How does it happen?</a:t>
            </a:r>
          </a:p>
        </p:txBody>
      </p:sp>
      <p:sp>
        <p:nvSpPr>
          <p:cNvPr id="14" name="Text Placeholder 4">
            <a:extLst>
              <a:ext uri="{FF2B5EF4-FFF2-40B4-BE49-F238E27FC236}">
                <a16:creationId xmlns:a16="http://schemas.microsoft.com/office/drawing/2014/main" id="{38B01685-96F7-4690-80EC-12C908686005}"/>
              </a:ext>
            </a:extLst>
          </p:cNvPr>
          <p:cNvSpPr txBox="1">
            <a:spLocks/>
          </p:cNvSpPr>
          <p:nvPr/>
        </p:nvSpPr>
        <p:spPr>
          <a:xfrm>
            <a:off x="5773850" y="5430935"/>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15" name="Picture 14" descr="Icon&#10;&#10;Description automatically generated">
            <a:extLst>
              <a:ext uri="{FF2B5EF4-FFF2-40B4-BE49-F238E27FC236}">
                <a16:creationId xmlns:a16="http://schemas.microsoft.com/office/drawing/2014/main" id="{8EF00916-8720-490D-926B-BCF5D10F5C30}"/>
              </a:ext>
            </a:extLst>
          </p:cNvPr>
          <p:cNvPicPr>
            <a:picLocks noChangeAspect="1"/>
          </p:cNvPicPr>
          <p:nvPr/>
        </p:nvPicPr>
        <p:blipFill>
          <a:blip r:embed="rId3"/>
          <a:stretch>
            <a:fillRect/>
          </a:stretch>
        </p:blipFill>
        <p:spPr>
          <a:xfrm>
            <a:off x="6943694" y="1438340"/>
            <a:ext cx="952500" cy="952500"/>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20D1791F-4BFD-481E-A8FD-BB52CA36E864}"/>
              </a:ext>
            </a:extLst>
          </p:cNvPr>
          <p:cNvPicPr>
            <a:picLocks noChangeAspect="1"/>
          </p:cNvPicPr>
          <p:nvPr/>
        </p:nvPicPr>
        <p:blipFill>
          <a:blip r:embed="rId4"/>
          <a:stretch>
            <a:fillRect/>
          </a:stretch>
        </p:blipFill>
        <p:spPr>
          <a:xfrm>
            <a:off x="6494733" y="4692650"/>
            <a:ext cx="952500" cy="952500"/>
          </a:xfrm>
          <a:prstGeom prst="rect">
            <a:avLst/>
          </a:prstGeom>
        </p:spPr>
      </p:pic>
      <p:sp>
        <p:nvSpPr>
          <p:cNvPr id="18" name="Text Placeholder 4">
            <a:extLst>
              <a:ext uri="{FF2B5EF4-FFF2-40B4-BE49-F238E27FC236}">
                <a16:creationId xmlns:a16="http://schemas.microsoft.com/office/drawing/2014/main" id="{60F1FF20-513C-4DFC-AE45-7259E8DD3D06}"/>
              </a:ext>
            </a:extLst>
          </p:cNvPr>
          <p:cNvSpPr txBox="1">
            <a:spLocks/>
          </p:cNvSpPr>
          <p:nvPr/>
        </p:nvSpPr>
        <p:spPr>
          <a:xfrm>
            <a:off x="824309" y="4118054"/>
            <a:ext cx="1736883" cy="1105200"/>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online world…</a:t>
            </a:r>
          </a:p>
        </p:txBody>
      </p:sp>
      <p:sp>
        <p:nvSpPr>
          <p:cNvPr id="20" name="Text Placeholder 5">
            <a:extLst>
              <a:ext uri="{FF2B5EF4-FFF2-40B4-BE49-F238E27FC236}">
                <a16:creationId xmlns:a16="http://schemas.microsoft.com/office/drawing/2014/main" id="{4A9A8229-8204-4EBE-A64B-9F4ADC9993FF}"/>
              </a:ext>
            </a:extLst>
          </p:cNvPr>
          <p:cNvSpPr txBox="1">
            <a:spLocks/>
          </p:cNvSpPr>
          <p:nvPr/>
        </p:nvSpPr>
        <p:spPr>
          <a:xfrm>
            <a:off x="2889186" y="5302220"/>
            <a:ext cx="1962000" cy="1105200"/>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Ext: A toolkit for worries</a:t>
            </a:r>
          </a:p>
        </p:txBody>
      </p:sp>
      <p:pic>
        <p:nvPicPr>
          <p:cNvPr id="22" name="Picture 21" descr="Icon&#10;&#10;Description automatically generated">
            <a:extLst>
              <a:ext uri="{FF2B5EF4-FFF2-40B4-BE49-F238E27FC236}">
                <a16:creationId xmlns:a16="http://schemas.microsoft.com/office/drawing/2014/main" id="{EFA0835E-B7F4-4DF4-836E-FAC8FBD5A8B4}"/>
              </a:ext>
            </a:extLst>
          </p:cNvPr>
          <p:cNvPicPr>
            <a:picLocks noChangeAspect="1"/>
          </p:cNvPicPr>
          <p:nvPr/>
        </p:nvPicPr>
        <p:blipFill>
          <a:blip r:embed="rId5"/>
          <a:stretch>
            <a:fillRect/>
          </a:stretch>
        </p:blipFill>
        <p:spPr>
          <a:xfrm>
            <a:off x="3409547" y="1390749"/>
            <a:ext cx="1042217" cy="104221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6A036C2-FE45-457D-A467-5B92D5C49A95}"/>
              </a:ext>
            </a:extLst>
          </p:cNvPr>
          <p:cNvPicPr>
            <a:picLocks noChangeAspect="1"/>
          </p:cNvPicPr>
          <p:nvPr/>
        </p:nvPicPr>
        <p:blipFill>
          <a:blip r:embed="rId6"/>
          <a:stretch>
            <a:fillRect/>
          </a:stretch>
        </p:blipFill>
        <p:spPr>
          <a:xfrm>
            <a:off x="7896194" y="2636410"/>
            <a:ext cx="952500" cy="952500"/>
          </a:xfrm>
          <a:prstGeom prst="rect">
            <a:avLst/>
          </a:prstGeom>
        </p:spPr>
      </p:pic>
      <p:pic>
        <p:nvPicPr>
          <p:cNvPr id="7" name="Picture 6" descr="A picture containing text, clipart, window&#10;&#10;Description automatically generated">
            <a:extLst>
              <a:ext uri="{FF2B5EF4-FFF2-40B4-BE49-F238E27FC236}">
                <a16:creationId xmlns:a16="http://schemas.microsoft.com/office/drawing/2014/main" id="{C849FAB5-EE81-4BA0-94F1-6BE9711BDCC5}"/>
              </a:ext>
            </a:extLst>
          </p:cNvPr>
          <p:cNvPicPr>
            <a:picLocks noChangeAspect="1"/>
          </p:cNvPicPr>
          <p:nvPr/>
        </p:nvPicPr>
        <p:blipFill>
          <a:blip r:embed="rId7"/>
          <a:stretch>
            <a:fillRect/>
          </a:stretch>
        </p:blipFill>
        <p:spPr>
          <a:xfrm>
            <a:off x="5038695" y="2888711"/>
            <a:ext cx="952500" cy="952500"/>
          </a:xfrm>
          <a:prstGeom prst="rect">
            <a:avLst/>
          </a:prstGeom>
        </p:spPr>
      </p:pic>
      <p:pic>
        <p:nvPicPr>
          <p:cNvPr id="31" name="Picture 30" descr="A picture containing text, clipart&#10;&#10;Description automatically generated">
            <a:extLst>
              <a:ext uri="{FF2B5EF4-FFF2-40B4-BE49-F238E27FC236}">
                <a16:creationId xmlns:a16="http://schemas.microsoft.com/office/drawing/2014/main" id="{0C1B0BDE-9A1F-4AC8-A59F-07266A898F56}"/>
              </a:ext>
            </a:extLst>
          </p:cNvPr>
          <p:cNvPicPr>
            <a:picLocks noChangeAspect="1"/>
          </p:cNvPicPr>
          <p:nvPr/>
        </p:nvPicPr>
        <p:blipFill>
          <a:blip r:embed="rId8"/>
          <a:stretch>
            <a:fillRect/>
          </a:stretch>
        </p:blipFill>
        <p:spPr>
          <a:xfrm>
            <a:off x="1224282" y="3323932"/>
            <a:ext cx="952500" cy="9525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F15152B-57C9-4BA2-A773-DA110F3C3607}"/>
              </a:ext>
            </a:extLst>
          </p:cNvPr>
          <p:cNvPicPr>
            <a:picLocks noChangeAspect="1"/>
          </p:cNvPicPr>
          <p:nvPr/>
        </p:nvPicPr>
        <p:blipFill>
          <a:blip r:embed="rId9"/>
          <a:stretch>
            <a:fillRect/>
          </a:stretch>
        </p:blipFill>
        <p:spPr>
          <a:xfrm>
            <a:off x="2196803" y="5200992"/>
            <a:ext cx="952500" cy="952500"/>
          </a:xfrm>
          <a:prstGeom prst="rect">
            <a:avLst/>
          </a:prstGeom>
        </p:spPr>
      </p:pic>
    </p:spTree>
    <p:extLst>
      <p:ext uri="{BB962C8B-B14F-4D97-AF65-F5344CB8AC3E}">
        <p14:creationId xmlns:p14="http://schemas.microsoft.com/office/powerpoint/2010/main" val="420515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Speech outline">
            <a:extLst>
              <a:ext uri="{FF2B5EF4-FFF2-40B4-BE49-F238E27FC236}">
                <a16:creationId xmlns:a16="http://schemas.microsoft.com/office/drawing/2014/main" id="{29828FAF-2C6A-489D-8744-4B4058AF33E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434889" y="3158925"/>
            <a:ext cx="3179852" cy="3179852"/>
          </a:xfrm>
          <a:prstGeom prst="rect">
            <a:avLst/>
          </a:prstGeom>
        </p:spPr>
      </p:pic>
      <p:pic>
        <p:nvPicPr>
          <p:cNvPr id="10" name="Graphic 9" descr="Aspiration outline">
            <a:extLst>
              <a:ext uri="{FF2B5EF4-FFF2-40B4-BE49-F238E27FC236}">
                <a16:creationId xmlns:a16="http://schemas.microsoft.com/office/drawing/2014/main" id="{ADB76574-5C4D-451E-B8A8-2DBD7159FDF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41661" y="3125451"/>
            <a:ext cx="4027353" cy="4027353"/>
          </a:xfrm>
          <a:prstGeom prst="rect">
            <a:avLst/>
          </a:prstGeom>
        </p:spPr>
      </p:pic>
      <p:pic>
        <p:nvPicPr>
          <p:cNvPr id="14" name="Graphic 13" descr="Astronaut female outline">
            <a:extLst>
              <a:ext uri="{FF2B5EF4-FFF2-40B4-BE49-F238E27FC236}">
                <a16:creationId xmlns:a16="http://schemas.microsoft.com/office/drawing/2014/main" id="{DD273A96-CE46-4310-A589-9F66E6521418}"/>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l="19810" r="4170" b="15599"/>
          <a:stretch/>
        </p:blipFill>
        <p:spPr>
          <a:xfrm>
            <a:off x="-2730" y="2667551"/>
            <a:ext cx="3774335" cy="4190449"/>
          </a:xfrm>
          <a:prstGeom prst="rect">
            <a:avLst/>
          </a:prstGeom>
        </p:spPr>
      </p:pic>
      <p:sp>
        <p:nvSpPr>
          <p:cNvPr id="4" name="Pentagon 20">
            <a:extLst>
              <a:ext uri="{FF2B5EF4-FFF2-40B4-BE49-F238E27FC236}">
                <a16:creationId xmlns:a16="http://schemas.microsoft.com/office/drawing/2014/main" id="{82457D13-4199-4891-897A-C79F4166BF95}"/>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 name="Text Placeholder 1">
            <a:extLst>
              <a:ext uri="{FF2B5EF4-FFF2-40B4-BE49-F238E27FC236}">
                <a16:creationId xmlns:a16="http://schemas.microsoft.com/office/drawing/2014/main" id="{3691FF79-A30B-4485-BF82-0FD307F4DE4E}"/>
              </a:ext>
            </a:extLst>
          </p:cNvPr>
          <p:cNvSpPr>
            <a:spLocks noGrp="1"/>
          </p:cNvSpPr>
          <p:nvPr>
            <p:ph type="body" sz="quarter" idx="10"/>
          </p:nvPr>
        </p:nvSpPr>
        <p:spPr/>
        <p:txBody>
          <a:bodyPr/>
          <a:lstStyle/>
          <a:p>
            <a:r>
              <a:rPr lang="en-GB" dirty="0"/>
              <a:t>Is it radical?</a:t>
            </a:r>
          </a:p>
        </p:txBody>
      </p:sp>
      <p:sp>
        <p:nvSpPr>
          <p:cNvPr id="5" name="Rectangle: Rounded Corners 4">
            <a:extLst>
              <a:ext uri="{FF2B5EF4-FFF2-40B4-BE49-F238E27FC236}">
                <a16:creationId xmlns:a16="http://schemas.microsoft.com/office/drawing/2014/main" id="{81075801-C7D9-4E14-A8E1-FB304DA8F180}"/>
              </a:ext>
            </a:extLst>
          </p:cNvPr>
          <p:cNvSpPr/>
          <p:nvPr/>
        </p:nvSpPr>
        <p:spPr>
          <a:xfrm>
            <a:off x="289800" y="1228075"/>
            <a:ext cx="5116590" cy="1286525"/>
          </a:xfrm>
          <a:prstGeom prst="roundRect">
            <a:avLst/>
          </a:prstGeom>
          <a:solidFill>
            <a:schemeClr val="accent1"/>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The </a:t>
            </a:r>
            <a:r>
              <a:rPr lang="en-GB" sz="1600" b="1" dirty="0"/>
              <a:t>Counter Terrorism Police </a:t>
            </a:r>
            <a:r>
              <a:rPr lang="en-GB" sz="1600" dirty="0"/>
              <a:t>do lots of jobs to help keep up safe. An important part of their work is to </a:t>
            </a:r>
            <a:r>
              <a:rPr lang="en-GB" sz="1600" b="1" dirty="0"/>
              <a:t>try to stop people from becoming radicalised</a:t>
            </a:r>
            <a:r>
              <a:rPr lang="en-GB" sz="1600" dirty="0"/>
              <a:t>… But what does this mean?</a:t>
            </a:r>
          </a:p>
        </p:txBody>
      </p:sp>
      <p:pic>
        <p:nvPicPr>
          <p:cNvPr id="6" name="Picture 2" descr="Counter Terrorism Policing | Home">
            <a:extLst>
              <a:ext uri="{FF2B5EF4-FFF2-40B4-BE49-F238E27FC236}">
                <a16:creationId xmlns:a16="http://schemas.microsoft.com/office/drawing/2014/main" id="{D88FF562-C0B6-4751-8409-7DF18743D15B}"/>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599093" y="1228076"/>
            <a:ext cx="3353573" cy="1286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ED80D1A-1F12-4906-B632-59FD6ED6A6F0}"/>
              </a:ext>
            </a:extLst>
          </p:cNvPr>
          <p:cNvSpPr/>
          <p:nvPr/>
        </p:nvSpPr>
        <p:spPr>
          <a:xfrm>
            <a:off x="3394710" y="2751447"/>
            <a:ext cx="5557956" cy="723273"/>
          </a:xfrm>
          <a:prstGeom prst="roundRect">
            <a:avLst/>
          </a:prstGeom>
          <a:solidFill>
            <a:schemeClr val="bg2"/>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To understand what </a:t>
            </a:r>
            <a:r>
              <a:rPr lang="en-GB" sz="1600" b="1" dirty="0"/>
              <a:t>radicalisation </a:t>
            </a:r>
            <a:r>
              <a:rPr lang="en-GB" sz="1600" dirty="0"/>
              <a:t>is, we first need to know what the word </a:t>
            </a:r>
            <a:r>
              <a:rPr lang="en-GB" sz="1600" b="1" dirty="0"/>
              <a:t>extreme </a:t>
            </a:r>
            <a:r>
              <a:rPr lang="en-GB" sz="1600" dirty="0"/>
              <a:t>means.</a:t>
            </a:r>
          </a:p>
        </p:txBody>
      </p:sp>
      <p:sp>
        <p:nvSpPr>
          <p:cNvPr id="8" name="Rectangle: Rounded Corners 7">
            <a:extLst>
              <a:ext uri="{FF2B5EF4-FFF2-40B4-BE49-F238E27FC236}">
                <a16:creationId xmlns:a16="http://schemas.microsoft.com/office/drawing/2014/main" id="{7B01FED5-785B-4523-8897-6B66A0E57D14}"/>
              </a:ext>
            </a:extLst>
          </p:cNvPr>
          <p:cNvSpPr/>
          <p:nvPr/>
        </p:nvSpPr>
        <p:spPr>
          <a:xfrm>
            <a:off x="3394710" y="3665847"/>
            <a:ext cx="5557956" cy="723273"/>
          </a:xfrm>
          <a:prstGeom prst="roundRect">
            <a:avLst/>
          </a:prstGeom>
          <a:solidFill>
            <a:schemeClr val="accent3"/>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If something is </a:t>
            </a:r>
            <a:r>
              <a:rPr lang="en-GB" sz="1600" b="1" dirty="0"/>
              <a:t>extreme, </a:t>
            </a:r>
            <a:r>
              <a:rPr lang="en-GB" sz="1600" dirty="0"/>
              <a:t>it is very far from the normal. For example, we sometimes have </a:t>
            </a:r>
            <a:r>
              <a:rPr lang="en-GB" sz="1600" b="1" dirty="0"/>
              <a:t>extreme weather.</a:t>
            </a:r>
            <a:endParaRPr lang="en-GB" sz="1600" dirty="0"/>
          </a:p>
        </p:txBody>
      </p:sp>
      <p:pic>
        <p:nvPicPr>
          <p:cNvPr id="2052" name="Picture 4" descr="Strong tornado over the plains of eastern Colorado This tornado was situated just north of the airport of Lamar, Colorado. The tornado was hardly moving and on the ground for almost half an hour. It caused considerable damage to buildings and cars. extreme weather stock pictures, royalty-free photos &amp; images">
            <a:extLst>
              <a:ext uri="{FF2B5EF4-FFF2-40B4-BE49-F238E27FC236}">
                <a16:creationId xmlns:a16="http://schemas.microsoft.com/office/drawing/2014/main" id="{E354EE4C-96E5-462F-8336-9E92599841F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9800" y="2669845"/>
            <a:ext cx="2922474" cy="1900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n the Way to the Top One Single Climber on the Ascent to the Summit extreme stock pictures, royalty-free photos &amp; images">
            <a:extLst>
              <a:ext uri="{FF2B5EF4-FFF2-40B4-BE49-F238E27FC236}">
                <a16:creationId xmlns:a16="http://schemas.microsoft.com/office/drawing/2014/main" id="{35FE2957-74C8-450D-962B-F43A3CE2C3E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030192" y="4580246"/>
            <a:ext cx="2922474" cy="19005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4686F4D6-03AC-4C68-9994-FF4F1CF06EA8}"/>
              </a:ext>
            </a:extLst>
          </p:cNvPr>
          <p:cNvSpPr/>
          <p:nvPr/>
        </p:nvSpPr>
        <p:spPr>
          <a:xfrm>
            <a:off x="289800" y="4827294"/>
            <a:ext cx="5557956" cy="723273"/>
          </a:xfrm>
          <a:prstGeom prst="roundRect">
            <a:avLst/>
          </a:prstGeom>
          <a:solidFill>
            <a:schemeClr val="accent1"/>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We might do </a:t>
            </a:r>
            <a:r>
              <a:rPr lang="en-GB" sz="1600" b="1" dirty="0"/>
              <a:t>extreme </a:t>
            </a:r>
            <a:r>
              <a:rPr lang="en-GB" sz="1600" dirty="0"/>
              <a:t>things, such as raising a large sum of money by </a:t>
            </a:r>
            <a:r>
              <a:rPr lang="en-GB" sz="1600" b="1" dirty="0"/>
              <a:t>skydiving or mountain climbing</a:t>
            </a:r>
            <a:r>
              <a:rPr lang="en-GB" sz="1600" dirty="0"/>
              <a:t>!</a:t>
            </a:r>
          </a:p>
        </p:txBody>
      </p:sp>
      <p:sp>
        <p:nvSpPr>
          <p:cNvPr id="13" name="Rectangle: Rounded Corners 12">
            <a:extLst>
              <a:ext uri="{FF2B5EF4-FFF2-40B4-BE49-F238E27FC236}">
                <a16:creationId xmlns:a16="http://schemas.microsoft.com/office/drawing/2014/main" id="{0E8C7E68-37BD-43F7-AC9A-EA465CB7AF71}"/>
              </a:ext>
            </a:extLst>
          </p:cNvPr>
          <p:cNvSpPr/>
          <p:nvPr/>
        </p:nvSpPr>
        <p:spPr>
          <a:xfrm>
            <a:off x="289800" y="5753123"/>
            <a:ext cx="5557956" cy="723273"/>
          </a:xfrm>
          <a:prstGeom prst="roundRect">
            <a:avLst/>
          </a:prstGeom>
          <a:solidFill>
            <a:schemeClr val="bg1">
              <a:lumMod val="95000"/>
            </a:schemeClr>
          </a:solidFill>
          <a:ln w="285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Or, we might hear </a:t>
            </a:r>
            <a:r>
              <a:rPr lang="en-GB" sz="1600" b="1" dirty="0"/>
              <a:t>extreme ideas</a:t>
            </a:r>
            <a:r>
              <a:rPr lang="en-GB" sz="1600" dirty="0"/>
              <a:t> or </a:t>
            </a:r>
            <a:r>
              <a:rPr lang="en-GB" sz="1600" b="1" dirty="0"/>
              <a:t>views</a:t>
            </a:r>
            <a:r>
              <a:rPr lang="en-GB" sz="1600" dirty="0"/>
              <a:t>.</a:t>
            </a:r>
          </a:p>
        </p:txBody>
      </p:sp>
      <p:pic>
        <p:nvPicPr>
          <p:cNvPr id="2056" name="Picture 8" descr="Entusiastic Sport Fans, Pyrotechnic and Flags fans at sports event going crazy, symbol picture for crowd power, enthusiasm, maybe also hooligans and extremism extremism stock pictures, royalty-free photos &amp; images">
            <a:extLst>
              <a:ext uri="{FF2B5EF4-FFF2-40B4-BE49-F238E27FC236}">
                <a16:creationId xmlns:a16="http://schemas.microsoft.com/office/drawing/2014/main" id="{BBD7F7E9-E6FC-4C25-A019-7DA973938C3C}"/>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038016" y="4570408"/>
            <a:ext cx="2914650" cy="190056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5" descr="Chat">
            <a:extLst>
              <a:ext uri="{FF2B5EF4-FFF2-40B4-BE49-F238E27FC236}">
                <a16:creationId xmlns:a16="http://schemas.microsoft.com/office/drawing/2014/main" id="{845F7AB5-3492-4732-A816-7C2AA93682F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0" y="180394"/>
            <a:ext cx="579600" cy="579600"/>
          </a:xfrm>
          <a:prstGeom prst="rect">
            <a:avLst/>
          </a:prstGeom>
        </p:spPr>
      </p:pic>
    </p:spTree>
    <p:extLst>
      <p:ext uri="{BB962C8B-B14F-4D97-AF65-F5344CB8AC3E}">
        <p14:creationId xmlns:p14="http://schemas.microsoft.com/office/powerpoint/2010/main" val="15129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500"/>
                                        <p:tgtEl>
                                          <p:spTgt spid="20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theme/theme1.xml><?xml version="1.0" encoding="utf-8"?>
<a:theme xmlns:a="http://schemas.openxmlformats.org/drawingml/2006/main" name="VfS Primary 2021">
  <a:themeElements>
    <a:clrScheme name="Custom 10">
      <a:dk1>
        <a:srgbClr val="FFFFFF"/>
      </a:dk1>
      <a:lt1>
        <a:srgbClr val="000000"/>
      </a:lt1>
      <a:dk2>
        <a:srgbClr val="DDE8F6"/>
      </a:dk2>
      <a:lt2>
        <a:srgbClr val="5E84F1"/>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VfS Secondary 2021">
  <a:themeElements>
    <a:clrScheme name="Custom 11">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College 2021">
  <a:themeElements>
    <a:clrScheme name="Custom 12">
      <a:dk1>
        <a:srgbClr val="FFFFFF"/>
      </a:dk1>
      <a:lt1>
        <a:srgbClr val="000000"/>
      </a:lt1>
      <a:dk2>
        <a:srgbClr val="C3EFEF"/>
      </a:dk2>
      <a:lt2>
        <a:srgbClr val="25CACC"/>
      </a:lt2>
      <a:accent1>
        <a:srgbClr val="EAB7D4"/>
      </a:accent1>
      <a:accent2>
        <a:srgbClr val="BE0F71"/>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19342</TotalTime>
  <Words>3293</Words>
  <Application>Microsoft Office PowerPoint</Application>
  <PresentationFormat>On-screen Show (4:3)</PresentationFormat>
  <Paragraphs>387</Paragraphs>
  <Slides>33</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Century Gothic</vt:lpstr>
      <vt:lpstr>Lato</vt:lpstr>
      <vt:lpstr>Roboto</vt:lpstr>
      <vt:lpstr>VfS Primary 2021</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Leigh-Anne Eptlett</cp:lastModifiedBy>
  <cp:revision>4152</cp:revision>
  <dcterms:created xsi:type="dcterms:W3CDTF">2020-02-10T11:54:09Z</dcterms:created>
  <dcterms:modified xsi:type="dcterms:W3CDTF">2021-02-28T15:11:21Z</dcterms:modified>
</cp:coreProperties>
</file>